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37" r:id="rId2"/>
    <p:sldId id="257" r:id="rId3"/>
    <p:sldId id="415" r:id="rId4"/>
    <p:sldId id="418" r:id="rId5"/>
    <p:sldId id="417" r:id="rId6"/>
    <p:sldId id="258" r:id="rId7"/>
    <p:sldId id="453" r:id="rId8"/>
    <p:sldId id="426" r:id="rId9"/>
    <p:sldId id="452" r:id="rId10"/>
    <p:sldId id="419" r:id="rId11"/>
    <p:sldId id="421" r:id="rId12"/>
    <p:sldId id="443" r:id="rId13"/>
    <p:sldId id="440" r:id="rId14"/>
    <p:sldId id="441" r:id="rId15"/>
    <p:sldId id="442" r:id="rId16"/>
    <p:sldId id="451" r:id="rId17"/>
    <p:sldId id="449" r:id="rId18"/>
    <p:sldId id="264" r:id="rId19"/>
    <p:sldId id="26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0F34803-473F-4DC6-890E-4A7A7D46F033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6CFAD01-8BA7-4E9C-AB5D-CECCD5F24B0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9112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34803-473F-4DC6-890E-4A7A7D46F033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AD01-8BA7-4E9C-AB5D-CECCD5F24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149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34803-473F-4DC6-890E-4A7A7D46F033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AD01-8BA7-4E9C-AB5D-CECCD5F24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935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34803-473F-4DC6-890E-4A7A7D46F033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AD01-8BA7-4E9C-AB5D-CECCD5F24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040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34803-473F-4DC6-890E-4A7A7D46F033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AD01-8BA7-4E9C-AB5D-CECCD5F24B0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1499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34803-473F-4DC6-890E-4A7A7D46F033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AD01-8BA7-4E9C-AB5D-CECCD5F24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194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34803-473F-4DC6-890E-4A7A7D46F033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AD01-8BA7-4E9C-AB5D-CECCD5F24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039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34803-473F-4DC6-890E-4A7A7D46F033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AD01-8BA7-4E9C-AB5D-CECCD5F24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949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34803-473F-4DC6-890E-4A7A7D46F033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AD01-8BA7-4E9C-AB5D-CECCD5F24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742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34803-473F-4DC6-890E-4A7A7D46F033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AD01-8BA7-4E9C-AB5D-CECCD5F24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248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34803-473F-4DC6-890E-4A7A7D46F033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AD01-8BA7-4E9C-AB5D-CECCD5F24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199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B0F34803-473F-4DC6-890E-4A7A7D46F033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A6CFAD01-8BA7-4E9C-AB5D-CECCD5F24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98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EC97B20-E7AA-4D3A-9C06-77A20FAF0D4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69" b="5624"/>
          <a:stretch/>
        </p:blipFill>
        <p:spPr>
          <a:xfrm>
            <a:off x="194872" y="164891"/>
            <a:ext cx="11827239" cy="642992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D1D8869-0C5F-492D-8758-D22C11DCC767}"/>
              </a:ext>
            </a:extLst>
          </p:cNvPr>
          <p:cNvSpPr/>
          <p:nvPr/>
        </p:nvSpPr>
        <p:spPr>
          <a:xfrm>
            <a:off x="523000" y="0"/>
            <a:ext cx="1016892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9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সকলকে</a:t>
            </a:r>
            <a:r>
              <a:rPr lang="en-US" sz="9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sz="96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013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BC0D4F6-8A7B-4DAE-A7A9-B1134C8D026E}"/>
              </a:ext>
            </a:extLst>
          </p:cNvPr>
          <p:cNvSpPr txBox="1"/>
          <p:nvPr/>
        </p:nvSpPr>
        <p:spPr>
          <a:xfrm>
            <a:off x="3226566" y="799601"/>
            <a:ext cx="5738864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দৈর্ঘ্য পরিমাপের একক  মিটার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1A59B49-36A0-44B3-A049-54D37E0E3E47}"/>
              </a:ext>
            </a:extLst>
          </p:cNvPr>
          <p:cNvSpPr txBox="1"/>
          <p:nvPr/>
        </p:nvSpPr>
        <p:spPr>
          <a:xfrm>
            <a:off x="2360289" y="3301381"/>
            <a:ext cx="7641302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মিটার এর চেয়ে ছোট  একক সেন্টিমিটার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C736DA-96CE-44CF-9DBE-37CC539C7E5B}"/>
              </a:ext>
            </a:extLst>
          </p:cNvPr>
          <p:cNvSpPr txBox="1"/>
          <p:nvPr/>
        </p:nvSpPr>
        <p:spPr>
          <a:xfrm>
            <a:off x="2387773" y="4382763"/>
            <a:ext cx="7641302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সেন্টিমিটারের চেয়ে ছোট একক  মিলিমিটার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F9E810-FA69-46CB-A14D-FAB9D97927B2}"/>
              </a:ext>
            </a:extLst>
          </p:cNvPr>
          <p:cNvSpPr txBox="1"/>
          <p:nvPr/>
        </p:nvSpPr>
        <p:spPr>
          <a:xfrm>
            <a:off x="2387773" y="2219999"/>
            <a:ext cx="7641302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মিটারের চেয়ে বড় একক  কিলোমিটার </a:t>
            </a:r>
          </a:p>
        </p:txBody>
      </p:sp>
    </p:spTree>
    <p:extLst>
      <p:ext uri="{BB962C8B-B14F-4D97-AF65-F5344CB8AC3E}">
        <p14:creationId xmlns:p14="http://schemas.microsoft.com/office/powerpoint/2010/main" val="3274581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8697910-D87B-408C-A90A-8CE42E212974}"/>
              </a:ext>
            </a:extLst>
          </p:cNvPr>
          <p:cNvSpPr txBox="1"/>
          <p:nvPr/>
        </p:nvSpPr>
        <p:spPr>
          <a:xfrm>
            <a:off x="3226566" y="799601"/>
            <a:ext cx="5738864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 জেনে নিই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3DB65E-F2A5-4469-A0D0-5876519A8A20}"/>
              </a:ext>
            </a:extLst>
          </p:cNvPr>
          <p:cNvSpPr txBox="1"/>
          <p:nvPr/>
        </p:nvSpPr>
        <p:spPr>
          <a:xfrm>
            <a:off x="3226566" y="3421504"/>
            <a:ext cx="6442090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১ মিটার  =     ১০০ সেন্টিমিটার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074741B-9C1F-474D-9092-C12AA2B60438}"/>
              </a:ext>
            </a:extLst>
          </p:cNvPr>
          <p:cNvSpPr txBox="1"/>
          <p:nvPr/>
        </p:nvSpPr>
        <p:spPr>
          <a:xfrm>
            <a:off x="3226565" y="4445258"/>
            <a:ext cx="6442089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 সেণ্টিমিটার  =      ১০ মিলিমিটার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15CED4-C5AA-43F9-8F77-D1AD7B7D7156}"/>
              </a:ext>
            </a:extLst>
          </p:cNvPr>
          <p:cNvSpPr txBox="1"/>
          <p:nvPr/>
        </p:nvSpPr>
        <p:spPr>
          <a:xfrm>
            <a:off x="3226567" y="2201930"/>
            <a:ext cx="5902444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 কিলোমিটার= ১০০০ মিটার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99120A-A6BC-4BC7-B072-500D3F2B8EEF}"/>
              </a:ext>
            </a:extLst>
          </p:cNvPr>
          <p:cNvSpPr txBox="1"/>
          <p:nvPr/>
        </p:nvSpPr>
        <p:spPr>
          <a:xfrm>
            <a:off x="3226565" y="5469012"/>
            <a:ext cx="6442090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১ মিটার  =     ১০০০ মিলিমিটার </a:t>
            </a:r>
          </a:p>
        </p:txBody>
      </p:sp>
    </p:spTree>
    <p:extLst>
      <p:ext uri="{BB962C8B-B14F-4D97-AF65-F5344CB8AC3E}">
        <p14:creationId xmlns:p14="http://schemas.microsoft.com/office/powerpoint/2010/main" val="2204698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02CB703-5B32-4F34-9623-5101B2DD6F95}"/>
              </a:ext>
            </a:extLst>
          </p:cNvPr>
          <p:cNvSpPr txBox="1"/>
          <p:nvPr/>
        </p:nvSpPr>
        <p:spPr>
          <a:xfrm>
            <a:off x="374754" y="949502"/>
            <a:ext cx="11497455" cy="47089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dirty="0" err="1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রেজা</a:t>
            </a:r>
            <a:r>
              <a:rPr lang="en-US" sz="60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বাজারে</a:t>
            </a:r>
            <a:r>
              <a:rPr lang="en-US" sz="60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গিয়ে</a:t>
            </a:r>
            <a:r>
              <a:rPr lang="en-US" sz="60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 </a:t>
            </a:r>
            <a:r>
              <a:rPr lang="en-US" sz="6000" dirty="0" err="1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মিটার</a:t>
            </a:r>
            <a:r>
              <a:rPr lang="bn-IN" sz="60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২১ সেন্টিমিটার কাপড় ক্রয় করল ।</a:t>
            </a:r>
          </a:p>
          <a:p>
            <a:r>
              <a:rPr lang="bn-IN" sz="60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 ১ মিটার = কত মিলিমিটার ?</a:t>
            </a:r>
          </a:p>
          <a:p>
            <a:r>
              <a:rPr lang="bn-IN" sz="60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খ) ২ মিটার = কত সেন্টিমিটার ?</a:t>
            </a:r>
          </a:p>
          <a:p>
            <a:r>
              <a:rPr lang="bn-IN" sz="60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গ) ২ মিটার ২১ সেন্টিমিটার =কত মিলিমিটার ? </a:t>
            </a:r>
          </a:p>
        </p:txBody>
      </p:sp>
    </p:spTree>
    <p:extLst>
      <p:ext uri="{BB962C8B-B14F-4D97-AF65-F5344CB8AC3E}">
        <p14:creationId xmlns:p14="http://schemas.microsoft.com/office/powerpoint/2010/main" val="11567086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620A12B-84D0-40F8-B03F-9A6D3871040B}"/>
              </a:ext>
            </a:extLst>
          </p:cNvPr>
          <p:cNvSpPr txBox="1"/>
          <p:nvPr/>
        </p:nvSpPr>
        <p:spPr>
          <a:xfrm>
            <a:off x="347272" y="349896"/>
            <a:ext cx="11497455" cy="618630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 ১ মিটার = ১০০০ মিলিমিটার ।</a:t>
            </a:r>
          </a:p>
          <a:p>
            <a:r>
              <a:rPr lang="bn-IN" sz="36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খ) ২ মিটার = কত সেন্টিমিটার ?</a:t>
            </a:r>
          </a:p>
          <a:p>
            <a:r>
              <a:rPr lang="bn-IN" sz="36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১ মিটার = ১০০ সেন্টিমিটার</a:t>
            </a:r>
          </a:p>
          <a:p>
            <a:r>
              <a:rPr lang="bn-IN" sz="36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২ মিটার = ২</a:t>
            </a:r>
            <a:r>
              <a:rPr lang="en-US" sz="36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36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১০০ = ২০০ সেন্টিমিটার ।</a:t>
            </a:r>
          </a:p>
          <a:p>
            <a:r>
              <a:rPr lang="bn-IN" sz="36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গ) ২ মিটার ২১ সেন্টিমিটার =কত মিলিমিটার ?</a:t>
            </a:r>
          </a:p>
          <a:p>
            <a:r>
              <a:rPr lang="bn-IN" sz="36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১ মিটার = ১০০০ মিলিমিটার</a:t>
            </a:r>
          </a:p>
          <a:p>
            <a:r>
              <a:rPr lang="bn-IN" sz="36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১সেন্টিমিটার = ১০ মিলিমিটার</a:t>
            </a:r>
          </a:p>
          <a:p>
            <a:r>
              <a:rPr lang="bn-IN" sz="36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২ মিটার  =  ২ </a:t>
            </a:r>
            <a:r>
              <a:rPr lang="en-US" sz="36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36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১০০০  =  ২০০০  মিলিমিটার</a:t>
            </a:r>
          </a:p>
          <a:p>
            <a:r>
              <a:rPr lang="bn-IN" sz="36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২১ সেন্টিমিটার =২১ </a:t>
            </a:r>
            <a:r>
              <a:rPr lang="en-US" sz="36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36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১০=    ২১০  মিলিমিটার</a:t>
            </a:r>
          </a:p>
          <a:p>
            <a:r>
              <a:rPr lang="bn-IN" sz="36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___________________________________________</a:t>
            </a:r>
          </a:p>
          <a:p>
            <a:r>
              <a:rPr lang="bn-IN" sz="36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২২১০  মিলিমিটার</a:t>
            </a:r>
          </a:p>
        </p:txBody>
      </p:sp>
    </p:spTree>
    <p:extLst>
      <p:ext uri="{BB962C8B-B14F-4D97-AF65-F5344CB8AC3E}">
        <p14:creationId xmlns:p14="http://schemas.microsoft.com/office/powerpoint/2010/main" val="2365909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620A12B-84D0-40F8-B03F-9A6D3871040B}"/>
              </a:ext>
            </a:extLst>
          </p:cNvPr>
          <p:cNvSpPr txBox="1"/>
          <p:nvPr/>
        </p:nvSpPr>
        <p:spPr>
          <a:xfrm>
            <a:off x="347272" y="2598420"/>
            <a:ext cx="11497455" cy="37856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bn-IN" sz="60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তুমি তোমার বিদ্যালয়ের বোর্ডটি মেপে দেখলে যে ২ মিটার ৫ মিলিমিটার ।</a:t>
            </a:r>
          </a:p>
          <a:p>
            <a:r>
              <a:rPr lang="bn-IN" sz="60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 ১ মিটার = কত সেন্টিমিটার ?</a:t>
            </a:r>
          </a:p>
          <a:p>
            <a:r>
              <a:rPr lang="bn-IN" sz="60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খ) ২ মিটার ৫ মিলিমিটার = কত মিলিমিটার ?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29616AD-CCD3-4049-A4A7-489C836A2B50}"/>
              </a:ext>
            </a:extLst>
          </p:cNvPr>
          <p:cNvSpPr/>
          <p:nvPr/>
        </p:nvSpPr>
        <p:spPr>
          <a:xfrm>
            <a:off x="347272" y="653837"/>
            <a:ext cx="2544286" cy="646331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</p:spPr>
        <p:txBody>
          <a:bodyPr wrap="non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 – </a:t>
            </a:r>
            <a:r>
              <a:rPr lang="en-US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bn-IN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মিনিট</a:t>
            </a:r>
            <a:endParaRPr lang="en-US" sz="3600" b="1" dirty="0">
              <a:ln w="6600">
                <a:solidFill>
                  <a:schemeClr val="accent2"/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9377FBF-9039-4E58-99F6-28B0533AA4D5}"/>
              </a:ext>
            </a:extLst>
          </p:cNvPr>
          <p:cNvSpPr/>
          <p:nvPr/>
        </p:nvSpPr>
        <p:spPr>
          <a:xfrm>
            <a:off x="4326075" y="653837"/>
            <a:ext cx="273183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6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60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4C169BF-871B-478E-9FB5-BE67F7E0B79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9623" y="357544"/>
            <a:ext cx="2622653" cy="1885247"/>
          </a:xfrm>
          <a:prstGeom prst="rect">
            <a:avLst/>
          </a:prstGeom>
          <a:ln w="57150">
            <a:solidFill>
              <a:srgbClr val="FF0000"/>
            </a:solidFill>
          </a:ln>
          <a:scene3d>
            <a:camera prst="perspectiveFront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1206960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620A12B-84D0-40F8-B03F-9A6D3871040B}"/>
              </a:ext>
            </a:extLst>
          </p:cNvPr>
          <p:cNvSpPr txBox="1"/>
          <p:nvPr/>
        </p:nvSpPr>
        <p:spPr>
          <a:xfrm>
            <a:off x="377253" y="832138"/>
            <a:ext cx="11210144" cy="48320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bn-IN" sz="44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 ১ মিটার = ১০০ সেন্টিমিটার ।</a:t>
            </a:r>
          </a:p>
          <a:p>
            <a:r>
              <a:rPr lang="bn-IN" sz="44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খ) ২ মিটার ৫ মিলিমিটার = কত মিলিমিটার ?</a:t>
            </a:r>
          </a:p>
          <a:p>
            <a:r>
              <a:rPr lang="bn-IN" sz="44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১ মিটার = ১০০০ মিলিমিটার</a:t>
            </a:r>
          </a:p>
          <a:p>
            <a:r>
              <a:rPr lang="bn-IN" sz="44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২ মিটার = ২</a:t>
            </a:r>
            <a:r>
              <a:rPr lang="en-US" sz="44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44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১০০০ = ২০০০ মিলিমিটার</a:t>
            </a:r>
          </a:p>
          <a:p>
            <a:r>
              <a:rPr lang="bn-IN" sz="44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৫ মিলিমিটার            =       ৫ মিলিমিটার</a:t>
            </a:r>
          </a:p>
          <a:p>
            <a:r>
              <a:rPr lang="bn-IN" sz="44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_____________________________________</a:t>
            </a:r>
          </a:p>
          <a:p>
            <a:r>
              <a:rPr lang="bn-IN" sz="44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২০০৫  মিলিমিটার</a:t>
            </a:r>
          </a:p>
        </p:txBody>
      </p:sp>
    </p:spTree>
    <p:extLst>
      <p:ext uri="{BB962C8B-B14F-4D97-AF65-F5344CB8AC3E}">
        <p14:creationId xmlns:p14="http://schemas.microsoft.com/office/powerpoint/2010/main" val="518408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C033A59-B6DD-4F8F-9434-E3CE8173F207}"/>
              </a:ext>
            </a:extLst>
          </p:cNvPr>
          <p:cNvSpPr/>
          <p:nvPr/>
        </p:nvSpPr>
        <p:spPr>
          <a:xfrm>
            <a:off x="4635312" y="1144496"/>
            <a:ext cx="323197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6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60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BD42D70-2D5F-4111-87C9-5B0EC8583988}"/>
              </a:ext>
            </a:extLst>
          </p:cNvPr>
          <p:cNvSpPr/>
          <p:nvPr/>
        </p:nvSpPr>
        <p:spPr>
          <a:xfrm>
            <a:off x="591587" y="1867772"/>
            <a:ext cx="2315057" cy="58477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4">
                <a:lumMod val="50000"/>
              </a:schemeClr>
            </a:solidFill>
          </a:ln>
          <a:scene3d>
            <a:camera prst="obliqueTopLeft"/>
            <a:lightRig rig="threePt" dir="t"/>
          </a:scene3d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200" b="1" dirty="0">
                <a:ln/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 – ৩ মিনিট</a:t>
            </a:r>
            <a:endParaRPr lang="en-US" sz="3200" b="1" dirty="0">
              <a:ln/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342DC0-09A5-486D-9289-EA7B923D28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2654" y="995002"/>
            <a:ext cx="2119744" cy="1610590"/>
          </a:xfrm>
          <a:prstGeom prst="rect">
            <a:avLst/>
          </a:prstGeom>
          <a:ln w="38100">
            <a:solidFill>
              <a:srgbClr val="FF0000"/>
            </a:solidFill>
          </a:ln>
          <a:scene3d>
            <a:camera prst="isometricOffAxis2Left"/>
            <a:lightRig rig="threePt" dir="t"/>
          </a:scene3d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765A3CC-52D0-40C1-9AF2-75BCADB75DEF}"/>
              </a:ext>
            </a:extLst>
          </p:cNvPr>
          <p:cNvSpPr txBox="1"/>
          <p:nvPr/>
        </p:nvSpPr>
        <p:spPr>
          <a:xfrm>
            <a:off x="439803" y="3905222"/>
            <a:ext cx="11312394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 </a:t>
            </a:r>
            <a:r>
              <a:rPr lang="bn-IN" sz="54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মিটার</a:t>
            </a:r>
            <a:r>
              <a:rPr lang="en-US" sz="5400" dirty="0" err="1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bn-IN" sz="54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সেন্টিমিটারে প্রকাশ কর । </a:t>
            </a:r>
          </a:p>
        </p:txBody>
      </p:sp>
    </p:spTree>
    <p:extLst>
      <p:ext uri="{BB962C8B-B14F-4D97-AF65-F5344CB8AC3E}">
        <p14:creationId xmlns:p14="http://schemas.microsoft.com/office/powerpoint/2010/main" val="3565842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87DEEE3-B1D7-4EEF-94E3-FF2E6BBFF45C}"/>
              </a:ext>
            </a:extLst>
          </p:cNvPr>
          <p:cNvSpPr/>
          <p:nvPr/>
        </p:nvSpPr>
        <p:spPr>
          <a:xfrm>
            <a:off x="4692445" y="714813"/>
            <a:ext cx="2327563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60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B824F30-36F4-46EC-B309-FF0CD65EE827}"/>
              </a:ext>
            </a:extLst>
          </p:cNvPr>
          <p:cNvSpPr/>
          <p:nvPr/>
        </p:nvSpPr>
        <p:spPr>
          <a:xfrm>
            <a:off x="8765682" y="1407311"/>
            <a:ext cx="232756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সময়- ৫মিনিট</a:t>
            </a:r>
            <a:endParaRPr lang="en-US" sz="3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00B0F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493CABD-46FC-4144-9725-25B685A8802A}"/>
              </a:ext>
            </a:extLst>
          </p:cNvPr>
          <p:cNvSpPr txBox="1"/>
          <p:nvPr/>
        </p:nvSpPr>
        <p:spPr>
          <a:xfrm>
            <a:off x="628580" y="2594596"/>
            <a:ext cx="11230132" cy="19389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তুমি বাজারে গিয়ে ২ মিটার ৫০ সেন্টিমিটার কাপড় ক্রয় করল।</a:t>
            </a:r>
          </a:p>
          <a:p>
            <a:r>
              <a:rPr lang="bn-IN" sz="40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 ২ মিটার = কত সেন্টিমিটার ?</a:t>
            </a:r>
          </a:p>
          <a:p>
            <a:r>
              <a:rPr lang="bn-IN" sz="40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খ) ২ মিটার ৫০ সেন্টিমিটার = কত সেন্টিমিটার ? </a:t>
            </a:r>
          </a:p>
        </p:txBody>
      </p:sp>
    </p:spTree>
    <p:extLst>
      <p:ext uri="{BB962C8B-B14F-4D97-AF65-F5344CB8AC3E}">
        <p14:creationId xmlns:p14="http://schemas.microsoft.com/office/powerpoint/2010/main" val="2117005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57" t="17880" r="6364" b="16666"/>
          <a:stretch/>
        </p:blipFill>
        <p:spPr>
          <a:xfrm>
            <a:off x="8411723" y="422564"/>
            <a:ext cx="3352800" cy="2355272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sp>
        <p:nvSpPr>
          <p:cNvPr id="3" name="Rectangle 2"/>
          <p:cNvSpPr/>
          <p:nvPr/>
        </p:nvSpPr>
        <p:spPr>
          <a:xfrm>
            <a:off x="4409541" y="538324"/>
            <a:ext cx="2462534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non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5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বাড়িরকাজ</a:t>
            </a:r>
            <a:endParaRPr lang="en-US" sz="5400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00B050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4391" y="3253949"/>
            <a:ext cx="11230132" cy="25545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তোমার বড় ভাই বাজারে গিয়ে ৫ মিটার ২৫ সেন্টিমিটার কাপড় ক্রয় করল।</a:t>
            </a:r>
          </a:p>
          <a:p>
            <a:r>
              <a:rPr lang="bn-IN" sz="40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 ৫ মিটার = কত সেন্টিমিটার ?</a:t>
            </a:r>
          </a:p>
          <a:p>
            <a:r>
              <a:rPr lang="bn-IN" sz="40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খ) ৫ মিটার ২৫ সেন্টিমিটার = কত সেন্টিমিটার ? </a:t>
            </a:r>
          </a:p>
        </p:txBody>
      </p:sp>
    </p:spTree>
    <p:extLst>
      <p:ext uri="{BB962C8B-B14F-4D97-AF65-F5344CB8AC3E}">
        <p14:creationId xmlns:p14="http://schemas.microsoft.com/office/powerpoint/2010/main" val="4126232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809695" y="348476"/>
            <a:ext cx="3623494" cy="5565627"/>
            <a:chOff x="7880247" y="761431"/>
            <a:chExt cx="2930321" cy="5335135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80247" y="761431"/>
              <a:ext cx="2930321" cy="5335135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46051" y="2036353"/>
              <a:ext cx="1428750" cy="2047875"/>
            </a:xfrm>
            <a:prstGeom prst="rect">
              <a:avLst/>
            </a:prstGeom>
          </p:spPr>
        </p:pic>
      </p:grpSp>
      <p:sp>
        <p:nvSpPr>
          <p:cNvPr id="5" name="Rectangle 4"/>
          <p:cNvSpPr/>
          <p:nvPr/>
        </p:nvSpPr>
        <p:spPr>
          <a:xfrm>
            <a:off x="2821201" y="4963875"/>
            <a:ext cx="636744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সকলকে</a:t>
            </a:r>
            <a:r>
              <a:rPr lang="en-US" sz="9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08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613561" y="332508"/>
            <a:ext cx="2964873" cy="1454728"/>
            <a:chOff x="4668980" y="360218"/>
            <a:chExt cx="2964873" cy="1454728"/>
          </a:xfrm>
        </p:grpSpPr>
        <p:sp>
          <p:nvSpPr>
            <p:cNvPr id="3" name="12-Point Star 2"/>
            <p:cNvSpPr/>
            <p:nvPr/>
          </p:nvSpPr>
          <p:spPr>
            <a:xfrm>
              <a:off x="4668980" y="360218"/>
              <a:ext cx="2964873" cy="1454728"/>
            </a:xfrm>
            <a:prstGeom prst="star12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5381014" y="733639"/>
              <a:ext cx="1540807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000" b="1" dirty="0" err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75000"/>
                    </a:schemeClr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পরিচিতি</a:t>
              </a:r>
              <a:endParaRPr lang="en-US" sz="40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6" name="TextBox 4"/>
          <p:cNvSpPr txBox="1"/>
          <p:nvPr/>
        </p:nvSpPr>
        <p:spPr>
          <a:xfrm>
            <a:off x="1339590" y="2120626"/>
            <a:ext cx="2945757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70C0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24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24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18655" y="2757055"/>
            <a:ext cx="4508177" cy="3639413"/>
            <a:chOff x="318655" y="2757055"/>
            <a:chExt cx="4508177" cy="3639413"/>
          </a:xfrm>
        </p:grpSpPr>
        <p:sp>
          <p:nvSpPr>
            <p:cNvPr id="8" name="Vertical Scroll 7"/>
            <p:cNvSpPr/>
            <p:nvPr/>
          </p:nvSpPr>
          <p:spPr>
            <a:xfrm>
              <a:off x="318655" y="2757055"/>
              <a:ext cx="4508177" cy="3639413"/>
            </a:xfrm>
            <a:prstGeom prst="verticalScroll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5"/>
            <p:cNvSpPr txBox="1"/>
            <p:nvPr/>
          </p:nvSpPr>
          <p:spPr>
            <a:xfrm>
              <a:off x="1078685" y="3478103"/>
              <a:ext cx="2988116" cy="2308324"/>
            </a:xfrm>
            <a:prstGeom prst="rect">
              <a:avLst/>
            </a:prstGeom>
            <a:noFill/>
            <a:ln w="3810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bn-IN" sz="36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সুমনা পাল</a:t>
              </a:r>
            </a:p>
            <a:p>
              <a:r>
                <a:rPr lang="bn-IN" sz="36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প্রধান শিক্ষক</a:t>
              </a:r>
            </a:p>
            <a:p>
              <a:r>
                <a:rPr lang="bn-IN" sz="36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ভাটিকৃষ্ণনগর সপ্রাবি</a:t>
              </a:r>
            </a:p>
            <a:p>
              <a:r>
                <a:rPr lang="bn-IN" sz="36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ভৈরব,কিশোরগঞ্জ।</a:t>
              </a:r>
              <a:endParaRPr lang="en-US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0" name="TextBox 8"/>
          <p:cNvSpPr txBox="1"/>
          <p:nvPr/>
        </p:nvSpPr>
        <p:spPr>
          <a:xfrm>
            <a:off x="8090610" y="2106771"/>
            <a:ext cx="3200845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92D050"/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28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28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7329056" y="2757055"/>
            <a:ext cx="4239490" cy="3639413"/>
            <a:chOff x="7329056" y="2757055"/>
            <a:chExt cx="4239490" cy="3639413"/>
          </a:xfrm>
          <a:scene3d>
            <a:camera prst="orthographicFront"/>
            <a:lightRig rig="threePt" dir="t"/>
          </a:scene3d>
        </p:grpSpPr>
        <p:sp>
          <p:nvSpPr>
            <p:cNvPr id="12" name="Vertical Scroll 11"/>
            <p:cNvSpPr/>
            <p:nvPr/>
          </p:nvSpPr>
          <p:spPr>
            <a:xfrm>
              <a:off x="7329056" y="2757055"/>
              <a:ext cx="4239490" cy="3639413"/>
            </a:xfrm>
            <a:prstGeom prst="verticalScroll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9"/>
            <p:cNvSpPr txBox="1"/>
            <p:nvPr/>
          </p:nvSpPr>
          <p:spPr>
            <a:xfrm>
              <a:off x="7864058" y="3582545"/>
              <a:ext cx="3159841" cy="1938992"/>
            </a:xfrm>
            <a:prstGeom prst="rect">
              <a:avLst/>
            </a:prstGeom>
            <a:noFill/>
            <a:ln w="3810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bn-IN" sz="24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শ্রেণিঃ </a:t>
              </a:r>
              <a:r>
                <a:rPr lang="en-US" sz="24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৩য়</a:t>
              </a:r>
              <a:endParaRPr lang="bn-IN" sz="2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bn-IN" sz="24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বিষয়ঃ </a:t>
              </a:r>
              <a:r>
                <a:rPr lang="en-US" sz="2400" dirty="0" err="1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গণিত</a:t>
              </a:r>
              <a:endParaRPr lang="bn-IN" sz="2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bn-IN" sz="24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অধ্যায়ঃ</a:t>
              </a:r>
              <a:r>
                <a:rPr lang="en-US" sz="24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as-IN" sz="24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৯</a:t>
              </a:r>
              <a:r>
                <a:rPr lang="en-US" sz="24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( </a:t>
              </a:r>
              <a:r>
                <a:rPr lang="as-IN" sz="24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</a:t>
              </a:r>
              <a:r>
                <a:rPr lang="en-US" sz="24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র</a:t>
              </a:r>
              <a:r>
                <a:rPr lang="as-IN" sz="24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ি</a:t>
              </a:r>
              <a:r>
                <a:rPr lang="en-US" sz="24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</a:t>
              </a:r>
              <a:r>
                <a:rPr lang="as-IN" sz="24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া</a:t>
              </a:r>
              <a:r>
                <a:rPr lang="en-US" sz="24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 )</a:t>
              </a:r>
              <a:endParaRPr lang="bn-IN" sz="2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bn-IN" sz="24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পাঠ্যাংশঃ </a:t>
              </a:r>
              <a:r>
                <a:rPr lang="en-US" sz="2400" dirty="0" err="1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দৈর</a:t>
              </a:r>
              <a:r>
                <a:rPr lang="as-IN" sz="24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্</a:t>
              </a:r>
              <a:r>
                <a:rPr lang="en-US" sz="2400" dirty="0" err="1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ঘ্য</a:t>
              </a:r>
              <a:endParaRPr lang="bn-IN" sz="2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bn-IN" sz="24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সময়ঃ </a:t>
              </a:r>
              <a:r>
                <a:rPr lang="en-US" sz="24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৪০</a:t>
              </a:r>
              <a:r>
                <a:rPr lang="bn-IN" sz="24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মিনিট</a:t>
              </a:r>
              <a:endParaRPr lang="en-US" sz="2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0239" y="2757055"/>
            <a:ext cx="1691516" cy="301077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9178899-5E0D-4F9B-AA5C-EFB04F46EAC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2867" y="461532"/>
            <a:ext cx="1459751" cy="1428629"/>
          </a:xfrm>
          <a:prstGeom prst="ellipse">
            <a:avLst/>
          </a:prstGeom>
          <a:ln w="63500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770170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table">
            <a:extLst>
              <a:ext uri="{FF2B5EF4-FFF2-40B4-BE49-F238E27FC236}">
                <a16:creationId xmlns:a16="http://schemas.microsoft.com/office/drawing/2014/main" id="{7ABF1927-CB4E-4DA6-8849-8BF4891B85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1244" y="2912774"/>
            <a:ext cx="5546724" cy="3598863"/>
          </a:xfrm>
          <a:prstGeom prst="rect">
            <a:avLst/>
          </a:prstGeom>
        </p:spPr>
      </p:pic>
      <p:sp>
        <p:nvSpPr>
          <p:cNvPr id="3" name="TextBox 4">
            <a:extLst>
              <a:ext uri="{FF2B5EF4-FFF2-40B4-BE49-F238E27FC236}">
                <a16:creationId xmlns:a16="http://schemas.microsoft.com/office/drawing/2014/main" id="{FDB7A16F-29D3-4362-BE0C-0957C046B8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6719" y="2728913"/>
            <a:ext cx="854075" cy="142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7564" tIns="58782" rIns="117564" bIns="58782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587375" indent="-130175"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1174750" indent="-260350"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762125" indent="-390525"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2351088" indent="-522288"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altLang="en-US" sz="85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</a:p>
        </p:txBody>
      </p:sp>
      <p:sp>
        <p:nvSpPr>
          <p:cNvPr id="4" name="TextBox 5">
            <a:extLst>
              <a:ext uri="{FF2B5EF4-FFF2-40B4-BE49-F238E27FC236}">
                <a16:creationId xmlns:a16="http://schemas.microsoft.com/office/drawing/2014/main" id="{CEBB88C6-C300-49D5-BB1A-E589FACF4A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82719" y="2768600"/>
            <a:ext cx="854075" cy="142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7564" tIns="58782" rIns="117564" bIns="58782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587375" indent="-130175"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1174750" indent="-260350"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762125" indent="-390525"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2351088" indent="-522288"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bn-BD" altLang="en-US" sz="850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altLang="en-US" sz="85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6">
            <a:extLst>
              <a:ext uri="{FF2B5EF4-FFF2-40B4-BE49-F238E27FC236}">
                <a16:creationId xmlns:a16="http://schemas.microsoft.com/office/drawing/2014/main" id="{890671AB-7C6B-4F66-80EC-17CA95162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20806" y="3903663"/>
            <a:ext cx="893763" cy="142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7564" tIns="58782" rIns="117564" bIns="58782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587375" indent="-130175"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1174750" indent="-260350"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762125" indent="-390525"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2351088" indent="-522288"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bn-BD" altLang="en-US" sz="85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altLang="en-US" sz="8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7">
            <a:extLst>
              <a:ext uri="{FF2B5EF4-FFF2-40B4-BE49-F238E27FC236}">
                <a16:creationId xmlns:a16="http://schemas.microsoft.com/office/drawing/2014/main" id="{1F0ED2EA-0A08-449F-ABF2-F9376BCE17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9381" y="5167313"/>
            <a:ext cx="785813" cy="142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7564" tIns="58782" rIns="117564" bIns="58782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587375" indent="-130175"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1174750" indent="-260350"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762125" indent="-390525"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2351088" indent="-522288"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bn-BD" altLang="en-US" sz="8500"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endParaRPr lang="en-US" altLang="en-US" sz="85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A50255B4-B6CF-46FC-AEFD-9082AAE8C3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3769" y="2768600"/>
            <a:ext cx="852487" cy="142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7564" tIns="58782" rIns="117564" bIns="58782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587375" indent="-130175"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1174750" indent="-260350"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762125" indent="-390525"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2351088" indent="-522288"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bn-BD" altLang="en-US" sz="8500"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endParaRPr lang="en-US" altLang="en-US" sz="85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9">
            <a:extLst>
              <a:ext uri="{FF2B5EF4-FFF2-40B4-BE49-F238E27FC236}">
                <a16:creationId xmlns:a16="http://schemas.microsoft.com/office/drawing/2014/main" id="{F52AA15D-D7E0-4BE4-A26B-3578C2225A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7569" y="3930650"/>
            <a:ext cx="854075" cy="142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7564" tIns="58782" rIns="117564" bIns="58782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587375" indent="-130175"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1174750" indent="-260350"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762125" indent="-390525"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2351088" indent="-522288"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bn-BD" altLang="en-US" sz="8500" dirty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altLang="en-US" sz="8500" dirty="0">
              <a:solidFill>
                <a:schemeClr val="accent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10">
            <a:extLst>
              <a:ext uri="{FF2B5EF4-FFF2-40B4-BE49-F238E27FC236}">
                <a16:creationId xmlns:a16="http://schemas.microsoft.com/office/drawing/2014/main" id="{B5679402-3FC9-4648-82B4-40996D1E47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2419" y="3930650"/>
            <a:ext cx="852487" cy="142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7564" tIns="58782" rIns="117564" bIns="58782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587375" indent="-130175"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1174750" indent="-260350"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762125" indent="-390525"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2351088" indent="-522288"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bn-BD" altLang="en-US" sz="8500" dirty="0"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endParaRPr lang="en-US" altLang="en-US" sz="8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12">
            <a:extLst>
              <a:ext uri="{FF2B5EF4-FFF2-40B4-BE49-F238E27FC236}">
                <a16:creationId xmlns:a16="http://schemas.microsoft.com/office/drawing/2014/main" id="{A8448D80-0EBA-42BF-B55D-1BDB4013C9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1006" y="5159375"/>
            <a:ext cx="852488" cy="142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7564" tIns="58782" rIns="117564" bIns="58782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587375" indent="-130175"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1174750" indent="-260350"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762125" indent="-390525"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2351088" indent="-522288"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bn-BD" altLang="en-US" sz="8500" dirty="0"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endParaRPr lang="en-US" altLang="en-US" sz="8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3">
            <a:extLst>
              <a:ext uri="{FF2B5EF4-FFF2-40B4-BE49-F238E27FC236}">
                <a16:creationId xmlns:a16="http://schemas.microsoft.com/office/drawing/2014/main" id="{09767912-A3E8-4B87-8AC3-0D486CBB14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794" y="5186363"/>
            <a:ext cx="852487" cy="142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7564" tIns="58782" rIns="117564" bIns="58782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587375" indent="-130175"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1174750" indent="-260350"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762125" indent="-390525"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2351088" indent="-522288"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bn-BD" altLang="en-US" sz="850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altLang="en-US" sz="85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4">
            <a:extLst>
              <a:ext uri="{FF2B5EF4-FFF2-40B4-BE49-F238E27FC236}">
                <a16:creationId xmlns:a16="http://schemas.microsoft.com/office/drawing/2014/main" id="{1BADB497-8D58-4C76-B7F0-2F0EE9C80400}"/>
              </a:ext>
            </a:extLst>
          </p:cNvPr>
          <p:cNvSpPr txBox="1"/>
          <p:nvPr/>
        </p:nvSpPr>
        <p:spPr>
          <a:xfrm>
            <a:off x="4454633" y="353187"/>
            <a:ext cx="2985871" cy="734265"/>
          </a:xfrm>
          <a:prstGeom prst="rect">
            <a:avLst/>
          </a:prstGeom>
          <a:ln w="28575">
            <a:solidFill>
              <a:schemeClr val="accent2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117564" tIns="58782" rIns="117564" bIns="58782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87375" indent="-130175"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74750" indent="-260350"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762125" indent="-390525"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351088" indent="-522288"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4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4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4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4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গণিতের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খেলা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5">
            <a:extLst>
              <a:ext uri="{FF2B5EF4-FFF2-40B4-BE49-F238E27FC236}">
                <a16:creationId xmlns:a16="http://schemas.microsoft.com/office/drawing/2014/main" id="{FD58D5A8-0C71-426D-BEEE-549E50A7EB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119" y="1246188"/>
            <a:ext cx="11307762" cy="1473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117564" tIns="58782" rIns="117564" bIns="58782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587375" indent="-130175"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1174750" indent="-260350"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762125" indent="-390525"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2351088" indent="-522288"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 algn="ctr"/>
            <a:r>
              <a:rPr lang="bn-BD" altLang="en-US" sz="440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 থেকে ৯ পর্যন্ত সংখ্যা লিখে খালি ঘরগুলো পূরণ কর যেন পাশাপাশি এবং উপর নিচে সংখ্যাগুলোর যোগফল ১৫ হয়।</a:t>
            </a:r>
            <a:endParaRPr lang="en-US" altLang="en-US" sz="440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05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156F97-7872-46A6-9BD1-6281CE9073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4865" y="343880"/>
            <a:ext cx="5922268" cy="592226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740E5DD-0502-489D-B81E-DBCC432683B7}"/>
              </a:ext>
            </a:extLst>
          </p:cNvPr>
          <p:cNvSpPr txBox="1"/>
          <p:nvPr/>
        </p:nvSpPr>
        <p:spPr>
          <a:xfrm>
            <a:off x="3822362" y="467866"/>
            <a:ext cx="4547275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বলতো এটা কিসের ছবি ?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FA3866-3CD4-49B4-9C5C-4AA46A9D7A5F}"/>
              </a:ext>
            </a:extLst>
          </p:cNvPr>
          <p:cNvSpPr txBox="1"/>
          <p:nvPr/>
        </p:nvSpPr>
        <p:spPr>
          <a:xfrm>
            <a:off x="4034723" y="5682248"/>
            <a:ext cx="4547275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দৈর্ঘ্য পরিমাপের ফিতা </a:t>
            </a:r>
          </a:p>
        </p:txBody>
      </p:sp>
    </p:spTree>
    <p:extLst>
      <p:ext uri="{BB962C8B-B14F-4D97-AF65-F5344CB8AC3E}">
        <p14:creationId xmlns:p14="http://schemas.microsoft.com/office/powerpoint/2010/main" val="3411165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2A9942A-4326-4710-8220-6104B51AEBC5}"/>
              </a:ext>
            </a:extLst>
          </p:cNvPr>
          <p:cNvSpPr txBox="1"/>
          <p:nvPr/>
        </p:nvSpPr>
        <p:spPr>
          <a:xfrm>
            <a:off x="3822362" y="467866"/>
            <a:ext cx="4547275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বলতো এটা কি ?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FEB1CB-6AAB-4E93-881D-33D8BF131F7D}"/>
              </a:ext>
            </a:extLst>
          </p:cNvPr>
          <p:cNvSpPr txBox="1"/>
          <p:nvPr/>
        </p:nvSpPr>
        <p:spPr>
          <a:xfrm>
            <a:off x="5297693" y="4318478"/>
            <a:ext cx="1361736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স্কেল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4B5769D-DF06-486F-8471-313A1DF6EE96}"/>
              </a:ext>
            </a:extLst>
          </p:cNvPr>
          <p:cNvSpPr txBox="1"/>
          <p:nvPr/>
        </p:nvSpPr>
        <p:spPr>
          <a:xfrm>
            <a:off x="3020450" y="472813"/>
            <a:ext cx="6151093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বলতো স্কেল দিয়ে আমরা কি করি?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1D7549F-DD69-4B9A-B0DB-58DEB1F74FEE}"/>
              </a:ext>
            </a:extLst>
          </p:cNvPr>
          <p:cNvSpPr txBox="1"/>
          <p:nvPr/>
        </p:nvSpPr>
        <p:spPr>
          <a:xfrm>
            <a:off x="2739226" y="4323391"/>
            <a:ext cx="6930519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স্কেল দিয়ে কোন বস্তুর দৈর্ঘ্য মাপা যায় ।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6E0CF33-134B-4D19-9B14-0767BA0BCD0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4" t="42938" r="5154" b="44859"/>
          <a:stretch/>
        </p:blipFill>
        <p:spPr>
          <a:xfrm>
            <a:off x="1345765" y="1612121"/>
            <a:ext cx="9500461" cy="2265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979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animBg="1"/>
      <p:bldP spid="4" grpId="0" animBg="1"/>
      <p:bldP spid="4" grpId="1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76095" y="1319975"/>
            <a:ext cx="4413388" cy="1323439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0" b="1" dirty="0" err="1">
                <a:ln w="22225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8000" b="1" dirty="0">
                <a:ln w="22225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>
                <a:ln w="22225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8000" b="1" cap="none" spc="0" dirty="0">
              <a:ln w="22225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53AF9BA-08D3-46C8-8623-71F839B8A151}"/>
              </a:ext>
            </a:extLst>
          </p:cNvPr>
          <p:cNvSpPr/>
          <p:nvPr/>
        </p:nvSpPr>
        <p:spPr>
          <a:xfrm>
            <a:off x="4600891" y="2938550"/>
            <a:ext cx="3563796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bn-IN" sz="9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>
                <a:latin typeface="NikoshBAN" pitchFamily="2" charset="0"/>
                <a:cs typeface="NikoshBAN" pitchFamily="2" charset="0"/>
              </a:rPr>
              <a:t>“</a:t>
            </a:r>
            <a:r>
              <a:rPr lang="bn-IN" sz="9600" dirty="0">
                <a:latin typeface="NikoshBAN" pitchFamily="2" charset="0"/>
                <a:cs typeface="NikoshBAN" pitchFamily="2" charset="0"/>
              </a:rPr>
              <a:t> দৈর্ঘ্য</a:t>
            </a:r>
            <a:r>
              <a:rPr lang="en-US" sz="9600" dirty="0">
                <a:latin typeface="NikoshBAN" pitchFamily="2" charset="0"/>
                <a:cs typeface="NikoshBAN" pitchFamily="2" charset="0"/>
              </a:rPr>
              <a:t>”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527615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79A7EE7-0C29-4AB4-83A4-F86696909E8D}"/>
              </a:ext>
            </a:extLst>
          </p:cNvPr>
          <p:cNvSpPr txBox="1"/>
          <p:nvPr/>
        </p:nvSpPr>
        <p:spPr>
          <a:xfrm>
            <a:off x="457200" y="2155374"/>
            <a:ext cx="74121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শিখবেঃ</a:t>
            </a:r>
            <a:endParaRPr lang="en-US" sz="4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B50D0BA-6976-410A-BD4F-A50AFA9D178F}"/>
              </a:ext>
            </a:extLst>
          </p:cNvPr>
          <p:cNvSpPr/>
          <p:nvPr/>
        </p:nvSpPr>
        <p:spPr>
          <a:xfrm>
            <a:off x="4924043" y="873525"/>
            <a:ext cx="234391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6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0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A0DB4CE-31C2-4B07-9310-A65093DEB4E3}"/>
              </a:ext>
            </a:extLst>
          </p:cNvPr>
          <p:cNvSpPr txBox="1"/>
          <p:nvPr/>
        </p:nvSpPr>
        <p:spPr>
          <a:xfrm>
            <a:off x="380998" y="2924815"/>
            <a:ext cx="11430000" cy="286232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২৪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.১.১</a:t>
            </a:r>
            <a:r>
              <a:rPr lang="bn-BD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মিটার স্কেল/ফিতা ব্যবহার করে বিভিন্ন দ্রব্যের/জিনিসের দৈর্ঘ্য মিটার, সেন্টিমিটার ও মিলিমিটারে মাপতে পারবে এবং পরিমাপ লিখতে পা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রবে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২৪.৪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as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 কিলোমিটারে কত মিটার এবং এক মিটারে কত সেন্টিমিটার তা বর্ণনা করতে পারবে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bn-IN" sz="3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২৪.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৪.৩: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</a:t>
            </a:r>
            <a:r>
              <a:rPr lang="as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ারে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প্রকাশ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bn-IN" sz="3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398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36D2C73-B6C5-4CA8-95F6-CC934E26F4A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39" t="2433"/>
          <a:stretch/>
        </p:blipFill>
        <p:spPr>
          <a:xfrm>
            <a:off x="209864" y="198619"/>
            <a:ext cx="5201586" cy="646076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94B7CC5-64C9-4214-AA1C-FDA4C50ECB4F}"/>
              </a:ext>
            </a:extLst>
          </p:cNvPr>
          <p:cNvSpPr txBox="1"/>
          <p:nvPr/>
        </p:nvSpPr>
        <p:spPr>
          <a:xfrm>
            <a:off x="6850505" y="1551482"/>
            <a:ext cx="4412105" cy="2308324"/>
          </a:xfrm>
          <a:prstGeom prst="rect">
            <a:avLst/>
          </a:prstGeom>
          <a:noFill/>
          <a:ln w="28575">
            <a:solidFill>
              <a:schemeClr val="accent2">
                <a:lumMod val="60000"/>
                <a:lumOff val="40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7200" dirty="0">
                <a:latin typeface="NikoshBAN" pitchFamily="2" charset="0"/>
                <a:cs typeface="NikoshBAN" pitchFamily="2" charset="0"/>
              </a:rPr>
              <a:t>পাঠ্যবইয়ের  ৯৭ পৃষ্ঠা খোল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16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1">
            <a:extLst>
              <a:ext uri="{FF2B5EF4-FFF2-40B4-BE49-F238E27FC236}">
                <a16:creationId xmlns:a16="http://schemas.microsoft.com/office/drawing/2014/main" id="{4E5C4766-D31F-43CE-819F-470BF44D2435}"/>
              </a:ext>
            </a:extLst>
          </p:cNvPr>
          <p:cNvSpPr txBox="1"/>
          <p:nvPr/>
        </p:nvSpPr>
        <p:spPr>
          <a:xfrm>
            <a:off x="4863932" y="984143"/>
            <a:ext cx="2710614" cy="769441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400" b="1" spc="50" dirty="0">
                <a:ln w="0">
                  <a:solidFill>
                    <a:srgbClr val="0070C0"/>
                  </a:solidFill>
                </a:ln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US" sz="4400" b="1" spc="50" dirty="0">
              <a:ln w="0">
                <a:solidFill>
                  <a:srgbClr val="0070C0"/>
                </a:solidFill>
              </a:ln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BBAEF1D-8A9B-4982-8B24-7C85612DAD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919" y="681198"/>
            <a:ext cx="1294907" cy="1127017"/>
          </a:xfrm>
          <a:prstGeom prst="rect">
            <a:avLst/>
          </a:prstGeom>
          <a:ln w="38100">
            <a:solidFill>
              <a:srgbClr val="FF0000"/>
            </a:solidFill>
          </a:ln>
          <a:scene3d>
            <a:camera prst="perspectiveContrastingLeftFacing"/>
            <a:lightRig rig="threePt" dir="t"/>
          </a:scene3d>
        </p:spPr>
      </p:pic>
      <p:sp>
        <p:nvSpPr>
          <p:cNvPr id="4" name="TextBox 43">
            <a:extLst>
              <a:ext uri="{FF2B5EF4-FFF2-40B4-BE49-F238E27FC236}">
                <a16:creationId xmlns:a16="http://schemas.microsoft.com/office/drawing/2014/main" id="{E49BB187-B83D-4AA8-8126-F5429A716B44}"/>
              </a:ext>
            </a:extLst>
          </p:cNvPr>
          <p:cNvSpPr txBox="1"/>
          <p:nvPr/>
        </p:nvSpPr>
        <p:spPr>
          <a:xfrm>
            <a:off x="824201" y="2033616"/>
            <a:ext cx="3175873" cy="707886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000" b="1" dirty="0">
                <a:ln w="6600">
                  <a:solidFill>
                    <a:srgbClr val="0070C0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6600">
                  <a:solidFill>
                    <a:srgbClr val="0070C0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4000" b="1" dirty="0">
                <a:ln w="6600">
                  <a:solidFill>
                    <a:srgbClr val="0070C0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– ৩ </a:t>
            </a:r>
            <a:r>
              <a:rPr lang="en-US" sz="4000" b="1" dirty="0" err="1">
                <a:ln w="6600">
                  <a:solidFill>
                    <a:srgbClr val="0070C0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4000" b="1" dirty="0">
              <a:ln w="6600">
                <a:solidFill>
                  <a:srgbClr val="0070C0"/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2C79EF4-82D6-4884-832A-E608DC985CF1}"/>
              </a:ext>
            </a:extLst>
          </p:cNvPr>
          <p:cNvSpPr txBox="1"/>
          <p:nvPr/>
        </p:nvSpPr>
        <p:spPr>
          <a:xfrm>
            <a:off x="1998780" y="3410262"/>
            <a:ext cx="7924708" cy="25853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 </a:t>
            </a:r>
            <a:r>
              <a:rPr lang="en-US" sz="5400" dirty="0" err="1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কিলোমিটার</a:t>
            </a:r>
            <a:r>
              <a:rPr lang="en-US" sz="54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= </a:t>
            </a:r>
            <a:r>
              <a:rPr lang="en-US" sz="5400" dirty="0" err="1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54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মিটার</a:t>
            </a:r>
            <a:r>
              <a:rPr lang="en-US" sz="54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pPr algn="ctr"/>
            <a:r>
              <a:rPr lang="en-US" sz="54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 </a:t>
            </a:r>
            <a:r>
              <a:rPr lang="en-US" sz="5400" dirty="0" err="1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মিটার</a:t>
            </a:r>
            <a:r>
              <a:rPr lang="en-US" sz="54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= </a:t>
            </a:r>
            <a:r>
              <a:rPr lang="en-US" sz="5400" dirty="0" err="1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54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সেন্টিমিটার</a:t>
            </a:r>
            <a:r>
              <a:rPr lang="en-US" sz="54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pPr algn="ctr"/>
            <a:r>
              <a:rPr lang="en-US" sz="54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 </a:t>
            </a:r>
            <a:r>
              <a:rPr lang="en-US" sz="5400" dirty="0" err="1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সেন্টিমিটার</a:t>
            </a:r>
            <a:r>
              <a:rPr lang="en-US" sz="54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= </a:t>
            </a:r>
            <a:r>
              <a:rPr lang="en-US" sz="5400" dirty="0" err="1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54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মিলিমিটার</a:t>
            </a:r>
            <a:r>
              <a:rPr lang="en-US" sz="54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r>
              <a:rPr lang="bn-IN" sz="54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57156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5462</TotalTime>
  <Words>542</Words>
  <Application>Microsoft Office PowerPoint</Application>
  <PresentationFormat>Widescreen</PresentationFormat>
  <Paragraphs>92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Corbel</vt:lpstr>
      <vt:lpstr>NikoshBAN</vt:lpstr>
      <vt:lpstr>Basis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1718</cp:revision>
  <dcterms:created xsi:type="dcterms:W3CDTF">2019-07-25T07:31:36Z</dcterms:created>
  <dcterms:modified xsi:type="dcterms:W3CDTF">2020-08-25T17:44:47Z</dcterms:modified>
</cp:coreProperties>
</file>