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786"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686F5B-0273-4434-AE81-FC458DF2B6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406962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686F5B-0273-4434-AE81-FC458DF2B6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237270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686F5B-0273-4434-AE81-FC458DF2B6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179297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686F5B-0273-4434-AE81-FC458DF2B6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238040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686F5B-0273-4434-AE81-FC458DF2B6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178264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686F5B-0273-4434-AE81-FC458DF2B676}"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142572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686F5B-0273-4434-AE81-FC458DF2B676}" type="datetimeFigureOut">
              <a:rPr lang="en-US" smtClean="0"/>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1592728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686F5B-0273-4434-AE81-FC458DF2B676}"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229724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86F5B-0273-4434-AE81-FC458DF2B676}" type="datetimeFigureOut">
              <a:rPr lang="en-US" smtClean="0"/>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346356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686F5B-0273-4434-AE81-FC458DF2B676}"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188035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686F5B-0273-4434-AE81-FC458DF2B676}"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4E2FB-CBA1-4AA2-8BAF-B75D6CBC0DFD}" type="slidenum">
              <a:rPr lang="en-US" smtClean="0"/>
              <a:t>‹#›</a:t>
            </a:fld>
            <a:endParaRPr lang="en-US"/>
          </a:p>
        </p:txBody>
      </p:sp>
    </p:spTree>
    <p:extLst>
      <p:ext uri="{BB962C8B-B14F-4D97-AF65-F5344CB8AC3E}">
        <p14:creationId xmlns:p14="http://schemas.microsoft.com/office/powerpoint/2010/main" val="235824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86F5B-0273-4434-AE81-FC458DF2B676}" type="datetimeFigureOut">
              <a:rPr lang="en-US" smtClean="0"/>
              <a:t>8/25/2020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4E2FB-CBA1-4AA2-8BAF-B75D6CBC0DFD}" type="slidenum">
              <a:rPr lang="en-US" smtClean="0"/>
              <a:t>‹#›</a:t>
            </a:fld>
            <a:endParaRPr lang="en-US"/>
          </a:p>
        </p:txBody>
      </p:sp>
    </p:spTree>
    <p:extLst>
      <p:ext uri="{BB962C8B-B14F-4D97-AF65-F5344CB8AC3E}">
        <p14:creationId xmlns:p14="http://schemas.microsoft.com/office/powerpoint/2010/main" val="1123105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76200">
            <a:solidFill>
              <a:srgbClr val="7030A0"/>
            </a:solidFill>
          </a:ln>
        </p:spPr>
        <p:txBody>
          <a:bodyPr/>
          <a:lstStyle/>
          <a:p>
            <a:r>
              <a:rPr lang="en-US" dirty="0" err="1" smtClean="0">
                <a:latin typeface="NikoshBAN" pitchFamily="2" charset="0"/>
                <a:cs typeface="NikoshBAN" pitchFamily="2" charset="0"/>
              </a:rPr>
              <a:t>ক্রমোন্নতিশীল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প্রশিক্ষণ</a:t>
            </a:r>
            <a:r>
              <a:rPr lang="en-US" dirty="0" smtClean="0">
                <a:latin typeface="NikoshBAN" pitchFamily="2" charset="0"/>
                <a:cs typeface="NikoshBAN" pitchFamily="2" charset="0"/>
              </a:rPr>
              <a:t> ( </a:t>
            </a:r>
            <a:r>
              <a:rPr lang="en-US" dirty="0" err="1" smtClean="0">
                <a:latin typeface="NikoshBAN" pitchFamily="2" charset="0"/>
                <a:cs typeface="NikoshBAN" pitchFamily="2" charset="0"/>
              </a:rPr>
              <a:t>ব্যাজ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পদ্ধতি</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53628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905000"/>
            <a:ext cx="7162800" cy="33528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এছাড়া স্কাউটিং এর পুরো সময় অন্তত ২টি কাব হলিডে , ১টি কাব কার্নিভাল , ১টি কাব অভিযান , ১টি স্কাউটস ওন, যেকোনো ১টি ক্যাম্প্ররী এবং ৪৩টি </a:t>
            </a:r>
            <a:r>
              <a:rPr lang="bn-IN" dirty="0" smtClean="0">
                <a:latin typeface="+mj-lt"/>
              </a:rPr>
              <a:t>প্যাক মিটিং করতে হবে । </a:t>
            </a:r>
            <a:endParaRPr lang="en-US" dirty="0"/>
          </a:p>
        </p:txBody>
      </p:sp>
    </p:spTree>
    <p:extLst>
      <p:ext uri="{BB962C8B-B14F-4D97-AF65-F5344CB8AC3E}">
        <p14:creationId xmlns:p14="http://schemas.microsoft.com/office/powerpoint/2010/main" val="228888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914400"/>
            <a:ext cx="6172200" cy="33528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এখন শেষ করব । যদি কোন জানার থাকে বলতে পারেন । সবার সহযোগিতার জন্য কৃতজ্ঞতা ও -------- </a:t>
            </a:r>
            <a:endParaRPr lang="en-US" sz="2400" dirty="0"/>
          </a:p>
        </p:txBody>
      </p:sp>
    </p:spTree>
    <p:extLst>
      <p:ext uri="{BB962C8B-B14F-4D97-AF65-F5344CB8AC3E}">
        <p14:creationId xmlns:p14="http://schemas.microsoft.com/office/powerpoint/2010/main" val="8415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90600" y="457200"/>
            <a:ext cx="7315200" cy="44196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800" dirty="0" smtClean="0">
                <a:solidFill>
                  <a:srgbClr val="7030A0"/>
                </a:solidFill>
              </a:rPr>
              <a:t>ধন্যবাদ</a:t>
            </a:r>
            <a:r>
              <a:rPr lang="bn-IN" sz="6000" dirty="0" smtClean="0">
                <a:solidFill>
                  <a:srgbClr val="7030A0"/>
                </a:solidFill>
              </a:rPr>
              <a:t> </a:t>
            </a:r>
            <a:endParaRPr lang="en-US" sz="6000" dirty="0">
              <a:solidFill>
                <a:srgbClr val="7030A0"/>
              </a:solidFill>
            </a:endParaRPr>
          </a:p>
        </p:txBody>
      </p:sp>
    </p:spTree>
    <p:extLst>
      <p:ext uri="{BB962C8B-B14F-4D97-AF65-F5344CB8AC3E}">
        <p14:creationId xmlns:p14="http://schemas.microsoft.com/office/powerpoint/2010/main" val="183045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414" y="228600"/>
            <a:ext cx="8153400" cy="54102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latin typeface="NikoshBAN" pitchFamily="2" charset="0"/>
                <a:cs typeface="NikoshBAN" pitchFamily="2" charset="0"/>
              </a:rPr>
              <a:t>সূচনাঃ</a:t>
            </a:r>
            <a:r>
              <a:rPr lang="en-US" sz="4000" dirty="0" smtClean="0">
                <a:latin typeface="NikoshBAN" pitchFamily="2" charset="0"/>
                <a:cs typeface="NikoshBAN" pitchFamily="2" charset="0"/>
              </a:rPr>
              <a:t> </a:t>
            </a:r>
            <a:r>
              <a:rPr lang="en-US" sz="3200" dirty="0" err="1" smtClean="0">
                <a:latin typeface="NikoshBAN" pitchFamily="2" charset="0"/>
                <a:cs typeface="NikoshBAN" pitchFamily="2" charset="0"/>
              </a:rPr>
              <a:t>স্কাউট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আন্দোলনের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কাঙ্ক্ষিত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লক্ষ্য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শিশু</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কিশোর</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যুবকদের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কলমে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প্রশিক্ষণ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তাঁদেরকে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দক্ষতা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বৃদ্ধির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মাধ্যমে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আত্তনির্ভশীল</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যোগ্য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সম্পদ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হিসেবে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গড়ে</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অবসর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স্ম্যকে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কাজে</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লাগিয়ে</a:t>
            </a:r>
            <a:r>
              <a:rPr lang="en-US" sz="3200" dirty="0" smtClean="0">
                <a:latin typeface="NikoshBAN" pitchFamily="2" charset="0"/>
                <a:cs typeface="NikoshBAN" pitchFamily="2" charset="0"/>
              </a:rPr>
              <a:t> </a:t>
            </a:r>
            <a:r>
              <a:rPr lang="bn-IN" sz="3200" dirty="0" smtClean="0">
                <a:latin typeface="NikoshBAN" pitchFamily="2" charset="0"/>
                <a:cs typeface="NikoshBAN" pitchFamily="2" charset="0"/>
              </a:rPr>
              <a:t>বৈচিত্রময় কর্মসূচীর মাধ্যমে একজন স্কাউটকে পর্যায়ক্রমিক প্রশিক্ষণ দিয়ে ক্রমান্বয়ে যোগ্যতর করে গড়ে তোলার ধারাবাহিক প্রক্রিয়াকে ক্রমোন্নতিশীল প্রশিক্ষণ বলে । ক্রমোন্নতিশীল প্রশিক্ষণ স্কাউট পদ্ধতির একটি অন্যতম প্রশিক্ষণ পদ্ধতি।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283220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305800" cy="48006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ধাপে ধাপে প্রশিক্ষণ দিয়ে দক্ষতা বৃদ্ধির ধারাকে অব্যাহত রাখার জন্য বয়সভেদে চাহিদানুসারে আনন্দমুখর প্রোগ্রামের মাধ্যমে বিভিন্ন বিষয়ের ওপর দক্ষতা অর্জনের স্বীকৃতিস্বরূপ অনুমোদিত ব্যাজ এবং প্রধানমন্ত্রীর পক্ষ থেকে শাপলা কাপ এ্যাওয়ার্ড প্রধান করা হয় ।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72285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7543800" cy="53340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ব্যাজ পদ্ধতি প্রবর্তনের উদ্দেশ্যঃ # দক্ষতা বৃদ্ধিতে আগ্রহী করা; </a:t>
            </a:r>
          </a:p>
          <a:p>
            <a:pPr algn="ctr"/>
            <a:r>
              <a:rPr lang="bn-IN" sz="3200" dirty="0" smtClean="0">
                <a:latin typeface="NikoshBAN" pitchFamily="2" charset="0"/>
                <a:cs typeface="NikoshBAN" pitchFamily="2" charset="0"/>
              </a:rPr>
              <a:t>#বিভিন্ন বিষয়ে জানার কৌতূহল সৃষ্টি করা; </a:t>
            </a:r>
          </a:p>
          <a:p>
            <a:pPr algn="ctr"/>
            <a:r>
              <a:rPr lang="bn-IN" sz="3200" dirty="0" smtClean="0">
                <a:latin typeface="NikoshBAN" pitchFamily="2" charset="0"/>
                <a:cs typeface="NikoshBAN" pitchFamily="2" charset="0"/>
              </a:rPr>
              <a:t># স্কাউটিংয়ের চূড়ান্ত লক্ষ্য অর্জনে সক্ষম হওয়া;</a:t>
            </a:r>
          </a:p>
          <a:p>
            <a:pPr algn="ctr"/>
            <a:r>
              <a:rPr lang="bn-IN" sz="3200" dirty="0" smtClean="0">
                <a:latin typeface="NikoshBAN" pitchFamily="2" charset="0"/>
                <a:cs typeface="NikoshBAN" pitchFamily="2" charset="0"/>
              </a:rPr>
              <a:t># নেতৃত্বের বিকাশ ঘটানো ; </a:t>
            </a:r>
          </a:p>
          <a:p>
            <a:pPr algn="ctr"/>
            <a:r>
              <a:rPr lang="bn-IN" sz="3200" dirty="0" smtClean="0">
                <a:latin typeface="NikoshBAN" pitchFamily="2" charset="0"/>
                <a:cs typeface="NikoshBAN" pitchFamily="2" charset="0"/>
              </a:rPr>
              <a:t># আত্ম-উন্নয়নবোধে সচেতনতা সৃষ্টি করা।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144323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019503" y="378371"/>
            <a:ext cx="6477000" cy="2193378"/>
            <a:chOff x="1019503" y="381000"/>
            <a:chExt cx="6477000" cy="2193378"/>
          </a:xfrm>
        </p:grpSpPr>
        <p:sp>
          <p:nvSpPr>
            <p:cNvPr id="2" name="Rectangle 1"/>
            <p:cNvSpPr/>
            <p:nvPr/>
          </p:nvSpPr>
          <p:spPr>
            <a:xfrm>
              <a:off x="1219200" y="381000"/>
              <a:ext cx="6019800" cy="9144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ব্যাজ প্রধানত দুই প্রকার </a:t>
              </a:r>
              <a:endParaRPr lang="en-US" sz="3600" dirty="0">
                <a:latin typeface="NikoshBAN" pitchFamily="2" charset="0"/>
                <a:cs typeface="NikoshBAN" pitchFamily="2" charset="0"/>
              </a:endParaRPr>
            </a:p>
          </p:txBody>
        </p:sp>
        <p:sp>
          <p:nvSpPr>
            <p:cNvPr id="3" name="Down Arrow 2"/>
            <p:cNvSpPr/>
            <p:nvPr/>
          </p:nvSpPr>
          <p:spPr>
            <a:xfrm>
              <a:off x="3909848" y="1268468"/>
              <a:ext cx="638503" cy="1305910"/>
            </a:xfrm>
            <a:prstGeom prst="downArrow">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19503" y="2197976"/>
              <a:ext cx="6477000" cy="376401"/>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Down Arrow 6"/>
          <p:cNvSpPr/>
          <p:nvPr/>
        </p:nvSpPr>
        <p:spPr>
          <a:xfrm>
            <a:off x="966951" y="2571749"/>
            <a:ext cx="504497" cy="933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6957848" y="2571748"/>
            <a:ext cx="562303" cy="9334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3581400"/>
            <a:ext cx="2667000" cy="9906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দক্ষতা ব্যাজ </a:t>
            </a:r>
            <a:endParaRPr lang="en-US" sz="4000" dirty="0">
              <a:latin typeface="NikoshBAN" pitchFamily="2" charset="0"/>
              <a:cs typeface="NikoshBAN" pitchFamily="2" charset="0"/>
            </a:endParaRPr>
          </a:p>
        </p:txBody>
      </p:sp>
      <p:sp>
        <p:nvSpPr>
          <p:cNvPr id="10" name="Rectangle 9"/>
          <p:cNvSpPr/>
          <p:nvPr/>
        </p:nvSpPr>
        <p:spPr>
          <a:xfrm>
            <a:off x="5105400" y="3581400"/>
            <a:ext cx="3086100" cy="9906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পারদর্শিতা ব্যাজ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240091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81000" y="457200"/>
            <a:ext cx="8229600" cy="2895600"/>
            <a:chOff x="381000" y="457200"/>
            <a:chExt cx="8229600" cy="2895600"/>
          </a:xfrm>
        </p:grpSpPr>
        <p:sp>
          <p:nvSpPr>
            <p:cNvPr id="2" name="Rectangle 1"/>
            <p:cNvSpPr/>
            <p:nvPr/>
          </p:nvSpPr>
          <p:spPr>
            <a:xfrm>
              <a:off x="1676400" y="457200"/>
              <a:ext cx="5257800" cy="914400"/>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দক্ষতা ব্যাজ ৪ প্রকার </a:t>
              </a:r>
              <a:endParaRPr lang="en-US" sz="3600" dirty="0">
                <a:latin typeface="NikoshBAN" pitchFamily="2" charset="0"/>
                <a:cs typeface="NikoshBAN" pitchFamily="2" charset="0"/>
              </a:endParaRPr>
            </a:p>
          </p:txBody>
        </p:sp>
        <p:sp>
          <p:nvSpPr>
            <p:cNvPr id="3" name="Down Arrow 2"/>
            <p:cNvSpPr/>
            <p:nvPr/>
          </p:nvSpPr>
          <p:spPr>
            <a:xfrm>
              <a:off x="4038600" y="1371600"/>
              <a:ext cx="457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1000" y="2209800"/>
              <a:ext cx="8229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381000" y="2514600"/>
              <a:ext cx="3048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8229600" y="2514600"/>
              <a:ext cx="3048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2590800" y="2514600"/>
              <a:ext cx="3048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5454869" y="2514600"/>
              <a:ext cx="3048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p:cNvSpPr/>
          <p:nvPr/>
        </p:nvSpPr>
        <p:spPr>
          <a:xfrm>
            <a:off x="152400" y="3429000"/>
            <a:ext cx="1447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সদস্য </a:t>
            </a:r>
            <a:endParaRPr lang="en-US" sz="4000" dirty="0">
              <a:latin typeface="NikoshBAN" pitchFamily="2" charset="0"/>
              <a:cs typeface="NikoshBAN" pitchFamily="2" charset="0"/>
            </a:endParaRPr>
          </a:p>
        </p:txBody>
      </p:sp>
      <p:sp>
        <p:nvSpPr>
          <p:cNvPr id="11" name="Rectangle 10"/>
          <p:cNvSpPr/>
          <p:nvPr/>
        </p:nvSpPr>
        <p:spPr>
          <a:xfrm>
            <a:off x="2095500" y="3429000"/>
            <a:ext cx="1600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তাঁরা </a:t>
            </a:r>
            <a:endParaRPr lang="en-US" sz="4000" dirty="0">
              <a:latin typeface="NikoshBAN" pitchFamily="2" charset="0"/>
              <a:cs typeface="NikoshBAN" pitchFamily="2" charset="0"/>
            </a:endParaRPr>
          </a:p>
        </p:txBody>
      </p:sp>
      <p:sp>
        <p:nvSpPr>
          <p:cNvPr id="12" name="Rectangle 11"/>
          <p:cNvSpPr/>
          <p:nvPr/>
        </p:nvSpPr>
        <p:spPr>
          <a:xfrm>
            <a:off x="4648200" y="3429000"/>
            <a:ext cx="1676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চাঁদ </a:t>
            </a:r>
            <a:endParaRPr lang="en-US" sz="4000" dirty="0">
              <a:latin typeface="NikoshBAN" pitchFamily="2" charset="0"/>
              <a:cs typeface="NikoshBAN" pitchFamily="2" charset="0"/>
            </a:endParaRPr>
          </a:p>
        </p:txBody>
      </p:sp>
      <p:sp>
        <p:nvSpPr>
          <p:cNvPr id="13" name="Rectangle 12"/>
          <p:cNvSpPr/>
          <p:nvPr/>
        </p:nvSpPr>
        <p:spPr>
          <a:xfrm>
            <a:off x="7086600" y="34290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চাঁদ তাঁরা </a:t>
            </a:r>
            <a:endParaRPr lang="en-US" sz="4000" dirty="0">
              <a:latin typeface="NikoshBAN" pitchFamily="2" charset="0"/>
              <a:cs typeface="NikoshBAN" pitchFamily="2" charset="0"/>
            </a:endParaRPr>
          </a:p>
        </p:txBody>
      </p:sp>
      <p:sp>
        <p:nvSpPr>
          <p:cNvPr id="14" name="Down Arrow 13"/>
          <p:cNvSpPr/>
          <p:nvPr/>
        </p:nvSpPr>
        <p:spPr>
          <a:xfrm>
            <a:off x="685800" y="4191000"/>
            <a:ext cx="3810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2590800" y="4191000"/>
            <a:ext cx="4572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5454868" y="4191000"/>
            <a:ext cx="412531"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7772400" y="4191000"/>
            <a:ext cx="4572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52400" y="5257800"/>
            <a:ext cx="152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NikoshBAN" pitchFamily="2" charset="0"/>
                <a:cs typeface="NikoshBAN" pitchFamily="2" charset="0"/>
              </a:rPr>
              <a:t>3 </a:t>
            </a:r>
            <a:r>
              <a:rPr lang="en-US" sz="4000" dirty="0" err="1" smtClean="0">
                <a:latin typeface="NikoshBAN" pitchFamily="2" charset="0"/>
                <a:cs typeface="NikoshBAN" pitchFamily="2" charset="0"/>
              </a:rPr>
              <a:t>মাস</a:t>
            </a:r>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20" name="Rectangle 19"/>
          <p:cNvSpPr/>
          <p:nvPr/>
        </p:nvSpPr>
        <p:spPr>
          <a:xfrm>
            <a:off x="2095500" y="5257800"/>
            <a:ext cx="18669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NikoshBAN" pitchFamily="2" charset="0"/>
                <a:cs typeface="NikoshBAN" pitchFamily="2" charset="0"/>
              </a:rPr>
              <a:t>৪-৬ </a:t>
            </a:r>
            <a:r>
              <a:rPr lang="en-US" sz="4000" dirty="0" err="1" smtClean="0">
                <a:latin typeface="NikoshBAN" pitchFamily="2" charset="0"/>
                <a:cs typeface="NikoshBAN" pitchFamily="2" charset="0"/>
              </a:rPr>
              <a:t>মাস</a:t>
            </a:r>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21" name="Rectangle 20"/>
          <p:cNvSpPr/>
          <p:nvPr/>
        </p:nvSpPr>
        <p:spPr>
          <a:xfrm>
            <a:off x="4724400" y="5257800"/>
            <a:ext cx="1676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NikoshBAN" pitchFamily="2" charset="0"/>
                <a:cs typeface="NikoshBAN" pitchFamily="2" charset="0"/>
              </a:rPr>
              <a:t>৪-৬ </a:t>
            </a:r>
            <a:r>
              <a:rPr lang="en-US" sz="4000" dirty="0" err="1" smtClean="0">
                <a:latin typeface="NikoshBAN" pitchFamily="2" charset="0"/>
                <a:cs typeface="NikoshBAN" pitchFamily="2" charset="0"/>
              </a:rPr>
              <a:t>মাস</a:t>
            </a:r>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22" name="Rectangle 21"/>
          <p:cNvSpPr/>
          <p:nvPr/>
        </p:nvSpPr>
        <p:spPr>
          <a:xfrm>
            <a:off x="7239000" y="5257800"/>
            <a:ext cx="1676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NikoshBAN" pitchFamily="2" charset="0"/>
                <a:cs typeface="NikoshBAN" pitchFamily="2" charset="0"/>
              </a:rPr>
              <a:t>৪-৬ </a:t>
            </a:r>
            <a:r>
              <a:rPr lang="en-US" sz="4000" dirty="0" err="1" smtClean="0">
                <a:latin typeface="NikoshBAN" pitchFamily="2" charset="0"/>
                <a:cs typeface="NikoshBAN" pitchFamily="2" charset="0"/>
              </a:rPr>
              <a:t>মাস</a:t>
            </a:r>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128983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1000"/>
                                        <p:tgtEl>
                                          <p:spTgt spid="16"/>
                                        </p:tgtEl>
                                      </p:cBhvr>
                                    </p:animEffect>
                                    <p:anim calcmode="lin" valueType="num">
                                      <p:cBhvr>
                                        <p:cTn id="55" dur="1000" fill="hold"/>
                                        <p:tgtEl>
                                          <p:spTgt spid="16"/>
                                        </p:tgtEl>
                                        <p:attrNameLst>
                                          <p:attrName>ppt_x</p:attrName>
                                        </p:attrNameLst>
                                      </p:cBhvr>
                                      <p:tavLst>
                                        <p:tav tm="0">
                                          <p:val>
                                            <p:strVal val="#ppt_x"/>
                                          </p:val>
                                        </p:tav>
                                        <p:tav tm="100000">
                                          <p:val>
                                            <p:strVal val="#ppt_x"/>
                                          </p:val>
                                        </p:tav>
                                      </p:tavLst>
                                    </p:anim>
                                    <p:anim calcmode="lin" valueType="num">
                                      <p:cBhvr>
                                        <p:cTn id="5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000"/>
                                        <p:tgtEl>
                                          <p:spTgt spid="20"/>
                                        </p:tgtEl>
                                      </p:cBhvr>
                                    </p:animEffect>
                                    <p:anim calcmode="lin" valueType="num">
                                      <p:cBhvr>
                                        <p:cTn id="62" dur="1000" fill="hold"/>
                                        <p:tgtEl>
                                          <p:spTgt spid="20"/>
                                        </p:tgtEl>
                                        <p:attrNameLst>
                                          <p:attrName>ppt_x</p:attrName>
                                        </p:attrNameLst>
                                      </p:cBhvr>
                                      <p:tavLst>
                                        <p:tav tm="0">
                                          <p:val>
                                            <p:strVal val="#ppt_x"/>
                                          </p:val>
                                        </p:tav>
                                        <p:tav tm="100000">
                                          <p:val>
                                            <p:strVal val="#ppt_x"/>
                                          </p:val>
                                        </p:tav>
                                      </p:tavLst>
                                    </p:anim>
                                    <p:anim calcmode="lin" valueType="num">
                                      <p:cBhvr>
                                        <p:cTn id="6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fade">
                                      <p:cBhvr>
                                        <p:cTn id="75" dur="1000"/>
                                        <p:tgtEl>
                                          <p:spTgt spid="21"/>
                                        </p:tgtEl>
                                      </p:cBhvr>
                                    </p:animEffect>
                                    <p:anim calcmode="lin" valueType="num">
                                      <p:cBhvr>
                                        <p:cTn id="76" dur="1000" fill="hold"/>
                                        <p:tgtEl>
                                          <p:spTgt spid="21"/>
                                        </p:tgtEl>
                                        <p:attrNameLst>
                                          <p:attrName>ppt_x</p:attrName>
                                        </p:attrNameLst>
                                      </p:cBhvr>
                                      <p:tavLst>
                                        <p:tav tm="0">
                                          <p:val>
                                            <p:strVal val="#ppt_x"/>
                                          </p:val>
                                        </p:tav>
                                        <p:tav tm="100000">
                                          <p:val>
                                            <p:strVal val="#ppt_x"/>
                                          </p:val>
                                        </p:tav>
                                      </p:tavLst>
                                    </p:anim>
                                    <p:anim calcmode="lin" valueType="num">
                                      <p:cBhvr>
                                        <p:cTn id="7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1000"/>
                                        <p:tgtEl>
                                          <p:spTgt spid="22"/>
                                        </p:tgtEl>
                                      </p:cBhvr>
                                    </p:animEffect>
                                    <p:anim calcmode="lin" valueType="num">
                                      <p:cBhvr>
                                        <p:cTn id="90" dur="1000" fill="hold"/>
                                        <p:tgtEl>
                                          <p:spTgt spid="22"/>
                                        </p:tgtEl>
                                        <p:attrNameLst>
                                          <p:attrName>ppt_x</p:attrName>
                                        </p:attrNameLst>
                                      </p:cBhvr>
                                      <p:tavLst>
                                        <p:tav tm="0">
                                          <p:val>
                                            <p:strVal val="#ppt_x"/>
                                          </p:val>
                                        </p:tav>
                                        <p:tav tm="100000">
                                          <p:val>
                                            <p:strVal val="#ppt_x"/>
                                          </p:val>
                                        </p:tav>
                                      </p:tavLst>
                                    </p:anim>
                                    <p:anim calcmode="lin" valueType="num">
                                      <p:cBhvr>
                                        <p:cTn id="9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animBg="1"/>
      <p:bldP spid="17" grpId="0" animBg="1"/>
      <p:bldP spid="18" grpId="0" animBg="1"/>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52400"/>
            <a:ext cx="4724400" cy="6858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latin typeface="NikoshBAN" pitchFamily="2" charset="0"/>
                <a:cs typeface="NikoshBAN" pitchFamily="2" charset="0"/>
              </a:rPr>
              <a:t>পারদর্শিতা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ব্যাজ</a:t>
            </a:r>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3" name="Down Arrow 2"/>
          <p:cNvSpPr/>
          <p:nvPr/>
        </p:nvSpPr>
        <p:spPr>
          <a:xfrm>
            <a:off x="4267200" y="914400"/>
            <a:ext cx="533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6114" y="1600200"/>
            <a:ext cx="8686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228600" y="1905000"/>
            <a:ext cx="457200" cy="8171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8534400" y="1905000"/>
            <a:ext cx="457200" cy="8171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00" y="2758964"/>
            <a:ext cx="182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সূর্য গ্রুপ </a:t>
            </a:r>
            <a:endParaRPr lang="en-US" sz="4000" dirty="0">
              <a:latin typeface="NikoshBAN" pitchFamily="2" charset="0"/>
              <a:cs typeface="NikoshBAN" pitchFamily="2" charset="0"/>
            </a:endParaRPr>
          </a:p>
        </p:txBody>
      </p:sp>
      <p:sp>
        <p:nvSpPr>
          <p:cNvPr id="9" name="Rectangle 8"/>
          <p:cNvSpPr/>
          <p:nvPr/>
        </p:nvSpPr>
        <p:spPr>
          <a:xfrm>
            <a:off x="7010400" y="2758964"/>
            <a:ext cx="2133600" cy="783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রংধনু গ্রুপ </a:t>
            </a:r>
            <a:endParaRPr lang="en-US" sz="4000" dirty="0">
              <a:latin typeface="NikoshBAN" pitchFamily="2" charset="0"/>
              <a:cs typeface="NikoshBAN" pitchFamily="2" charset="0"/>
            </a:endParaRPr>
          </a:p>
        </p:txBody>
      </p:sp>
      <p:sp>
        <p:nvSpPr>
          <p:cNvPr id="10" name="Down Arrow 9"/>
          <p:cNvSpPr/>
          <p:nvPr/>
        </p:nvSpPr>
        <p:spPr>
          <a:xfrm>
            <a:off x="762000" y="3463157"/>
            <a:ext cx="457200" cy="5885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8600" y="4080641"/>
            <a:ext cx="7848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228600" y="4233041"/>
            <a:ext cx="228600" cy="5675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2590800" y="4256688"/>
            <a:ext cx="228600" cy="5675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5029199" y="4256689"/>
            <a:ext cx="257503" cy="5675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7839403" y="4233040"/>
            <a:ext cx="228600" cy="5675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6200" y="4824248"/>
            <a:ext cx="1676400" cy="738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জনস্বাস্থ্য </a:t>
            </a:r>
            <a:endParaRPr lang="en-US" sz="3600" dirty="0">
              <a:latin typeface="NikoshBAN" pitchFamily="2" charset="0"/>
              <a:cs typeface="NikoshBAN" pitchFamily="2" charset="0"/>
            </a:endParaRPr>
          </a:p>
        </p:txBody>
      </p:sp>
      <p:sp>
        <p:nvSpPr>
          <p:cNvPr id="17" name="Rectangle 16"/>
          <p:cNvSpPr/>
          <p:nvPr/>
        </p:nvSpPr>
        <p:spPr>
          <a:xfrm>
            <a:off x="2209800" y="4824247"/>
            <a:ext cx="1752600" cy="738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সাঁতার </a:t>
            </a:r>
            <a:endParaRPr lang="en-US" sz="4000" dirty="0">
              <a:latin typeface="NikoshBAN" pitchFamily="2" charset="0"/>
              <a:cs typeface="NikoshBAN" pitchFamily="2" charset="0"/>
            </a:endParaRPr>
          </a:p>
        </p:txBody>
      </p:sp>
      <p:sp>
        <p:nvSpPr>
          <p:cNvPr id="18" name="Rectangle 17"/>
          <p:cNvSpPr/>
          <p:nvPr/>
        </p:nvSpPr>
        <p:spPr>
          <a:xfrm>
            <a:off x="4572000" y="4824247"/>
            <a:ext cx="1676400" cy="738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নিরাপত্তা </a:t>
            </a:r>
            <a:endParaRPr lang="en-US" sz="4000" dirty="0">
              <a:latin typeface="NikoshBAN" pitchFamily="2" charset="0"/>
              <a:cs typeface="NikoshBAN" pitchFamily="2" charset="0"/>
            </a:endParaRPr>
          </a:p>
        </p:txBody>
      </p:sp>
      <p:sp>
        <p:nvSpPr>
          <p:cNvPr id="19" name="Rectangle 18"/>
          <p:cNvSpPr/>
          <p:nvPr/>
        </p:nvSpPr>
        <p:spPr>
          <a:xfrm>
            <a:off x="7086600" y="4800599"/>
            <a:ext cx="1828800" cy="762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পরিবেশ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76634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heel(1)">
                                      <p:cBhvr>
                                        <p:cTn id="59" dur="20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1000"/>
                                        <p:tgtEl>
                                          <p:spTgt spid="12"/>
                                        </p:tgtEl>
                                      </p:cBhvr>
                                    </p:animEffect>
                                    <p:anim calcmode="lin" valueType="num">
                                      <p:cBhvr>
                                        <p:cTn id="65" dur="1000" fill="hold"/>
                                        <p:tgtEl>
                                          <p:spTgt spid="12"/>
                                        </p:tgtEl>
                                        <p:attrNameLst>
                                          <p:attrName>ppt_x</p:attrName>
                                        </p:attrNameLst>
                                      </p:cBhvr>
                                      <p:tavLst>
                                        <p:tav tm="0">
                                          <p:val>
                                            <p:strVal val="#ppt_x"/>
                                          </p:val>
                                        </p:tav>
                                        <p:tav tm="100000">
                                          <p:val>
                                            <p:strVal val="#ppt_x"/>
                                          </p:val>
                                        </p:tav>
                                      </p:tavLst>
                                    </p:anim>
                                    <p:anim calcmode="lin" valueType="num">
                                      <p:cBhvr>
                                        <p:cTn id="6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heel(1)">
                                      <p:cBhvr>
                                        <p:cTn id="71" dur="20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fade">
                                      <p:cBhvr>
                                        <p:cTn id="76" dur="1000"/>
                                        <p:tgtEl>
                                          <p:spTgt spid="13"/>
                                        </p:tgtEl>
                                      </p:cBhvr>
                                    </p:animEffect>
                                    <p:anim calcmode="lin" valueType="num">
                                      <p:cBhvr>
                                        <p:cTn id="77" dur="1000" fill="hold"/>
                                        <p:tgtEl>
                                          <p:spTgt spid="13"/>
                                        </p:tgtEl>
                                        <p:attrNameLst>
                                          <p:attrName>ppt_x</p:attrName>
                                        </p:attrNameLst>
                                      </p:cBhvr>
                                      <p:tavLst>
                                        <p:tav tm="0">
                                          <p:val>
                                            <p:strVal val="#ppt_x"/>
                                          </p:val>
                                        </p:tav>
                                        <p:tav tm="100000">
                                          <p:val>
                                            <p:strVal val="#ppt_x"/>
                                          </p:val>
                                        </p:tav>
                                      </p:tavLst>
                                    </p:anim>
                                    <p:anim calcmode="lin" valueType="num">
                                      <p:cBhvr>
                                        <p:cTn id="7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1" presetClass="entr" presetSubtype="1"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heel(1)">
                                      <p:cBhvr>
                                        <p:cTn id="83" dur="20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4"/>
                                        </p:tgtEl>
                                        <p:attrNameLst>
                                          <p:attrName>style.visibility</p:attrName>
                                        </p:attrNameLst>
                                      </p:cBhvr>
                                      <p:to>
                                        <p:strVal val="visible"/>
                                      </p:to>
                                    </p:set>
                                    <p:animEffect transition="in" filter="fade">
                                      <p:cBhvr>
                                        <p:cTn id="88" dur="1000"/>
                                        <p:tgtEl>
                                          <p:spTgt spid="14"/>
                                        </p:tgtEl>
                                      </p:cBhvr>
                                    </p:animEffect>
                                    <p:anim calcmode="lin" valueType="num">
                                      <p:cBhvr>
                                        <p:cTn id="89" dur="1000" fill="hold"/>
                                        <p:tgtEl>
                                          <p:spTgt spid="14"/>
                                        </p:tgtEl>
                                        <p:attrNameLst>
                                          <p:attrName>ppt_x</p:attrName>
                                        </p:attrNameLst>
                                      </p:cBhvr>
                                      <p:tavLst>
                                        <p:tav tm="0">
                                          <p:val>
                                            <p:strVal val="#ppt_x"/>
                                          </p:val>
                                        </p:tav>
                                        <p:tav tm="100000">
                                          <p:val>
                                            <p:strVal val="#ppt_x"/>
                                          </p:val>
                                        </p:tav>
                                      </p:tavLst>
                                    </p:anim>
                                    <p:anim calcmode="lin" valueType="num">
                                      <p:cBhvr>
                                        <p:cTn id="9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1" presetClass="entr" presetSubtype="1"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wheel(1)">
                                      <p:cBhvr>
                                        <p:cTn id="95" dur="2000"/>
                                        <p:tgtEl>
                                          <p:spTgt spid="18"/>
                                        </p:tgtEl>
                                      </p:cBhvr>
                                    </p:animEffect>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15"/>
                                        </p:tgtEl>
                                        <p:attrNameLst>
                                          <p:attrName>style.visibility</p:attrName>
                                        </p:attrNameLst>
                                      </p:cBhvr>
                                      <p:to>
                                        <p:strVal val="visible"/>
                                      </p:to>
                                    </p:set>
                                    <p:animEffect transition="in" filter="fade">
                                      <p:cBhvr>
                                        <p:cTn id="100" dur="1000"/>
                                        <p:tgtEl>
                                          <p:spTgt spid="15"/>
                                        </p:tgtEl>
                                      </p:cBhvr>
                                    </p:animEffect>
                                    <p:anim calcmode="lin" valueType="num">
                                      <p:cBhvr>
                                        <p:cTn id="101" dur="1000" fill="hold"/>
                                        <p:tgtEl>
                                          <p:spTgt spid="15"/>
                                        </p:tgtEl>
                                        <p:attrNameLst>
                                          <p:attrName>ppt_x</p:attrName>
                                        </p:attrNameLst>
                                      </p:cBhvr>
                                      <p:tavLst>
                                        <p:tav tm="0">
                                          <p:val>
                                            <p:strVal val="#ppt_x"/>
                                          </p:val>
                                        </p:tav>
                                        <p:tav tm="100000">
                                          <p:val>
                                            <p:strVal val="#ppt_x"/>
                                          </p:val>
                                        </p:tav>
                                      </p:tavLst>
                                    </p:anim>
                                    <p:anim calcmode="lin" valueType="num">
                                      <p:cBhvr>
                                        <p:cTn id="10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1" presetClass="entr" presetSubtype="1" fill="hold" grpId="0" nodeType="click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wheel(1)">
                                      <p:cBhvr>
                                        <p:cTn id="10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52400"/>
            <a:ext cx="5029200" cy="8382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রংধনু গ্রুপ </a:t>
            </a:r>
            <a:endParaRPr lang="en-US" sz="4000" dirty="0">
              <a:latin typeface="NikoshBAN" pitchFamily="2" charset="0"/>
              <a:cs typeface="NikoshBAN" pitchFamily="2" charset="0"/>
            </a:endParaRPr>
          </a:p>
        </p:txBody>
      </p:sp>
      <p:sp>
        <p:nvSpPr>
          <p:cNvPr id="4" name="Rectangle 3"/>
          <p:cNvSpPr/>
          <p:nvPr/>
        </p:nvSpPr>
        <p:spPr>
          <a:xfrm>
            <a:off x="1219200" y="14478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latin typeface="NikoshBAN" pitchFamily="2" charset="0"/>
                <a:cs typeface="NikoshBAN" pitchFamily="2" charset="0"/>
              </a:rPr>
              <a:t>বেগুনী</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6" name="Down Arrow 5"/>
          <p:cNvSpPr/>
          <p:nvPr/>
        </p:nvSpPr>
        <p:spPr>
          <a:xfrm>
            <a:off x="1676400" y="1066800"/>
            <a:ext cx="2667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19200" y="19812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itchFamily="2" charset="0"/>
                <a:cs typeface="NikoshBAN" pitchFamily="2" charset="0"/>
              </a:rPr>
              <a:t>নীল </a:t>
            </a:r>
            <a:endParaRPr lang="en-US" sz="3200" dirty="0">
              <a:latin typeface="NikoshBAN" pitchFamily="2" charset="0"/>
              <a:cs typeface="NikoshBAN" pitchFamily="2" charset="0"/>
            </a:endParaRPr>
          </a:p>
        </p:txBody>
      </p:sp>
      <p:sp>
        <p:nvSpPr>
          <p:cNvPr id="8" name="Rectangle 7"/>
          <p:cNvSpPr/>
          <p:nvPr/>
        </p:nvSpPr>
        <p:spPr>
          <a:xfrm>
            <a:off x="1219200" y="25146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আকাশী </a:t>
            </a:r>
            <a:endParaRPr lang="en-US" sz="2400" dirty="0"/>
          </a:p>
        </p:txBody>
      </p:sp>
      <p:sp>
        <p:nvSpPr>
          <p:cNvPr id="9" name="Rectangle 8"/>
          <p:cNvSpPr/>
          <p:nvPr/>
        </p:nvSpPr>
        <p:spPr>
          <a:xfrm>
            <a:off x="1219200" y="30480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সবুজ </a:t>
            </a:r>
            <a:endParaRPr lang="en-US" sz="2400" dirty="0"/>
          </a:p>
        </p:txBody>
      </p:sp>
      <p:sp>
        <p:nvSpPr>
          <p:cNvPr id="10" name="Rectangle 9"/>
          <p:cNvSpPr/>
          <p:nvPr/>
        </p:nvSpPr>
        <p:spPr>
          <a:xfrm>
            <a:off x="1219200" y="35814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mj-lt"/>
              </a:rPr>
              <a:t>হলুদ </a:t>
            </a:r>
            <a:endParaRPr lang="en-US" sz="2400" dirty="0">
              <a:latin typeface="+mj-lt"/>
            </a:endParaRPr>
          </a:p>
        </p:txBody>
      </p:sp>
      <p:sp>
        <p:nvSpPr>
          <p:cNvPr id="11" name="Rectangle 10"/>
          <p:cNvSpPr/>
          <p:nvPr/>
        </p:nvSpPr>
        <p:spPr>
          <a:xfrm>
            <a:off x="1219200" y="4114800"/>
            <a:ext cx="1295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কমলা </a:t>
            </a:r>
            <a:endParaRPr lang="en-US" sz="2400" dirty="0"/>
          </a:p>
        </p:txBody>
      </p:sp>
      <p:sp>
        <p:nvSpPr>
          <p:cNvPr id="12" name="Rectangle 11"/>
          <p:cNvSpPr/>
          <p:nvPr/>
        </p:nvSpPr>
        <p:spPr>
          <a:xfrm>
            <a:off x="1219200" y="4724400"/>
            <a:ext cx="1295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লাল </a:t>
            </a:r>
            <a:endParaRPr lang="en-US" sz="2400" dirty="0"/>
          </a:p>
        </p:txBody>
      </p:sp>
      <p:sp>
        <p:nvSpPr>
          <p:cNvPr id="14" name="Right Arrow 13"/>
          <p:cNvSpPr/>
          <p:nvPr/>
        </p:nvSpPr>
        <p:spPr>
          <a:xfrm>
            <a:off x="2514600" y="1600200"/>
            <a:ext cx="1295400"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2514600" y="2247900"/>
            <a:ext cx="1295400"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2514600" y="2781300"/>
            <a:ext cx="1295400"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2514600" y="3314700"/>
            <a:ext cx="1295400"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2514600" y="3848100"/>
            <a:ext cx="1295400" cy="114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2514600" y="4343400"/>
            <a:ext cx="1295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2514600" y="4953000"/>
            <a:ext cx="1295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962400" y="1447800"/>
            <a:ext cx="1981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৬টি ব্যাজ </a:t>
            </a:r>
            <a:endParaRPr lang="en-US" sz="2400" dirty="0"/>
          </a:p>
        </p:txBody>
      </p:sp>
      <p:sp>
        <p:nvSpPr>
          <p:cNvPr id="23" name="Rectangle 22"/>
          <p:cNvSpPr/>
          <p:nvPr/>
        </p:nvSpPr>
        <p:spPr>
          <a:xfrm>
            <a:off x="3962400" y="1981200"/>
            <a:ext cx="1981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৬টি ব্যাজ </a:t>
            </a:r>
            <a:endParaRPr lang="en-US" sz="2400" dirty="0"/>
          </a:p>
        </p:txBody>
      </p:sp>
      <p:sp>
        <p:nvSpPr>
          <p:cNvPr id="24" name="Rectangle 23"/>
          <p:cNvSpPr/>
          <p:nvPr/>
        </p:nvSpPr>
        <p:spPr>
          <a:xfrm>
            <a:off x="3962400" y="2514600"/>
            <a:ext cx="1981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৬টি ব্যাজ </a:t>
            </a:r>
            <a:endParaRPr lang="en-US" sz="2400" dirty="0"/>
          </a:p>
        </p:txBody>
      </p:sp>
      <p:sp>
        <p:nvSpPr>
          <p:cNvPr id="25" name="Rectangle 24"/>
          <p:cNvSpPr/>
          <p:nvPr/>
        </p:nvSpPr>
        <p:spPr>
          <a:xfrm>
            <a:off x="3962400" y="3048000"/>
            <a:ext cx="1981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৬টি ব্যাজ </a:t>
            </a:r>
            <a:endParaRPr lang="en-US" sz="2400" dirty="0"/>
          </a:p>
        </p:txBody>
      </p:sp>
      <p:sp>
        <p:nvSpPr>
          <p:cNvPr id="26" name="Rectangle 25"/>
          <p:cNvSpPr/>
          <p:nvPr/>
        </p:nvSpPr>
        <p:spPr>
          <a:xfrm>
            <a:off x="3962400" y="3581400"/>
            <a:ext cx="1981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৬টি ব্যাজ </a:t>
            </a:r>
            <a:endParaRPr lang="en-US" sz="2400" dirty="0"/>
          </a:p>
        </p:txBody>
      </p:sp>
      <p:sp>
        <p:nvSpPr>
          <p:cNvPr id="27" name="Rectangle 26"/>
          <p:cNvSpPr/>
          <p:nvPr/>
        </p:nvSpPr>
        <p:spPr>
          <a:xfrm>
            <a:off x="3962400" y="4114800"/>
            <a:ext cx="1981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৪টি ব্যাজ </a:t>
            </a:r>
            <a:endParaRPr lang="en-US" sz="2400" dirty="0"/>
          </a:p>
        </p:txBody>
      </p:sp>
      <p:sp>
        <p:nvSpPr>
          <p:cNvPr id="28" name="Rectangle 27"/>
          <p:cNvSpPr/>
          <p:nvPr/>
        </p:nvSpPr>
        <p:spPr>
          <a:xfrm>
            <a:off x="3962400" y="46482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৪টি ব্যাজ </a:t>
            </a:r>
            <a:endParaRPr lang="en-US" sz="2400" dirty="0"/>
          </a:p>
        </p:txBody>
      </p:sp>
      <p:sp>
        <p:nvSpPr>
          <p:cNvPr id="29" name="Rectangle 28"/>
          <p:cNvSpPr/>
          <p:nvPr/>
        </p:nvSpPr>
        <p:spPr>
          <a:xfrm>
            <a:off x="6400800" y="1447800"/>
            <a:ext cx="25146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রংধনুতে মোট ব্যাজ ৩৮টি </a:t>
            </a:r>
            <a:endParaRPr lang="en-US" sz="2400" dirty="0"/>
          </a:p>
        </p:txBody>
      </p:sp>
    </p:spTree>
    <p:extLst>
      <p:ext uri="{BB962C8B-B14F-4D97-AF65-F5344CB8AC3E}">
        <p14:creationId xmlns:p14="http://schemas.microsoft.com/office/powerpoint/2010/main" val="84158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500" fill="hold"/>
                                        <p:tgtEl>
                                          <p:spTgt spid="22"/>
                                        </p:tgtEl>
                                        <p:attrNameLst>
                                          <p:attrName>ppt_x</p:attrName>
                                        </p:attrNameLst>
                                      </p:cBhvr>
                                      <p:tavLst>
                                        <p:tav tm="0">
                                          <p:val>
                                            <p:strVal val="#ppt_x"/>
                                          </p:val>
                                        </p:tav>
                                        <p:tav tm="100000">
                                          <p:val>
                                            <p:strVal val="#ppt_x"/>
                                          </p:val>
                                        </p:tav>
                                      </p:tavLst>
                                    </p:anim>
                                    <p:anim calcmode="lin" valueType="num">
                                      <p:cBhvr additive="base">
                                        <p:cTn id="7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additive="base">
                                        <p:cTn id="80" dur="500" fill="hold"/>
                                        <p:tgtEl>
                                          <p:spTgt spid="15"/>
                                        </p:tgtEl>
                                        <p:attrNameLst>
                                          <p:attrName>ppt_x</p:attrName>
                                        </p:attrNameLst>
                                      </p:cBhvr>
                                      <p:tavLst>
                                        <p:tav tm="0">
                                          <p:val>
                                            <p:strVal val="#ppt_x"/>
                                          </p:val>
                                        </p:tav>
                                        <p:tav tm="100000">
                                          <p:val>
                                            <p:strVal val="#ppt_x"/>
                                          </p:val>
                                        </p:tav>
                                      </p:tavLst>
                                    </p:anim>
                                    <p:anim calcmode="lin" valueType="num">
                                      <p:cBhvr additive="base">
                                        <p:cTn id="8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ppt_x"/>
                                          </p:val>
                                        </p:tav>
                                        <p:tav tm="100000">
                                          <p:val>
                                            <p:strVal val="#ppt_x"/>
                                          </p:val>
                                        </p:tav>
                                      </p:tavLst>
                                    </p:anim>
                                    <p:anim calcmode="lin" valueType="num">
                                      <p:cBhvr additive="base">
                                        <p:cTn id="8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ppt_x"/>
                                          </p:val>
                                        </p:tav>
                                        <p:tav tm="100000">
                                          <p:val>
                                            <p:strVal val="#ppt_x"/>
                                          </p:val>
                                        </p:tav>
                                      </p:tavLst>
                                    </p:anim>
                                    <p:anim calcmode="lin" valueType="num">
                                      <p:cBhvr additive="base">
                                        <p:cTn id="9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24"/>
                                        </p:tgtEl>
                                        <p:attrNameLst>
                                          <p:attrName>style.visibility</p:attrName>
                                        </p:attrNameLst>
                                      </p:cBhvr>
                                      <p:to>
                                        <p:strVal val="visible"/>
                                      </p:to>
                                    </p:set>
                                    <p:anim calcmode="lin" valueType="num">
                                      <p:cBhvr additive="base">
                                        <p:cTn id="98" dur="500" fill="hold"/>
                                        <p:tgtEl>
                                          <p:spTgt spid="24"/>
                                        </p:tgtEl>
                                        <p:attrNameLst>
                                          <p:attrName>ppt_x</p:attrName>
                                        </p:attrNameLst>
                                      </p:cBhvr>
                                      <p:tavLst>
                                        <p:tav tm="0">
                                          <p:val>
                                            <p:strVal val="#ppt_x"/>
                                          </p:val>
                                        </p:tav>
                                        <p:tav tm="100000">
                                          <p:val>
                                            <p:strVal val="#ppt_x"/>
                                          </p:val>
                                        </p:tav>
                                      </p:tavLst>
                                    </p:anim>
                                    <p:anim calcmode="lin" valueType="num">
                                      <p:cBhvr additive="base">
                                        <p:cTn id="9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additive="base">
                                        <p:cTn id="104" dur="500" fill="hold"/>
                                        <p:tgtEl>
                                          <p:spTgt spid="18"/>
                                        </p:tgtEl>
                                        <p:attrNameLst>
                                          <p:attrName>ppt_x</p:attrName>
                                        </p:attrNameLst>
                                      </p:cBhvr>
                                      <p:tavLst>
                                        <p:tav tm="0">
                                          <p:val>
                                            <p:strVal val="#ppt_x"/>
                                          </p:val>
                                        </p:tav>
                                        <p:tav tm="100000">
                                          <p:val>
                                            <p:strVal val="#ppt_x"/>
                                          </p:val>
                                        </p:tav>
                                      </p:tavLst>
                                    </p:anim>
                                    <p:anim calcmode="lin" valueType="num">
                                      <p:cBhvr additive="base">
                                        <p:cTn id="10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5"/>
                                        </p:tgtEl>
                                        <p:attrNameLst>
                                          <p:attrName>style.visibility</p:attrName>
                                        </p:attrNameLst>
                                      </p:cBhvr>
                                      <p:to>
                                        <p:strVal val="visible"/>
                                      </p:to>
                                    </p:set>
                                    <p:anim calcmode="lin" valueType="num">
                                      <p:cBhvr additive="base">
                                        <p:cTn id="110" dur="500" fill="hold"/>
                                        <p:tgtEl>
                                          <p:spTgt spid="25"/>
                                        </p:tgtEl>
                                        <p:attrNameLst>
                                          <p:attrName>ppt_x</p:attrName>
                                        </p:attrNameLst>
                                      </p:cBhvr>
                                      <p:tavLst>
                                        <p:tav tm="0">
                                          <p:val>
                                            <p:strVal val="#ppt_x"/>
                                          </p:val>
                                        </p:tav>
                                        <p:tav tm="100000">
                                          <p:val>
                                            <p:strVal val="#ppt_x"/>
                                          </p:val>
                                        </p:tav>
                                      </p:tavLst>
                                    </p:anim>
                                    <p:anim calcmode="lin" valueType="num">
                                      <p:cBhvr additive="base">
                                        <p:cTn id="11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19"/>
                                        </p:tgtEl>
                                        <p:attrNameLst>
                                          <p:attrName>style.visibility</p:attrName>
                                        </p:attrNameLst>
                                      </p:cBhvr>
                                      <p:to>
                                        <p:strVal val="visible"/>
                                      </p:to>
                                    </p:set>
                                    <p:anim calcmode="lin" valueType="num">
                                      <p:cBhvr additive="base">
                                        <p:cTn id="116" dur="500" fill="hold"/>
                                        <p:tgtEl>
                                          <p:spTgt spid="19"/>
                                        </p:tgtEl>
                                        <p:attrNameLst>
                                          <p:attrName>ppt_x</p:attrName>
                                        </p:attrNameLst>
                                      </p:cBhvr>
                                      <p:tavLst>
                                        <p:tav tm="0">
                                          <p:val>
                                            <p:strVal val="#ppt_x"/>
                                          </p:val>
                                        </p:tav>
                                        <p:tav tm="100000">
                                          <p:val>
                                            <p:strVal val="#ppt_x"/>
                                          </p:val>
                                        </p:tav>
                                      </p:tavLst>
                                    </p:anim>
                                    <p:anim calcmode="lin" valueType="num">
                                      <p:cBhvr additive="base">
                                        <p:cTn id="1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6"/>
                                        </p:tgtEl>
                                        <p:attrNameLst>
                                          <p:attrName>style.visibility</p:attrName>
                                        </p:attrNameLst>
                                      </p:cBhvr>
                                      <p:to>
                                        <p:strVal val="visible"/>
                                      </p:to>
                                    </p:set>
                                    <p:anim calcmode="lin" valueType="num">
                                      <p:cBhvr additive="base">
                                        <p:cTn id="122" dur="500" fill="hold"/>
                                        <p:tgtEl>
                                          <p:spTgt spid="26"/>
                                        </p:tgtEl>
                                        <p:attrNameLst>
                                          <p:attrName>ppt_x</p:attrName>
                                        </p:attrNameLst>
                                      </p:cBhvr>
                                      <p:tavLst>
                                        <p:tav tm="0">
                                          <p:val>
                                            <p:strVal val="#ppt_x"/>
                                          </p:val>
                                        </p:tav>
                                        <p:tav tm="100000">
                                          <p:val>
                                            <p:strVal val="#ppt_x"/>
                                          </p:val>
                                        </p:tav>
                                      </p:tavLst>
                                    </p:anim>
                                    <p:anim calcmode="lin" valueType="num">
                                      <p:cBhvr additive="base">
                                        <p:cTn id="12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20"/>
                                        </p:tgtEl>
                                        <p:attrNameLst>
                                          <p:attrName>style.visibility</p:attrName>
                                        </p:attrNameLst>
                                      </p:cBhvr>
                                      <p:to>
                                        <p:strVal val="visible"/>
                                      </p:to>
                                    </p:set>
                                    <p:anim calcmode="lin" valueType="num">
                                      <p:cBhvr additive="base">
                                        <p:cTn id="128" dur="500" fill="hold"/>
                                        <p:tgtEl>
                                          <p:spTgt spid="20"/>
                                        </p:tgtEl>
                                        <p:attrNameLst>
                                          <p:attrName>ppt_x</p:attrName>
                                        </p:attrNameLst>
                                      </p:cBhvr>
                                      <p:tavLst>
                                        <p:tav tm="0">
                                          <p:val>
                                            <p:strVal val="#ppt_x"/>
                                          </p:val>
                                        </p:tav>
                                        <p:tav tm="100000">
                                          <p:val>
                                            <p:strVal val="#ppt_x"/>
                                          </p:val>
                                        </p:tav>
                                      </p:tavLst>
                                    </p:anim>
                                    <p:anim calcmode="lin" valueType="num">
                                      <p:cBhvr additive="base">
                                        <p:cTn id="1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7"/>
                                        </p:tgtEl>
                                        <p:attrNameLst>
                                          <p:attrName>style.visibility</p:attrName>
                                        </p:attrNameLst>
                                      </p:cBhvr>
                                      <p:to>
                                        <p:strVal val="visible"/>
                                      </p:to>
                                    </p:set>
                                    <p:anim calcmode="lin" valueType="num">
                                      <p:cBhvr additive="base">
                                        <p:cTn id="134" dur="500" fill="hold"/>
                                        <p:tgtEl>
                                          <p:spTgt spid="27"/>
                                        </p:tgtEl>
                                        <p:attrNameLst>
                                          <p:attrName>ppt_x</p:attrName>
                                        </p:attrNameLst>
                                      </p:cBhvr>
                                      <p:tavLst>
                                        <p:tav tm="0">
                                          <p:val>
                                            <p:strVal val="#ppt_x"/>
                                          </p:val>
                                        </p:tav>
                                        <p:tav tm="100000">
                                          <p:val>
                                            <p:strVal val="#ppt_x"/>
                                          </p:val>
                                        </p:tav>
                                      </p:tavLst>
                                    </p:anim>
                                    <p:anim calcmode="lin" valueType="num">
                                      <p:cBhvr additive="base">
                                        <p:cTn id="1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21"/>
                                        </p:tgtEl>
                                        <p:attrNameLst>
                                          <p:attrName>style.visibility</p:attrName>
                                        </p:attrNameLst>
                                      </p:cBhvr>
                                      <p:to>
                                        <p:strVal val="visible"/>
                                      </p:to>
                                    </p:set>
                                    <p:anim calcmode="lin" valueType="num">
                                      <p:cBhvr additive="base">
                                        <p:cTn id="140" dur="500" fill="hold"/>
                                        <p:tgtEl>
                                          <p:spTgt spid="21"/>
                                        </p:tgtEl>
                                        <p:attrNameLst>
                                          <p:attrName>ppt_x</p:attrName>
                                        </p:attrNameLst>
                                      </p:cBhvr>
                                      <p:tavLst>
                                        <p:tav tm="0">
                                          <p:val>
                                            <p:strVal val="#ppt_x"/>
                                          </p:val>
                                        </p:tav>
                                        <p:tav tm="100000">
                                          <p:val>
                                            <p:strVal val="#ppt_x"/>
                                          </p:val>
                                        </p:tav>
                                      </p:tavLst>
                                    </p:anim>
                                    <p:anim calcmode="lin" valueType="num">
                                      <p:cBhvr additive="base">
                                        <p:cTn id="14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28"/>
                                        </p:tgtEl>
                                        <p:attrNameLst>
                                          <p:attrName>style.visibility</p:attrName>
                                        </p:attrNameLst>
                                      </p:cBhvr>
                                      <p:to>
                                        <p:strVal val="visible"/>
                                      </p:to>
                                    </p:set>
                                    <p:anim calcmode="lin" valueType="num">
                                      <p:cBhvr additive="base">
                                        <p:cTn id="146" dur="500" fill="hold"/>
                                        <p:tgtEl>
                                          <p:spTgt spid="28"/>
                                        </p:tgtEl>
                                        <p:attrNameLst>
                                          <p:attrName>ppt_x</p:attrName>
                                        </p:attrNameLst>
                                      </p:cBhvr>
                                      <p:tavLst>
                                        <p:tav tm="0">
                                          <p:val>
                                            <p:strVal val="#ppt_x"/>
                                          </p:val>
                                        </p:tav>
                                        <p:tav tm="100000">
                                          <p:val>
                                            <p:strVal val="#ppt_x"/>
                                          </p:val>
                                        </p:tav>
                                      </p:tavLst>
                                    </p:anim>
                                    <p:anim calcmode="lin" valueType="num">
                                      <p:cBhvr additive="base">
                                        <p:cTn id="14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1" presetClass="entr" presetSubtype="1" fill="hold" grpId="0" nodeType="clickEffect">
                                  <p:stCondLst>
                                    <p:cond delay="0"/>
                                  </p:stCondLst>
                                  <p:childTnLst>
                                    <p:set>
                                      <p:cBhvr>
                                        <p:cTn id="151" dur="1" fill="hold">
                                          <p:stCondLst>
                                            <p:cond delay="0"/>
                                          </p:stCondLst>
                                        </p:cTn>
                                        <p:tgtEl>
                                          <p:spTgt spid="29"/>
                                        </p:tgtEl>
                                        <p:attrNameLst>
                                          <p:attrName>style.visibility</p:attrName>
                                        </p:attrNameLst>
                                      </p:cBhvr>
                                      <p:to>
                                        <p:strVal val="visible"/>
                                      </p:to>
                                    </p:set>
                                    <p:animEffect transition="in" filter="wheel(1)">
                                      <p:cBhvr>
                                        <p:cTn id="152"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P spid="8" grpId="0" animBg="1"/>
      <p:bldP spid="9" grpId="0" animBg="1"/>
      <p:bldP spid="10" grpId="0" animBg="1"/>
      <p:bldP spid="11" grpId="0" animBg="1"/>
      <p:bldP spid="12" grpId="0" animBg="1"/>
      <p:bldP spid="14" grpId="0" animBg="1"/>
      <p:bldP spid="15"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620110" y="659524"/>
            <a:ext cx="8001000" cy="5330058"/>
            <a:chOff x="620110" y="659524"/>
            <a:chExt cx="8001000" cy="5330058"/>
          </a:xfrm>
        </p:grpSpPr>
        <p:grpSp>
          <p:nvGrpSpPr>
            <p:cNvPr id="45" name="Group 44"/>
            <p:cNvGrpSpPr/>
            <p:nvPr/>
          </p:nvGrpSpPr>
          <p:grpSpPr>
            <a:xfrm>
              <a:off x="620110" y="659524"/>
              <a:ext cx="8001000" cy="5330058"/>
              <a:chOff x="601717" y="152400"/>
              <a:chExt cx="8001000" cy="5330058"/>
            </a:xfrm>
          </p:grpSpPr>
          <p:grpSp>
            <p:nvGrpSpPr>
              <p:cNvPr id="42" name="Group 41"/>
              <p:cNvGrpSpPr/>
              <p:nvPr/>
            </p:nvGrpSpPr>
            <p:grpSpPr>
              <a:xfrm>
                <a:off x="601717" y="765941"/>
                <a:ext cx="8001000" cy="4716517"/>
                <a:chOff x="609600" y="228600"/>
                <a:chExt cx="8001000" cy="4716517"/>
              </a:xfrm>
            </p:grpSpPr>
            <p:sp>
              <p:nvSpPr>
                <p:cNvPr id="2" name="Rectangle 1"/>
                <p:cNvSpPr/>
                <p:nvPr/>
              </p:nvSpPr>
              <p:spPr>
                <a:xfrm>
                  <a:off x="609600" y="228600"/>
                  <a:ext cx="2209800" cy="4572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t>ব্যাজের নাম </a:t>
                  </a:r>
                  <a:endParaRPr lang="en-US" sz="2000" dirty="0"/>
                </a:p>
              </p:txBody>
            </p:sp>
            <p:sp>
              <p:nvSpPr>
                <p:cNvPr id="3" name="Rectangle 2"/>
                <p:cNvSpPr/>
                <p:nvPr/>
              </p:nvSpPr>
              <p:spPr>
                <a:xfrm>
                  <a:off x="2819400" y="228600"/>
                  <a:ext cx="1676400" cy="4572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t>সময়কাল </a:t>
                  </a:r>
                  <a:endParaRPr lang="en-US" sz="2000" dirty="0"/>
                </a:p>
              </p:txBody>
            </p:sp>
            <p:sp>
              <p:nvSpPr>
                <p:cNvPr id="4" name="Rectangle 3"/>
                <p:cNvSpPr/>
                <p:nvPr/>
              </p:nvSpPr>
              <p:spPr>
                <a:xfrm>
                  <a:off x="4495800" y="228600"/>
                  <a:ext cx="2209800" cy="4572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t>ব্যাজের নাম </a:t>
                  </a:r>
                  <a:endParaRPr lang="en-US" sz="2000" dirty="0"/>
                </a:p>
              </p:txBody>
            </p:sp>
            <p:sp>
              <p:nvSpPr>
                <p:cNvPr id="5" name="Rectangle 4"/>
                <p:cNvSpPr/>
                <p:nvPr/>
              </p:nvSpPr>
              <p:spPr>
                <a:xfrm>
                  <a:off x="6705600" y="228600"/>
                  <a:ext cx="1905000" cy="4572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ব্যাজের </a:t>
                  </a:r>
                  <a:r>
                    <a:rPr lang="bn-IN" sz="2000" dirty="0" smtClean="0"/>
                    <a:t>গ্রপ </a:t>
                  </a:r>
                  <a:endParaRPr lang="en-US" dirty="0"/>
                </a:p>
              </p:txBody>
            </p:sp>
            <p:sp>
              <p:nvSpPr>
                <p:cNvPr id="6" name="Rectangle 5"/>
                <p:cNvSpPr/>
                <p:nvPr/>
              </p:nvSpPr>
              <p:spPr>
                <a:xfrm>
                  <a:off x="609600" y="685800"/>
                  <a:ext cx="2209800" cy="6096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dirty="0" smtClean="0"/>
                </a:p>
                <a:p>
                  <a:pPr algn="ctr"/>
                  <a:r>
                    <a:rPr lang="bn-IN" sz="2000" dirty="0" smtClean="0"/>
                    <a:t>সদস্য ব্যাজ </a:t>
                  </a:r>
                  <a:endParaRPr lang="en-US" sz="2000" dirty="0"/>
                </a:p>
              </p:txBody>
            </p:sp>
            <p:sp>
              <p:nvSpPr>
                <p:cNvPr id="9" name="Rectangle 8"/>
                <p:cNvSpPr/>
                <p:nvPr/>
              </p:nvSpPr>
              <p:spPr>
                <a:xfrm>
                  <a:off x="2819400" y="685800"/>
                  <a:ext cx="1676400" cy="6096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৩ মাস </a:t>
                  </a:r>
                  <a:endParaRPr lang="en-US" dirty="0"/>
                </a:p>
              </p:txBody>
            </p:sp>
            <p:sp>
              <p:nvSpPr>
                <p:cNvPr id="10" name="Rectangle 9"/>
                <p:cNvSpPr/>
                <p:nvPr/>
              </p:nvSpPr>
              <p:spPr>
                <a:xfrm>
                  <a:off x="4495800" y="685800"/>
                  <a:ext cx="2209800" cy="6096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endParaRPr lang="en-US" dirty="0"/>
                </a:p>
              </p:txBody>
            </p:sp>
            <p:sp>
              <p:nvSpPr>
                <p:cNvPr id="11" name="Rectangle 10"/>
                <p:cNvSpPr/>
                <p:nvPr/>
              </p:nvSpPr>
              <p:spPr>
                <a:xfrm>
                  <a:off x="6705600" y="685800"/>
                  <a:ext cx="1905000" cy="6096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endParaRPr lang="en-US" dirty="0"/>
                </a:p>
              </p:txBody>
            </p:sp>
            <p:sp>
              <p:nvSpPr>
                <p:cNvPr id="12" name="Rectangle 11"/>
                <p:cNvSpPr/>
                <p:nvPr/>
              </p:nvSpPr>
              <p:spPr>
                <a:xfrm>
                  <a:off x="4495800" y="1295400"/>
                  <a:ext cx="2209800" cy="3810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১. জনস্বাস্থ্য </a:t>
                  </a:r>
                  <a:endParaRPr lang="en-US" dirty="0"/>
                </a:p>
              </p:txBody>
            </p:sp>
            <p:sp>
              <p:nvSpPr>
                <p:cNvPr id="13" name="Rectangle 12"/>
                <p:cNvSpPr/>
                <p:nvPr/>
              </p:nvSpPr>
              <p:spPr>
                <a:xfrm>
                  <a:off x="4495800" y="1676400"/>
                  <a:ext cx="2209800" cy="3810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rgbClr val="7030A0"/>
                      </a:solidFill>
                    </a:rPr>
                    <a:t>২. নাগরিকত্ব </a:t>
                  </a:r>
                  <a:endParaRPr lang="en-US" dirty="0">
                    <a:solidFill>
                      <a:srgbClr val="7030A0"/>
                    </a:solidFill>
                  </a:endParaRPr>
                </a:p>
              </p:txBody>
            </p:sp>
            <p:sp>
              <p:nvSpPr>
                <p:cNvPr id="14" name="Rectangle 13"/>
                <p:cNvSpPr/>
                <p:nvPr/>
              </p:nvSpPr>
              <p:spPr>
                <a:xfrm>
                  <a:off x="6705600" y="1295400"/>
                  <a:ext cx="1905000" cy="3810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সূর্য গ্রূপ </a:t>
                  </a:r>
                  <a:endParaRPr lang="en-US" dirty="0"/>
                </a:p>
              </p:txBody>
            </p:sp>
            <p:sp>
              <p:nvSpPr>
                <p:cNvPr id="15" name="Rectangle 14"/>
                <p:cNvSpPr/>
                <p:nvPr/>
              </p:nvSpPr>
              <p:spPr>
                <a:xfrm>
                  <a:off x="6705600" y="1676400"/>
                  <a:ext cx="1905000" cy="3810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বেগুনী গ্রূপ  </a:t>
                  </a:r>
                  <a:endParaRPr lang="en-US" dirty="0"/>
                </a:p>
              </p:txBody>
            </p:sp>
            <p:sp>
              <p:nvSpPr>
                <p:cNvPr id="16" name="Rectangle 15"/>
                <p:cNvSpPr/>
                <p:nvPr/>
              </p:nvSpPr>
              <p:spPr>
                <a:xfrm>
                  <a:off x="2819400" y="1295400"/>
                  <a:ext cx="1676400" cy="7620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৪-৬ মাস </a:t>
                  </a:r>
                  <a:endParaRPr lang="en-US" dirty="0"/>
                </a:p>
              </p:txBody>
            </p:sp>
            <p:sp>
              <p:nvSpPr>
                <p:cNvPr id="17" name="Rectangle 16"/>
                <p:cNvSpPr/>
                <p:nvPr/>
              </p:nvSpPr>
              <p:spPr>
                <a:xfrm>
                  <a:off x="609600" y="1295400"/>
                  <a:ext cx="2209800" cy="7620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তাঁরা ব্যাজ </a:t>
                  </a:r>
                  <a:endParaRPr lang="en-US" dirty="0"/>
                </a:p>
              </p:txBody>
            </p:sp>
            <p:sp>
              <p:nvSpPr>
                <p:cNvPr id="18" name="Rectangle 17"/>
                <p:cNvSpPr/>
                <p:nvPr/>
              </p:nvSpPr>
              <p:spPr>
                <a:xfrm>
                  <a:off x="4495800" y="2065283"/>
                  <a:ext cx="2209800" cy="373117"/>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১.</a:t>
                  </a:r>
                  <a:r>
                    <a:rPr lang="en-US" dirty="0" err="1" smtClean="0"/>
                    <a:t>সাঁতার</a:t>
                  </a:r>
                  <a:r>
                    <a:rPr lang="en-US" dirty="0" smtClean="0"/>
                    <a:t> </a:t>
                  </a:r>
                  <a:endParaRPr lang="en-US" dirty="0"/>
                </a:p>
              </p:txBody>
            </p:sp>
            <p:sp>
              <p:nvSpPr>
                <p:cNvPr id="20" name="Rectangle 19"/>
                <p:cNvSpPr/>
                <p:nvPr/>
              </p:nvSpPr>
              <p:spPr>
                <a:xfrm>
                  <a:off x="4495800" y="2819400"/>
                  <a:ext cx="22098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৩. </a:t>
                  </a:r>
                  <a:r>
                    <a:rPr lang="en-US" dirty="0" err="1" smtClean="0"/>
                    <a:t>কারুশিল্প</a:t>
                  </a:r>
                  <a:r>
                    <a:rPr lang="en-US" dirty="0" smtClean="0"/>
                    <a:t> </a:t>
                  </a:r>
                  <a:endParaRPr lang="en-US" dirty="0"/>
                </a:p>
              </p:txBody>
            </p:sp>
            <p:sp>
              <p:nvSpPr>
                <p:cNvPr id="21" name="Rectangle 20"/>
                <p:cNvSpPr/>
                <p:nvPr/>
              </p:nvSpPr>
              <p:spPr>
                <a:xfrm>
                  <a:off x="6705600" y="2065283"/>
                  <a:ext cx="1905000" cy="373117"/>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সূর্য </a:t>
                  </a:r>
                  <a:endParaRPr lang="en-US" dirty="0"/>
                </a:p>
              </p:txBody>
            </p:sp>
            <p:sp>
              <p:nvSpPr>
                <p:cNvPr id="22" name="Rectangle 21"/>
                <p:cNvSpPr/>
                <p:nvPr/>
              </p:nvSpPr>
              <p:spPr>
                <a:xfrm>
                  <a:off x="6705600" y="2438400"/>
                  <a:ext cx="1905000" cy="3810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নীল </a:t>
                  </a:r>
                  <a:endParaRPr lang="en-US" dirty="0"/>
                </a:p>
              </p:txBody>
            </p:sp>
            <p:sp>
              <p:nvSpPr>
                <p:cNvPr id="23" name="Rectangle 22"/>
                <p:cNvSpPr/>
                <p:nvPr/>
              </p:nvSpPr>
              <p:spPr>
                <a:xfrm>
                  <a:off x="6705600" y="2819400"/>
                  <a:ext cx="19050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আকাশী </a:t>
                  </a:r>
                  <a:endParaRPr lang="en-US" dirty="0"/>
                </a:p>
              </p:txBody>
            </p:sp>
            <p:sp>
              <p:nvSpPr>
                <p:cNvPr id="24" name="Rectangle 23"/>
                <p:cNvSpPr/>
                <p:nvPr/>
              </p:nvSpPr>
              <p:spPr>
                <a:xfrm>
                  <a:off x="2819400" y="2065283"/>
                  <a:ext cx="1676400" cy="1058917"/>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৪-৬ মাস </a:t>
                  </a:r>
                  <a:endParaRPr lang="en-US" dirty="0"/>
                </a:p>
              </p:txBody>
            </p:sp>
            <p:sp>
              <p:nvSpPr>
                <p:cNvPr id="25" name="Rectangle 24"/>
                <p:cNvSpPr/>
                <p:nvPr/>
              </p:nvSpPr>
              <p:spPr>
                <a:xfrm>
                  <a:off x="609600" y="2065283"/>
                  <a:ext cx="2209800" cy="1058917"/>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চাঁদ ব্যাজ </a:t>
                  </a:r>
                  <a:endParaRPr lang="en-US" dirty="0"/>
                </a:p>
              </p:txBody>
            </p:sp>
            <p:sp>
              <p:nvSpPr>
                <p:cNvPr id="26" name="Rectangle 25"/>
                <p:cNvSpPr/>
                <p:nvPr/>
              </p:nvSpPr>
              <p:spPr>
                <a:xfrm>
                  <a:off x="4495800" y="3124200"/>
                  <a:ext cx="22098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১. </a:t>
                  </a:r>
                  <a:r>
                    <a:rPr lang="en-US" dirty="0" err="1" smtClean="0"/>
                    <a:t>নিরাপত্তা</a:t>
                  </a:r>
                  <a:r>
                    <a:rPr lang="en-US" dirty="0" smtClean="0"/>
                    <a:t> </a:t>
                  </a:r>
                  <a:endParaRPr lang="en-US" dirty="0"/>
                </a:p>
              </p:txBody>
            </p:sp>
            <p:sp>
              <p:nvSpPr>
                <p:cNvPr id="27" name="Rectangle 26"/>
                <p:cNvSpPr/>
                <p:nvPr/>
              </p:nvSpPr>
              <p:spPr>
                <a:xfrm>
                  <a:off x="4495800" y="3429000"/>
                  <a:ext cx="22098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২. </a:t>
                  </a:r>
                  <a:r>
                    <a:rPr lang="en-US" dirty="0" err="1" smtClean="0">
                      <a:solidFill>
                        <a:schemeClr val="accent3">
                          <a:lumMod val="20000"/>
                          <a:lumOff val="80000"/>
                        </a:schemeClr>
                      </a:solidFill>
                    </a:rPr>
                    <a:t>ব্যক্তিগত</a:t>
                  </a:r>
                  <a:r>
                    <a:rPr lang="en-US" dirty="0" smtClean="0">
                      <a:solidFill>
                        <a:schemeClr val="accent3">
                          <a:lumMod val="20000"/>
                          <a:lumOff val="80000"/>
                        </a:schemeClr>
                      </a:solidFill>
                    </a:rPr>
                    <a:t> </a:t>
                  </a:r>
                  <a:r>
                    <a:rPr lang="en-US" dirty="0" err="1" smtClean="0">
                      <a:solidFill>
                        <a:schemeClr val="accent3">
                          <a:lumMod val="20000"/>
                          <a:lumOff val="80000"/>
                        </a:schemeClr>
                      </a:solidFill>
                    </a:rPr>
                    <a:t>স্বাস্থ্য</a:t>
                  </a:r>
                  <a:r>
                    <a:rPr lang="en-US" dirty="0" smtClean="0">
                      <a:solidFill>
                        <a:schemeClr val="accent3">
                          <a:lumMod val="20000"/>
                          <a:lumOff val="80000"/>
                        </a:schemeClr>
                      </a:solidFill>
                    </a:rPr>
                    <a:t> </a:t>
                  </a:r>
                  <a:endParaRPr lang="en-US" dirty="0">
                    <a:solidFill>
                      <a:schemeClr val="accent3">
                        <a:lumMod val="20000"/>
                        <a:lumOff val="80000"/>
                      </a:schemeClr>
                    </a:solidFill>
                  </a:endParaRPr>
                </a:p>
              </p:txBody>
            </p:sp>
            <p:sp>
              <p:nvSpPr>
                <p:cNvPr id="28" name="Rectangle 27"/>
                <p:cNvSpPr/>
                <p:nvPr/>
              </p:nvSpPr>
              <p:spPr>
                <a:xfrm>
                  <a:off x="4495800" y="3733800"/>
                  <a:ext cx="22098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৩</a:t>
                  </a:r>
                  <a:r>
                    <a:rPr lang="bn-IN" dirty="0" smtClean="0">
                      <a:solidFill>
                        <a:srgbClr val="FFFF00"/>
                      </a:solidFill>
                    </a:rPr>
                    <a:t>. </a:t>
                  </a:r>
                  <a:r>
                    <a:rPr lang="en-US" dirty="0" err="1" smtClean="0">
                      <a:solidFill>
                        <a:srgbClr val="FFFF00"/>
                      </a:solidFill>
                    </a:rPr>
                    <a:t>প্রাণীর</a:t>
                  </a:r>
                  <a:r>
                    <a:rPr lang="en-US" dirty="0" smtClean="0">
                      <a:solidFill>
                        <a:srgbClr val="FFFF00"/>
                      </a:solidFill>
                    </a:rPr>
                    <a:t> </a:t>
                  </a:r>
                  <a:r>
                    <a:rPr lang="en-US" dirty="0" err="1" smtClean="0">
                      <a:solidFill>
                        <a:srgbClr val="FFFF00"/>
                      </a:solidFill>
                    </a:rPr>
                    <a:t>যত্ন</a:t>
                  </a:r>
                  <a:r>
                    <a:rPr lang="en-US" dirty="0" smtClean="0">
                      <a:solidFill>
                        <a:srgbClr val="FFFF00"/>
                      </a:solidFill>
                    </a:rPr>
                    <a:t> </a:t>
                  </a:r>
                  <a:endParaRPr lang="en-US" dirty="0">
                    <a:solidFill>
                      <a:srgbClr val="FFFF00"/>
                    </a:solidFill>
                  </a:endParaRPr>
                </a:p>
              </p:txBody>
            </p:sp>
            <p:sp>
              <p:nvSpPr>
                <p:cNvPr id="29" name="Rectangle 28"/>
                <p:cNvSpPr/>
                <p:nvPr/>
              </p:nvSpPr>
              <p:spPr>
                <a:xfrm>
                  <a:off x="6705600" y="3124200"/>
                  <a:ext cx="19050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সূর্য </a:t>
                  </a:r>
                  <a:endParaRPr lang="en-US" dirty="0"/>
                </a:p>
              </p:txBody>
            </p:sp>
            <p:sp>
              <p:nvSpPr>
                <p:cNvPr id="30" name="Rectangle 29"/>
                <p:cNvSpPr/>
                <p:nvPr/>
              </p:nvSpPr>
              <p:spPr>
                <a:xfrm>
                  <a:off x="6705600" y="3429000"/>
                  <a:ext cx="19050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সবুজ </a:t>
                  </a:r>
                  <a:endParaRPr lang="en-US" dirty="0"/>
                </a:p>
              </p:txBody>
            </p:sp>
            <p:sp>
              <p:nvSpPr>
                <p:cNvPr id="31" name="Rectangle 30"/>
                <p:cNvSpPr/>
                <p:nvPr/>
              </p:nvSpPr>
              <p:spPr>
                <a:xfrm>
                  <a:off x="6705600" y="3733800"/>
                  <a:ext cx="19050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হলুদ </a:t>
                  </a:r>
                  <a:endParaRPr lang="en-US" dirty="0"/>
                </a:p>
              </p:txBody>
            </p:sp>
            <p:sp>
              <p:nvSpPr>
                <p:cNvPr id="32" name="Rectangle 31"/>
                <p:cNvSpPr/>
                <p:nvPr/>
              </p:nvSpPr>
              <p:spPr>
                <a:xfrm>
                  <a:off x="2819400" y="3124200"/>
                  <a:ext cx="1676400" cy="9144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৪-৬ মাস </a:t>
                  </a:r>
                  <a:endParaRPr lang="en-US" dirty="0"/>
                </a:p>
              </p:txBody>
            </p:sp>
            <p:sp>
              <p:nvSpPr>
                <p:cNvPr id="33" name="Rectangle 32"/>
                <p:cNvSpPr/>
                <p:nvPr/>
              </p:nvSpPr>
              <p:spPr>
                <a:xfrm>
                  <a:off x="609600" y="3124200"/>
                  <a:ext cx="2209800" cy="9144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চাঁদ তাঁরা ব্যাজ </a:t>
                  </a:r>
                  <a:endParaRPr lang="en-US" dirty="0"/>
                </a:p>
              </p:txBody>
            </p:sp>
            <p:sp>
              <p:nvSpPr>
                <p:cNvPr id="34" name="Rectangle 33"/>
                <p:cNvSpPr/>
                <p:nvPr/>
              </p:nvSpPr>
              <p:spPr>
                <a:xfrm>
                  <a:off x="4495800" y="4038600"/>
                  <a:ext cx="22098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১.</a:t>
                  </a:r>
                  <a:r>
                    <a:rPr lang="en-US" dirty="0" err="1" smtClean="0"/>
                    <a:t>পরিবেশ</a:t>
                  </a:r>
                  <a:r>
                    <a:rPr lang="en-US" dirty="0" smtClean="0"/>
                    <a:t> </a:t>
                  </a:r>
                  <a:r>
                    <a:rPr lang="en-US" dirty="0" err="1" smtClean="0"/>
                    <a:t>সংরক্ষণ</a:t>
                  </a:r>
                  <a:r>
                    <a:rPr lang="en-US" dirty="0" smtClean="0"/>
                    <a:t> </a:t>
                  </a:r>
                  <a:endParaRPr lang="en-US" dirty="0"/>
                </a:p>
              </p:txBody>
            </p:sp>
            <p:sp>
              <p:nvSpPr>
                <p:cNvPr id="35" name="Rectangle 34"/>
                <p:cNvSpPr/>
                <p:nvPr/>
              </p:nvSpPr>
              <p:spPr>
                <a:xfrm>
                  <a:off x="4495800" y="4343400"/>
                  <a:ext cx="22098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২. </a:t>
                  </a:r>
                  <a:r>
                    <a:rPr lang="en-US" dirty="0" err="1" smtClean="0">
                      <a:solidFill>
                        <a:srgbClr val="FFC000"/>
                      </a:solidFill>
                    </a:rPr>
                    <a:t>প্রকৃতি</a:t>
                  </a:r>
                  <a:r>
                    <a:rPr lang="en-US" dirty="0" smtClean="0">
                      <a:solidFill>
                        <a:srgbClr val="FFC000"/>
                      </a:solidFill>
                    </a:rPr>
                    <a:t> </a:t>
                  </a:r>
                  <a:r>
                    <a:rPr lang="en-US" dirty="0" err="1" smtClean="0">
                      <a:solidFill>
                        <a:srgbClr val="FFC000"/>
                      </a:solidFill>
                    </a:rPr>
                    <a:t>পর্যবেক্ষণ</a:t>
                  </a:r>
                  <a:r>
                    <a:rPr lang="en-US" dirty="0" smtClean="0">
                      <a:solidFill>
                        <a:srgbClr val="FFC000"/>
                      </a:solidFill>
                    </a:rPr>
                    <a:t> </a:t>
                  </a:r>
                  <a:endParaRPr lang="en-US" dirty="0">
                    <a:solidFill>
                      <a:srgbClr val="FFC000"/>
                    </a:solidFill>
                  </a:endParaRPr>
                </a:p>
              </p:txBody>
            </p:sp>
            <p:sp>
              <p:nvSpPr>
                <p:cNvPr id="36" name="Rectangle 35"/>
                <p:cNvSpPr/>
                <p:nvPr/>
              </p:nvSpPr>
              <p:spPr>
                <a:xfrm>
                  <a:off x="4495800" y="4640317"/>
                  <a:ext cx="22098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৩</a:t>
                  </a:r>
                  <a:r>
                    <a:rPr lang="bn-IN" dirty="0" smtClean="0">
                      <a:solidFill>
                        <a:srgbClr val="FF0000"/>
                      </a:solidFill>
                    </a:rPr>
                    <a:t>. </a:t>
                  </a:r>
                  <a:r>
                    <a:rPr lang="en-US" dirty="0" err="1" smtClean="0">
                      <a:solidFill>
                        <a:srgbClr val="FF0000"/>
                      </a:solidFill>
                    </a:rPr>
                    <a:t>বনকলা</a:t>
                  </a:r>
                  <a:r>
                    <a:rPr lang="en-US" dirty="0" smtClean="0">
                      <a:solidFill>
                        <a:srgbClr val="FF0000"/>
                      </a:solidFill>
                    </a:rPr>
                    <a:t> </a:t>
                  </a:r>
                  <a:endParaRPr lang="en-US" dirty="0">
                    <a:solidFill>
                      <a:srgbClr val="FF0000"/>
                    </a:solidFill>
                  </a:endParaRPr>
                </a:p>
              </p:txBody>
            </p:sp>
            <p:sp>
              <p:nvSpPr>
                <p:cNvPr id="37" name="Rectangle 36"/>
                <p:cNvSpPr/>
                <p:nvPr/>
              </p:nvSpPr>
              <p:spPr>
                <a:xfrm>
                  <a:off x="6705600" y="4038600"/>
                  <a:ext cx="19050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সূর্য </a:t>
                  </a:r>
                  <a:endParaRPr lang="en-US" dirty="0"/>
                </a:p>
              </p:txBody>
            </p:sp>
            <p:sp>
              <p:nvSpPr>
                <p:cNvPr id="38" name="Rectangle 37"/>
                <p:cNvSpPr/>
                <p:nvPr/>
              </p:nvSpPr>
              <p:spPr>
                <a:xfrm>
                  <a:off x="6705600" y="4343400"/>
                  <a:ext cx="19050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কমলা </a:t>
                  </a:r>
                  <a:endParaRPr lang="en-US" dirty="0"/>
                </a:p>
              </p:txBody>
            </p:sp>
            <p:sp>
              <p:nvSpPr>
                <p:cNvPr id="39" name="Rectangle 38"/>
                <p:cNvSpPr/>
                <p:nvPr/>
              </p:nvSpPr>
              <p:spPr>
                <a:xfrm>
                  <a:off x="6705600" y="4640317"/>
                  <a:ext cx="1905000" cy="3048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লাল </a:t>
                  </a:r>
                  <a:endParaRPr lang="en-US" dirty="0"/>
                </a:p>
              </p:txBody>
            </p:sp>
            <p:sp>
              <p:nvSpPr>
                <p:cNvPr id="40" name="Rectangle 39"/>
                <p:cNvSpPr/>
                <p:nvPr/>
              </p:nvSpPr>
              <p:spPr>
                <a:xfrm>
                  <a:off x="2819400" y="4038600"/>
                  <a:ext cx="1676400" cy="906517"/>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৩ মাস </a:t>
                  </a:r>
                  <a:endParaRPr lang="en-US" dirty="0"/>
                </a:p>
              </p:txBody>
            </p:sp>
            <p:sp>
              <p:nvSpPr>
                <p:cNvPr id="41" name="Rectangle 40"/>
                <p:cNvSpPr/>
                <p:nvPr/>
              </p:nvSpPr>
              <p:spPr>
                <a:xfrm>
                  <a:off x="609600" y="4038600"/>
                  <a:ext cx="2209800" cy="906517"/>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শাপলা কাব এ্যাওয়ার্ড </a:t>
                  </a:r>
                  <a:endParaRPr lang="en-US" dirty="0"/>
                </a:p>
              </p:txBody>
            </p:sp>
          </p:grpSp>
          <p:sp>
            <p:nvSpPr>
              <p:cNvPr id="43" name="Rectangle 42"/>
              <p:cNvSpPr/>
              <p:nvPr/>
            </p:nvSpPr>
            <p:spPr>
              <a:xfrm>
                <a:off x="601717" y="152400"/>
                <a:ext cx="3886200" cy="613541"/>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দক্ষতা ব্যাজ </a:t>
                </a:r>
                <a:endParaRPr lang="en-US" dirty="0"/>
              </a:p>
            </p:txBody>
          </p:sp>
          <p:sp>
            <p:nvSpPr>
              <p:cNvPr id="44" name="Rectangle 43"/>
              <p:cNvSpPr/>
              <p:nvPr/>
            </p:nvSpPr>
            <p:spPr>
              <a:xfrm>
                <a:off x="4487917" y="152400"/>
                <a:ext cx="4114800" cy="613541"/>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পারদর্শিতা ব্যাজ </a:t>
                </a:r>
                <a:endParaRPr lang="en-US" dirty="0"/>
              </a:p>
            </p:txBody>
          </p:sp>
        </p:grpSp>
        <p:sp>
          <p:nvSpPr>
            <p:cNvPr id="7" name="Rectangle 6"/>
            <p:cNvSpPr/>
            <p:nvPr/>
          </p:nvSpPr>
          <p:spPr>
            <a:xfrm>
              <a:off x="4506310" y="3482865"/>
              <a:ext cx="2209800" cy="381000"/>
            </a:xfrm>
            <a:prstGeom prst="rect">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২.খেলাধুলা </a:t>
              </a:r>
              <a:endParaRPr lang="en-US" dirty="0"/>
            </a:p>
          </p:txBody>
        </p:sp>
      </p:grpSp>
    </p:spTree>
    <p:extLst>
      <p:ext uri="{BB962C8B-B14F-4D97-AF65-F5344CB8AC3E}">
        <p14:creationId xmlns:p14="http://schemas.microsoft.com/office/powerpoint/2010/main" val="373364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NikoshBAN"/>
        <a:ea typeface=""/>
        <a:cs typeface=""/>
      </a:majorFont>
      <a:minorFont>
        <a:latin typeface="NikoshB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330</Words>
  <Application>Microsoft Office PowerPoint</Application>
  <PresentationFormat>On-screen Show (4:3)</PresentationFormat>
  <Paragraphs>87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ক্রমোন্নতিশীল প্রশিক্ষণ ( ব্যাজ পদ্ধতি)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ক্রমোন্নতিশীল প্রশিক্ষণ ( ব্যাজ পদ্ধতি) </dc:title>
  <dc:creator>hasib</dc:creator>
  <cp:lastModifiedBy>hasib</cp:lastModifiedBy>
  <cp:revision>55</cp:revision>
  <dcterms:created xsi:type="dcterms:W3CDTF">2020-03-30T09:22:52Z</dcterms:created>
  <dcterms:modified xsi:type="dcterms:W3CDTF">2020-08-24T18:14:14Z</dcterms:modified>
</cp:coreProperties>
</file>