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55" r:id="rId11"/>
    <p:sldId id="354" r:id="rId12"/>
    <p:sldId id="357" r:id="rId13"/>
    <p:sldId id="360" r:id="rId14"/>
    <p:sldId id="359" r:id="rId15"/>
    <p:sldId id="347" r:id="rId16"/>
    <p:sldId id="348" r:id="rId17"/>
    <p:sldId id="349" r:id="rId18"/>
    <p:sldId id="350" r:id="rId19"/>
    <p:sldId id="351" r:id="rId20"/>
    <p:sldId id="3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</a:t>
            </a:r>
            <a:r>
              <a:rPr lang="bn-BD" b="1" baseline="0" dirty="0" smtClean="0"/>
              <a:t> সমূহ শিক্ষক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</a:t>
            </a:r>
            <a:r>
              <a:rPr lang="bn-BD" b="1" baseline="0" dirty="0" smtClean="0"/>
              <a:t> সমূহ শিক্ষক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</a:t>
            </a:r>
            <a:r>
              <a:rPr lang="bn-BD" b="1" baseline="0" dirty="0" smtClean="0"/>
              <a:t> সমূহ শিক্ষক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</a:t>
            </a:r>
            <a:r>
              <a:rPr lang="bn-BD" b="1" baseline="0" dirty="0" smtClean="0"/>
              <a:t> সমূহ শিক্ষক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6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3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পারেন।  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E00-D350-4B98-8074-2862650C9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4E9C-0628-4442-934C-A4426308F4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0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sz="1000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sz="1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1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7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E30A-28BC-49E3-B3AE-274B98DB00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7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নিজে আরও কিছু ব্যাখ্যা করতে পারে 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E30A-28BC-49E3-B3AE-274B98DB0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8.xml"/><Relationship Id="rId7" Type="http://schemas.openxmlformats.org/officeDocument/2006/relationships/slide" Target="../slides/slide13.xml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14.xml"/><Relationship Id="rId4" Type="http://schemas.openxmlformats.org/officeDocument/2006/relationships/slide" Target="../slides/slide10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 userDrawn="1"/>
        </p:nvSpPr>
        <p:spPr>
          <a:xfrm>
            <a:off x="5671566" y="6388100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 userDrawn="1"/>
        </p:nvSpPr>
        <p:spPr>
          <a:xfrm>
            <a:off x="7026232" y="6384976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ounded Rectangle 3">
            <a:hlinkClick r:id="rId4" action="ppaction://hlinksldjump"/>
          </p:cNvPr>
          <p:cNvSpPr/>
          <p:nvPr userDrawn="1"/>
        </p:nvSpPr>
        <p:spPr>
          <a:xfrm>
            <a:off x="8343710" y="6396696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>
            <a:hlinkClick r:id="rId5" action="ppaction://hlinksldjump"/>
          </p:cNvPr>
          <p:cNvSpPr/>
          <p:nvPr userDrawn="1"/>
        </p:nvSpPr>
        <p:spPr>
          <a:xfrm>
            <a:off x="9681443" y="6388100"/>
            <a:ext cx="1254168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5">
            <a:hlinkClick r:id="" action="ppaction://noaction"/>
          </p:cNvPr>
          <p:cNvSpPr/>
          <p:nvPr userDrawn="1"/>
        </p:nvSpPr>
        <p:spPr>
          <a:xfrm>
            <a:off x="10996639" y="6400800"/>
            <a:ext cx="1097144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1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 userDrawn="1"/>
        </p:nvSpPr>
        <p:spPr>
          <a:xfrm>
            <a:off x="3011712" y="6384976"/>
            <a:ext cx="1271101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1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6" action="ppaction://hlinksldjump"/>
          </p:cNvPr>
          <p:cNvSpPr/>
          <p:nvPr userDrawn="1"/>
        </p:nvSpPr>
        <p:spPr>
          <a:xfrm>
            <a:off x="1690011" y="6388100"/>
            <a:ext cx="1271101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1400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 userDrawn="1"/>
        </p:nvSpPr>
        <p:spPr>
          <a:xfrm>
            <a:off x="4313158" y="6386204"/>
            <a:ext cx="1271101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bn-BD" sz="12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ঘোষনা</a:t>
            </a:r>
            <a:endParaRPr lang="en-US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 userDrawn="1"/>
        </p:nvSpPr>
        <p:spPr>
          <a:xfrm>
            <a:off x="67734" y="6384976"/>
            <a:ext cx="1571477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933" y="6311900"/>
            <a:ext cx="122089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838200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" y="76200"/>
            <a:ext cx="955312" cy="71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-16933" y="6858000"/>
            <a:ext cx="122089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ome 15">
            <a:hlinkClick r:id="" action="ppaction://hlinkshowjump?jump=firstslide" highlightClick="1"/>
          </p:cNvPr>
          <p:cNvSpPr/>
          <p:nvPr userDrawn="1"/>
        </p:nvSpPr>
        <p:spPr>
          <a:xfrm>
            <a:off x="11296225" y="191968"/>
            <a:ext cx="816183" cy="493833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 userDrawn="1"/>
        </p:nvSpPr>
        <p:spPr>
          <a:xfrm>
            <a:off x="10482758" y="186683"/>
            <a:ext cx="765873" cy="497942"/>
          </a:xfrm>
          <a:prstGeom prst="actionButtonEn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 userDrawn="1"/>
        </p:nvSpPr>
        <p:spPr>
          <a:xfrm>
            <a:off x="9567333" y="186683"/>
            <a:ext cx="867947" cy="4979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8652933" y="186683"/>
            <a:ext cx="867947" cy="497942"/>
          </a:xfrm>
          <a:prstGeom prst="actionButtonBackPreviou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eginning 19">
            <a:hlinkClick r:id="" action="ppaction://hlinkshowjump?jump=firstslide" highlightClick="1"/>
          </p:cNvPr>
          <p:cNvSpPr/>
          <p:nvPr userDrawn="1"/>
        </p:nvSpPr>
        <p:spPr>
          <a:xfrm>
            <a:off x="7729517" y="191966"/>
            <a:ext cx="872617" cy="493833"/>
          </a:xfrm>
          <a:prstGeom prst="actionButtonBeginning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461845" y="636645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05000"/>
            <a:ext cx="115824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457200"/>
            <a:ext cx="63241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926080" y="609601"/>
            <a:ext cx="4876800" cy="1066800"/>
          </a:xfrm>
          <a:noFill/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আল্লাহর বাণী-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11531600" cy="4525963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SzPct val="80000"/>
              <a:buNone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SzPct val="80000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“হে আমার সম্প্রদায় তোমরা আল্লাহর ইবাদাত কর । তিনি ব্যতীত তোমাদের আর কোন ইলাহ নেই” 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সূরা আল আরাফ -৭৩)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SzPct val="80000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“আল্লাহর ইবাদাত করার ও তাগুতকে বর্জন করার নির্দেশ দেয়ার জন্য  আমি তো প্রত্যেক জাতির মধ্যেই রাসূল পাঠিয়েছি” 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 সূরা আন নাহল )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9AD792E-CDFD-458F-9605-F54243C514A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508001" y="396352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9720200" y="396352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97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07203" y="4262202"/>
            <a:ext cx="5876477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 সংজ্ঞা লিখ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175760" y="314301"/>
            <a:ext cx="3977640" cy="6058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775465" y="2774075"/>
            <a:ext cx="3142215" cy="296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uter City\Pictures\2015-11-0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7"/>
          <a:stretch/>
        </p:blipFill>
        <p:spPr bwMode="auto">
          <a:xfrm>
            <a:off x="907246" y="1127332"/>
            <a:ext cx="3558074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D:\coin\fil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1" y="1127332"/>
            <a:ext cx="3283984" cy="2523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960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68980" y="228600"/>
            <a:ext cx="6665720" cy="914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নবী-রাসুল গণের পরিচয়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580" y="1112520"/>
            <a:ext cx="8596120" cy="4800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নবুয়তের দায়িত্ব পালনের জন্য আল্লাহতায়ালার মনোনীত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তাঁরা বিশেষ সন্মান ও মর্যদার অধিকারী 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মাসুম,বা নিষ্পাপ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সর্বদা  নেক ও ভাল কাজ করতেন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উত্তম চরিত্রের  অধিকারী ছিলেন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মানুষকে আল্লাহর বাণী পৌছে দিতেন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তাঁরা সব সময় মানুষের কল্যাণ কামনা করতেন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মানুষকে সত্য ও ন্যায়ের শিক্ষা দিতেন ।</a:t>
            </a:r>
          </a:p>
        </p:txBody>
      </p:sp>
    </p:spTree>
    <p:extLst>
      <p:ext uri="{BB962C8B-B14F-4D97-AF65-F5344CB8AC3E}">
        <p14:creationId xmlns:p14="http://schemas.microsoft.com/office/powerpoint/2010/main" val="16624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54400" y="457200"/>
            <a:ext cx="5840697" cy="685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নবী রাসুলের পার্থক্য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6400" y="1219203"/>
            <a:ext cx="11277600" cy="47701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numCol="2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0000"/>
              <a:buFont typeface="Arial" pitchFamily="34" charset="0"/>
              <a:buNone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1">
              <a:buSzPct val="80000"/>
              <a:buFont typeface="Wingdings" pitchFamily="2" charset="2"/>
              <a:buChar char="§"/>
            </a:pP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Font typeface="Arial" pitchFamily="34" charset="0"/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১।নবী শব্দের অর্থ সংবাদ বাহক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Font typeface="Arial" pitchFamily="34" charset="0"/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 যিনি আল্লাহর পক্ষথেকে মানবজাতির নিকট ঐশী বাণী নিয়ে আসেন তিনিই নবী 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Font typeface="Arial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৩।নবীগণ নতুন আসমানী কিতাব প্রাপ্ত নন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buSzPct val="80000"/>
              <a:buFont typeface="Arial" pitchFamily="34" charset="0"/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।নবীদের দায়িত্ব ছিল সীমিত ।</a:t>
            </a:r>
          </a:p>
          <a:p>
            <a:pPr lvl="1">
              <a:buSzPct val="80000"/>
              <a:buFont typeface="Wingdings" pitchFamily="2" charset="2"/>
              <a:buChar char="§"/>
            </a:pP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Font typeface="Arial" pitchFamily="34" charset="0"/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 একই সময়ে পৃথিবীতে একাধিক নবী ছিলেন ।                        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lvl="2">
              <a:buSzPct val="80000"/>
              <a:buFont typeface="Arial" pitchFamily="34" charset="0"/>
              <a:buNone/>
            </a:pPr>
            <a:endParaRPr lang="bn-BD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SzPct val="80000"/>
              <a:buFont typeface="Arial" pitchFamily="34" charset="0"/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2">
              <a:buSzPct val="80000"/>
              <a:buFont typeface="Arial" pitchFamily="34" charset="0"/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রাসুল শব্দের অর্থ সংবাদ 	বাহক,প্রেরিত দূত </a:t>
            </a:r>
          </a:p>
          <a:p>
            <a:pPr marL="400050" lvl="1" indent="0">
              <a:buSzPct val="80000"/>
              <a:buFont typeface="Arial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২। যিনি আল্লাহর পক্ষথেকে মানবজাতির নিকট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নতুন ঐশী বাণী নিয়ে আসেন তিনিই রাসুল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Font typeface="Arial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৩।রাসুল গণ নতুন আসমানী কিতাব প্রাপ্ত  </a:t>
            </a:r>
          </a:p>
          <a:p>
            <a:pPr lvl="1">
              <a:buSzPct val="80000"/>
              <a:buFont typeface="Arial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৪।রাসুলদের দায়িত্ব ছিল অসীম ।</a:t>
            </a:r>
          </a:p>
          <a:p>
            <a:pPr lvl="1">
              <a:buSzPct val="80000"/>
              <a:buFont typeface="Arial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৫। একই সময়ে পৃথিবীতে একজন রাসুল ছিলেন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5200" y="1295400"/>
            <a:ext cx="97344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1219200"/>
            <a:ext cx="143455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374747" y="1295400"/>
            <a:ext cx="0" cy="525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9" idx="2"/>
          </p:cNvCxnSpPr>
          <p:nvPr/>
        </p:nvCxnSpPr>
        <p:spPr>
          <a:xfrm>
            <a:off x="6045200" y="1219203"/>
            <a:ext cx="0" cy="4770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21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2082800" y="304800"/>
            <a:ext cx="7717480" cy="1295400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26560" y="320040"/>
            <a:ext cx="602996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নবী-রাসুল প্রেরণের প্রয়োজনীয়তা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8800" y="1905001"/>
            <a:ext cx="11125200" cy="452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নবী রাসুলগন মানুষকে আল্লাহর পরিচয় জানিয়েছেন।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তাঁরা আমাদেরকে সত্য দ্বীনের প্রতি আহবাণ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করতেন  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ভালো-মন্দ,ন্যায়-অন্যায়  ইত্যাদির পার্থক্য নবী-রাসুলগণ শিক্ষা দিতেন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তারা উন্নত ও উত্তম চরিত্রের শিক্ষা দিতেন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জান্নাতের পথ নির্দেশ ও জাহান্নামের শাস্তি থেকে মুক্তির শিক্ষা দিতেন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আল্লাহর বাণী মানুষের নিকট পৌছে দিতেন 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হাতে কলমে মানুষকে আল্লাহর বিধান শিক্ষা দিতেন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SzPct val="80000"/>
              <a:buFont typeface="+mj-lt"/>
              <a:buAutoNum type="arabicPeriod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SzPct val="80000"/>
              <a:buFont typeface="Arial" pitchFamily="34" charset="0"/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027" y="184569"/>
            <a:ext cx="11821807" cy="6488855"/>
          </a:xfrm>
          <a:prstGeom prst="rect">
            <a:avLst/>
          </a:prstGeom>
          <a:noFill/>
          <a:ln w="142875">
            <a:solidFill>
              <a:srgbClr val="00B0F0"/>
            </a:solidFill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94450" y="365760"/>
            <a:ext cx="2600960" cy="64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 </a:t>
            </a:r>
            <a:endParaRPr kumimoji="0" lang="en-US" sz="4400" b="1" i="0" u="none" strike="noStrike" kern="120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9161" y="5334000"/>
            <a:ext cx="6263639" cy="792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 রাসুলের মধ্যে  তিনটি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  লিখ ।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7939685" y="2849880"/>
            <a:ext cx="3696286" cy="2353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cer\Desktop\ইমেজ\মহানবি সঃ\NAM MUBARA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25" y="1417320"/>
            <a:ext cx="6003109" cy="286512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641600" y="457200"/>
            <a:ext cx="389636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রিসালাতে বিশ্বাসের  গুরুত্ব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5496" y="990601"/>
            <a:ext cx="10097105" cy="33067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bn-BD" sz="3600" b="1" i="0" u="none" strike="noStrike" kern="1200" normalizeH="0" baseline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ঈমানের অংশ ।</a:t>
            </a:r>
            <a:endParaRPr kumimoji="0" lang="en-US" sz="3600" b="1" i="0" u="none" strike="noStrike" kern="1200" normalizeH="0" baseline="0" noProof="0" dirty="0" smtClean="0"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bn-BD" sz="3600" b="1" i="0" u="none" strike="noStrike" kern="1200" normalizeH="0" baseline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তাওহীদের পরে রিসালাতের স্থান ।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bn-BD" sz="3600" b="1" i="0" u="none" strike="noStrike" kern="1200" normalizeH="0" baseline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হাশরে রাসুলের শাফায়াত পাওয়া জরুরী ।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bn-BD" sz="3600" b="1" i="0" u="none" strike="noStrike" kern="1200" normalizeH="0" baseline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পরকালি</a:t>
            </a:r>
            <a:r>
              <a:rPr lang="bn-BD" sz="3600" b="1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জীবন সম্পর্কে অবহিত হওয়ার জন্য ।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bn-BD" sz="3600" b="1" i="0" u="none" strike="noStrike" kern="1200" normalizeH="0" baseline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উত্তম চরিত্রের মানুষ</a:t>
            </a:r>
            <a:r>
              <a:rPr kumimoji="0" lang="bn-BD" sz="3600" b="1" i="0" u="none" strike="noStrike" kern="1200" normalizeH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 হওয়ার জন্য ।</a:t>
            </a:r>
            <a:endParaRPr kumimoji="0" lang="bn-BD" sz="3600" b="1" i="0" u="none" strike="noStrike" kern="1200" normalizeH="0" baseline="0" noProof="0" dirty="0" smtClean="0"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Doel-1612i3\Desktop\Rafiqul Islam - Copy\Received\Makka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220980"/>
            <a:ext cx="531146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5160" y="5059681"/>
            <a:ext cx="794004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পৃথিবীতে নবী রাসুল প্রেরণের পাঁচটি উদ্দেশ্য উল্লেখ কর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ctg\Pictures\ইসলামি কালিওগ্রাফি\15337579_437035470018499_978627572304420709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4" r="19733"/>
          <a:stretch/>
        </p:blipFill>
        <p:spPr bwMode="auto">
          <a:xfrm>
            <a:off x="3114041" y="1402079"/>
            <a:ext cx="3662138" cy="3310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2-Point Star 8"/>
          <p:cNvSpPr/>
          <p:nvPr/>
        </p:nvSpPr>
        <p:spPr>
          <a:xfrm>
            <a:off x="4693920" y="297180"/>
            <a:ext cx="3007360" cy="1188720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35880" y="495300"/>
            <a:ext cx="2362200" cy="990600"/>
          </a:xfrm>
          <a:prstGeom prst="rect">
            <a:avLst/>
          </a:prstGeom>
        </p:spPr>
        <p:txBody>
          <a:bodyPr numCol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1800" y="1798163"/>
            <a:ext cx="9123680" cy="3382963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‘সংবাদ’ এর আরবি প্রতি শব্দ কি?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রিসালাতে বিশ্বাসের তিনটি গুরুত্ব বল 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কুরআনে কয়টি নবী-রাসুলের নাম উল্লেখ রয়েছে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রাসুলের সংখ্যা কতজন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মহানবী সঃ এর পূর্ববর্তী রাসুলের নাম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নবি-রাসুলগণ পৃথিবীতে না আসলে পৃথিবীটা কেমন হত ?  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144380"/>
            <a:ext cx="11967411" cy="6713620"/>
          </a:xfrm>
          <a:prstGeom prst="rect">
            <a:avLst/>
          </a:prstGeom>
          <a:noFill/>
          <a:ln w="762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910" y="96255"/>
            <a:ext cx="4466135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1" y="5153562"/>
            <a:ext cx="1168934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রিসালাতের দায়িত্ব পালন করতে গিয়ে নবী-রাসুল গণ কী কী সমস্যার সম্মুখীন হয়েছিলেন তাঁর বিবরণ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দাও।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21673"/>
            <a:ext cx="11379200" cy="6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524000" y="1521925"/>
            <a:ext cx="8737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11500" b="1" cap="none" spc="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4"/>
          <a:stretch/>
        </p:blipFill>
        <p:spPr>
          <a:xfrm>
            <a:off x="5994400" y="0"/>
            <a:ext cx="61976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6"/>
          <a:stretch/>
        </p:blipFill>
        <p:spPr>
          <a:xfrm>
            <a:off x="0" y="6927"/>
            <a:ext cx="5994400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96185"/>
            <a:ext cx="1165352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203201" y="3160365"/>
            <a:ext cx="11785599" cy="110683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115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115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8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7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3074" name="Picture 2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7" y="1285373"/>
            <a:ext cx="2174060" cy="18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9" y="1066800"/>
            <a:ext cx="599092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84764" y="1928813"/>
            <a:ext cx="2143323" cy="7306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4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000" b="1" spc="45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06" y="1066800"/>
            <a:ext cx="5804828" cy="571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" y="3662633"/>
            <a:ext cx="5355644" cy="2977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84761" y="4786313"/>
            <a:ext cx="2143323" cy="7306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4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000" b="1" spc="45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228601"/>
            <a:ext cx="7721600" cy="5734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 এবং চিন্তা করে বল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omputer City\Pictures\2015-11-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7"/>
          <a:stretch/>
        </p:blipFill>
        <p:spPr bwMode="auto">
          <a:xfrm>
            <a:off x="6400800" y="1066800"/>
            <a:ext cx="52832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Rounded Rectangle 9"/>
          <p:cNvSpPr/>
          <p:nvPr/>
        </p:nvSpPr>
        <p:spPr>
          <a:xfrm>
            <a:off x="1625600" y="340994"/>
            <a:ext cx="9245600" cy="5734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আরওদু’টি ছবি দেখ এবং চিন্তা করে বল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C:\Users\Computer City\Pictures\কুরআন,হাদিস\17309691_211570219320773_198821426625565823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040" y="1066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r="1745" b="10714"/>
          <a:stretch/>
        </p:blipFill>
        <p:spPr bwMode="auto">
          <a:xfrm>
            <a:off x="310896" y="228600"/>
            <a:ext cx="11652504" cy="630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0896" y="411480"/>
            <a:ext cx="4002024" cy="731520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56000" y="685800"/>
            <a:ext cx="5181600" cy="4343400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800600"/>
            <a:ext cx="406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 - ১ম</a:t>
            </a:r>
          </a:p>
          <a:p>
            <a:pPr algn="ctr"/>
            <a:r>
              <a:rPr lang="bn-BD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   -  </a:t>
            </a:r>
            <a:r>
              <a:rPr lang="en-US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পৃষ্ঠা   -  ০৯-</a:t>
            </a:r>
            <a:r>
              <a:rPr lang="en-US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4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556000" y="533400"/>
            <a:ext cx="4673600" cy="83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1981201"/>
            <a:ext cx="9326880" cy="32918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‘রিসালাতের পরিচিতি বলতে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‘নবী রাসুলগণের পরিচয়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নবী রাসুলের পার্থক্য বর্ণনা করতে  পারবে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নবী রাসুলের প্রেরণের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 প্রয়োজনীয়তা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করতে 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1584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655837" y="4852577"/>
            <a:ext cx="27432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168477" y="5188955"/>
            <a:ext cx="721524" cy="6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 Same Side Corner Rectangle 3"/>
          <p:cNvSpPr/>
          <p:nvPr/>
        </p:nvSpPr>
        <p:spPr>
          <a:xfrm>
            <a:off x="380478" y="5743575"/>
            <a:ext cx="3178309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বহন</a:t>
            </a:r>
            <a:endParaRPr lang="en-US" sz="4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99037" y="6015038"/>
            <a:ext cx="910863" cy="18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020125" y="6062018"/>
            <a:ext cx="8698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711" y="1324179"/>
            <a:ext cx="8105775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99" y="5195478"/>
            <a:ext cx="3840117" cy="953321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1000126"/>
            <a:ext cx="121920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8786" y="71438"/>
            <a:ext cx="6398015" cy="921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9643" tIns="44821" rIns="89643" bIns="448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রিসালাতের পরিচিতি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8890000" y="4846054"/>
            <a:ext cx="27432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8890000" y="5672138"/>
            <a:ext cx="27432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526" y="1262443"/>
            <a:ext cx="5358303" cy="3017452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আল্লাহ তায়ালার বাণী ও পরিচয় মানুষের নিকট পৌঁছানোর দায়িত্বকে রিসালাত বলে।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000126"/>
            <a:ext cx="121920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20801" y="1222017"/>
            <a:ext cx="4572000" cy="34290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801" y="71438"/>
            <a:ext cx="8839200" cy="921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9643" tIns="44821" rIns="89643" bIns="448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পারিভাষায়--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5105400"/>
            <a:ext cx="10072028" cy="1558460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আর যিনি রিসালাতের দায়িত্ব পালন করেন তাকে রাসুল বলে 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642</Words>
  <Application>Microsoft Office PowerPoint</Application>
  <PresentationFormat>Custom</PresentationFormat>
  <Paragraphs>130</Paragraphs>
  <Slides>20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আল্লাহর বাণী-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376</cp:revision>
  <dcterms:created xsi:type="dcterms:W3CDTF">2013-12-14T06:41:16Z</dcterms:created>
  <dcterms:modified xsi:type="dcterms:W3CDTF">2020-08-25T05:22:16Z</dcterms:modified>
</cp:coreProperties>
</file>