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audio3.wav" ContentType="audio/wav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2"/>
  </p:notesMasterIdLst>
  <p:sldIdLst>
    <p:sldId id="327" r:id="rId2"/>
    <p:sldId id="328" r:id="rId3"/>
    <p:sldId id="329" r:id="rId4"/>
    <p:sldId id="330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-79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কুশল বিনিময়ের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পর শিক্ষক শ্রেণি বিন্যাসের দিকে নজর দিতে পারে  ।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48912-84C0-4A56-BD2C-1FA8A2351E8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364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শিক্ষক</a:t>
            </a:r>
            <a:r>
              <a:rPr lang="bn-BD" b="1" baseline="0" dirty="0" smtClean="0"/>
              <a:t> চাইলে আরও বিষয়টি ব্যাখ্যা করতেপারেন ।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75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smtClean="0"/>
              <a:t>শিক্ষক</a:t>
            </a:r>
            <a:r>
              <a:rPr lang="bn-BD" b="1" baseline="0" smtClean="0"/>
              <a:t> চাইলে আরও বিষয়টি ব্যাখ্যা করতেপারেন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301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দলীয় কাজে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সময় ৪/৫মিঃ দেয়া যেতে পারে । কাজ শিক্ষক নিজে তদারকী করবেন এবং তাদের স্বক্রিয়তা যাচাই করবেন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1228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22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F1E60-DE10-4F3A-BF97-DDD523E02F4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735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</a:t>
            </a:r>
            <a:r>
              <a:rPr lang="en-US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জন্য শিক্ষক ব্লুটুথ মাউস শিক্ষার্থীদের কাছে দিয়ে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ল্যাপটপের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ডেকে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রেডিও বাটনের উপর ক্লিক করে সঠিক উত্তরটি বের কর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bn-BD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ব্লুটুথ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কয়েকজনকে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সামনে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মাউস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প্রদানে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সহায়তা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baseline="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পারেন</a:t>
            </a:r>
            <a:r>
              <a:rPr lang="en-US" b="1" baseline="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AU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27171-8A6B-438F-A212-6FDA70569D5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58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 বাড়ির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কাজ খাতায় লিখে নিবেন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10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ধন্যবাদ  জ্ঞাপন দ্বারা শিক্ষক শ্রেণি কক্ষ ত্যাগ করবেন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817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শিক্ষার্থীদের</a:t>
            </a:r>
            <a:r>
              <a:rPr lang="bn-BD" b="1" baseline="0" dirty="0" smtClean="0"/>
              <a:t>কে প্রশ্ন করার মাধ্যমে তাদের মুখ থেকে পাঠশিরুণাম বের করার আনবে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6393A-6129-4E01-86FD-C599BB65660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947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পাঠ</a:t>
            </a:r>
            <a:r>
              <a:rPr lang="bn-BD" b="1" baseline="0" dirty="0" smtClean="0"/>
              <a:t> শিরুণাম শিক্ষার্থীকে খাতায় লিখতে বলবেন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916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 মনোযোগ সহকারে শিখনফল শুনবেন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741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আয়াতটি শিক্ষক</a:t>
            </a:r>
            <a:r>
              <a:rPr lang="bn-BD" b="1" baseline="0" dirty="0" smtClean="0"/>
              <a:t> ব্যাখ্যা করতেপারেন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9141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একক কাজে</a:t>
            </a:r>
            <a:r>
              <a:rPr lang="bn-BD" b="1" baseline="0" dirty="0" smtClean="0"/>
              <a:t> সময় ৪/৫ মিঃ দেয়া যেতে পারে । কাজ শিক্ষক নিজে তদারকী করবেন ।</a:t>
            </a:r>
            <a:endParaRPr lang="en-US" b="1" dirty="0" smtClean="0"/>
          </a:p>
          <a:p>
            <a:r>
              <a:rPr lang="bn-BD" b="1" dirty="0" smtClean="0"/>
              <a:t>একক কাজের</a:t>
            </a:r>
            <a:r>
              <a:rPr lang="bn-BD" b="1" baseline="0" dirty="0" smtClean="0"/>
              <a:t> জন্য ৪/৫ মিঃ সময় দেয়া যেতে পারে । শিক্ষক নিজে সক্রিয়তা যাচাই করবেন ।</a:t>
            </a:r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76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শিক্ষক</a:t>
            </a:r>
            <a:r>
              <a:rPr lang="bn-BD" b="1" baseline="0" dirty="0" smtClean="0"/>
              <a:t> চাইলে আরও বিষয়টি ব্যাখ্যা করতেপারেন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391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শিক্ষক</a:t>
            </a:r>
            <a:r>
              <a:rPr lang="bn-BD" b="1" baseline="0" dirty="0" smtClean="0"/>
              <a:t> চাইলে আরও বিষয়টি ব্যাখ্যা করতেপারেন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73C7F-4E81-4164-AA76-89FB4A2E4A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90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জোড়ায় কাজে</a:t>
            </a:r>
            <a:r>
              <a:rPr lang="bn-BD" b="1" baseline="0" dirty="0" smtClean="0"/>
              <a:t> সময় ২/৩ মিঃ দেয়া যেতে পারে । কাজ শিক্ষক নিজে তদারকী করবেন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D1C616-2F2A-46C3-88FC-759E13E052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81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2827605" y="6305490"/>
            <a:ext cx="7413675" cy="40011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  <a:prstDash val="lgDash"/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2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মোঃ রফিকুল ইসলাম, শিক্ষক  জনার কেঁওচিয়া আদর্শ উচ্চ বিদ্যালয়। সাতকানিয়া,চট্টগ্রাম ।</a:t>
            </a:r>
            <a:endParaRPr lang="en-US" sz="2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8821566" y="3297555"/>
            <a:ext cx="6458006" cy="282866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-3126594" y="3230419"/>
            <a:ext cx="6458006" cy="282866"/>
          </a:xfrm>
          <a:prstGeom prst="rect">
            <a:avLst/>
          </a:prstGeom>
        </p:spPr>
      </p:pic>
      <p:pic>
        <p:nvPicPr>
          <p:cNvPr id="8" name="Picture 7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74322" y="1416"/>
            <a:ext cx="11665293" cy="208570"/>
          </a:xfrm>
          <a:prstGeom prst="rect">
            <a:avLst/>
          </a:prstGeom>
        </p:spPr>
      </p:pic>
      <p:pic>
        <p:nvPicPr>
          <p:cNvPr id="9" name="Picture 8" descr="flowerruler.gif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2179" y="6633730"/>
            <a:ext cx="11665293" cy="20857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1" y="1416"/>
            <a:ext cx="12192000" cy="6840884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274322" y="209986"/>
            <a:ext cx="11634814" cy="6390869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audio" Target="../media/audio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199" y="729238"/>
            <a:ext cx="9926319" cy="122318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সম্মানিত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শিক্ষকবৃন্দের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স্লাইডটি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হাইড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অবস্থায়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অছে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6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86043" y="1906707"/>
            <a:ext cx="9889956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800" b="1" dirty="0" smtClean="0">
                <a:latin typeface="Arial" pitchFamily="34" charset="0"/>
                <a:cs typeface="NikoshBAN" pitchFamily="2" charset="0"/>
              </a:rPr>
              <a:t>5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চেপে উপস্থাপন শুরু করা যেতে পারে 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তাহলে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Hide slide show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করবে না ।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হবে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।  </a:t>
            </a:r>
            <a:endParaRPr lang="en-US" sz="3600" b="1" dirty="0"/>
          </a:p>
        </p:txBody>
      </p:sp>
      <p:sp>
        <p:nvSpPr>
          <p:cNvPr id="4" name="Rectangle 3"/>
          <p:cNvSpPr/>
          <p:nvPr/>
        </p:nvSpPr>
        <p:spPr>
          <a:xfrm>
            <a:off x="1219200" y="3073886"/>
            <a:ext cx="10090485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পাঠটি শ্রেণিকক্ষে উপস্থাপনের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প্রয়োজনীয়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পরামর্শ ও দিক-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নির্দেশনা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Slide Note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এ দেয়া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উপস্থাপনের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পূর্বে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সম্মানিত শিক্ষকগণ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স্লাইড-নোটগুলো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'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দেখে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বেন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প্রয়োজনে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নিজের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মত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সংযোজন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বিয়োজন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atin typeface="NikoshBAN" pitchFamily="2" charset="0"/>
                <a:cs typeface="NikoshBAN" pitchFamily="2" charset="0"/>
              </a:rPr>
              <a:t>পারেন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850232" y="314024"/>
            <a:ext cx="10498677" cy="549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6" name="Rectangle 5"/>
          <p:cNvSpPr/>
          <p:nvPr/>
        </p:nvSpPr>
        <p:spPr>
          <a:xfrm>
            <a:off x="843738" y="336883"/>
            <a:ext cx="45719" cy="6112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7" name="Rectangle 6"/>
          <p:cNvSpPr/>
          <p:nvPr/>
        </p:nvSpPr>
        <p:spPr>
          <a:xfrm flipV="1">
            <a:off x="850232" y="6446521"/>
            <a:ext cx="10505171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" name="Rectangle 7"/>
          <p:cNvSpPr/>
          <p:nvPr/>
        </p:nvSpPr>
        <p:spPr>
          <a:xfrm>
            <a:off x="11309686" y="314024"/>
            <a:ext cx="45719" cy="61349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9" name="Rectangle 8"/>
          <p:cNvSpPr/>
          <p:nvPr/>
        </p:nvSpPr>
        <p:spPr>
          <a:xfrm>
            <a:off x="1286043" y="533401"/>
            <a:ext cx="995679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0" name="Rectangle 9"/>
          <p:cNvSpPr/>
          <p:nvPr/>
        </p:nvSpPr>
        <p:spPr>
          <a:xfrm>
            <a:off x="1153979" y="533400"/>
            <a:ext cx="60959" cy="5796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" name="Rectangle 10"/>
          <p:cNvSpPr/>
          <p:nvPr/>
        </p:nvSpPr>
        <p:spPr>
          <a:xfrm>
            <a:off x="1214938" y="6281879"/>
            <a:ext cx="9930577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2" name="Rectangle 11"/>
          <p:cNvSpPr/>
          <p:nvPr/>
        </p:nvSpPr>
        <p:spPr>
          <a:xfrm flipH="1">
            <a:off x="11145514" y="556260"/>
            <a:ext cx="60961" cy="57256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12993AF2-952D-4B19-A1A1-867A517848E9}" type="datetime12">
              <a:rPr lang="bn-BD" b="1" smtClean="0"/>
              <a:t>29/11/2019 7:09 AM</a:t>
            </a:fld>
            <a:endParaRPr lang="en-US" b="1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66E699D-9554-49A3-A845-77BEE828BD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1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627120" y="228600"/>
            <a:ext cx="5232400" cy="762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206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slop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তায়াম্মুমের </a:t>
            </a:r>
            <a:r>
              <a:rPr lang="en-US" sz="48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ফরজ</a:t>
            </a:r>
            <a:r>
              <a:rPr lang="en-US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3787915"/>
            <a:ext cx="782320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/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পবিত্র মাটি দিয়ে সমস্ত মুখমণ্ডল মাসেহ করা </a:t>
            </a:r>
            <a:endPara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800" y="1627257"/>
            <a:ext cx="68072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১। পবিত্রতা অর্জনের নিয়ত করা</a:t>
            </a:r>
            <a:endParaRPr lang="en-US" sz="40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m-Mohammad-Qatanani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200" y="3200400"/>
            <a:ext cx="2540000" cy="2286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Oval 6"/>
          <p:cNvSpPr/>
          <p:nvPr/>
        </p:nvSpPr>
        <p:spPr>
          <a:xfrm>
            <a:off x="9144000" y="3581400"/>
            <a:ext cx="1828800" cy="16002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Computer City\Pictures\ইসলামি কালিওগ্রাফি\15380447_436204363434943_6143614230879022723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865" y="1295401"/>
            <a:ext cx="2754671" cy="17216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TextBox 8"/>
          <p:cNvSpPr txBox="1"/>
          <p:nvPr/>
        </p:nvSpPr>
        <p:spPr>
          <a:xfrm>
            <a:off x="609601" y="4367481"/>
            <a:ext cx="6476180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rgbClr val="C000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৩। উভয় হাত পবিত্র মাটি দিয়ে কনুইসহ মাসেহ করা</a:t>
            </a:r>
            <a:endParaRPr lang="en-US" sz="36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hat.jpg"/>
          <p:cNvPicPr>
            <a:picLocks noChangeAspect="1"/>
          </p:cNvPicPr>
          <p:nvPr/>
        </p:nvPicPr>
        <p:blipFill rotWithShape="1">
          <a:blip r:embed="rId5"/>
          <a:srcRect l="6904"/>
          <a:stretch/>
        </p:blipFill>
        <p:spPr>
          <a:xfrm>
            <a:off x="7536229" y="3657600"/>
            <a:ext cx="4350971" cy="2743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Freeform 10"/>
          <p:cNvSpPr/>
          <p:nvPr/>
        </p:nvSpPr>
        <p:spPr>
          <a:xfrm>
            <a:off x="7536229" y="3657600"/>
            <a:ext cx="1506171" cy="2362200"/>
          </a:xfrm>
          <a:custGeom>
            <a:avLst/>
            <a:gdLst>
              <a:gd name="connsiteX0" fmla="*/ 1191985 w 1282280"/>
              <a:gd name="connsiteY0" fmla="*/ 1600200 h 2302329"/>
              <a:gd name="connsiteX1" fmla="*/ 1240971 w 1282280"/>
              <a:gd name="connsiteY1" fmla="*/ 1812472 h 2302329"/>
              <a:gd name="connsiteX2" fmla="*/ 1257300 w 1282280"/>
              <a:gd name="connsiteY2" fmla="*/ 1861458 h 2302329"/>
              <a:gd name="connsiteX3" fmla="*/ 1257300 w 1282280"/>
              <a:gd name="connsiteY3" fmla="*/ 2106386 h 2302329"/>
              <a:gd name="connsiteX4" fmla="*/ 1208314 w 1282280"/>
              <a:gd name="connsiteY4" fmla="*/ 2204358 h 2302329"/>
              <a:gd name="connsiteX5" fmla="*/ 1159328 w 1282280"/>
              <a:gd name="connsiteY5" fmla="*/ 2220686 h 2302329"/>
              <a:gd name="connsiteX6" fmla="*/ 1110342 w 1282280"/>
              <a:gd name="connsiteY6" fmla="*/ 2269672 h 2302329"/>
              <a:gd name="connsiteX7" fmla="*/ 947057 w 1282280"/>
              <a:gd name="connsiteY7" fmla="*/ 2302329 h 2302329"/>
              <a:gd name="connsiteX8" fmla="*/ 734785 w 1282280"/>
              <a:gd name="connsiteY8" fmla="*/ 2286000 h 2302329"/>
              <a:gd name="connsiteX9" fmla="*/ 653142 w 1282280"/>
              <a:gd name="connsiteY9" fmla="*/ 2269672 h 2302329"/>
              <a:gd name="connsiteX10" fmla="*/ 620485 w 1282280"/>
              <a:gd name="connsiteY10" fmla="*/ 2220686 h 2302329"/>
              <a:gd name="connsiteX11" fmla="*/ 587828 w 1282280"/>
              <a:gd name="connsiteY11" fmla="*/ 2073729 h 2302329"/>
              <a:gd name="connsiteX12" fmla="*/ 571500 w 1282280"/>
              <a:gd name="connsiteY12" fmla="*/ 2024743 h 2302329"/>
              <a:gd name="connsiteX13" fmla="*/ 555171 w 1282280"/>
              <a:gd name="connsiteY13" fmla="*/ 1959429 h 2302329"/>
              <a:gd name="connsiteX14" fmla="*/ 506185 w 1282280"/>
              <a:gd name="connsiteY14" fmla="*/ 1681843 h 2302329"/>
              <a:gd name="connsiteX15" fmla="*/ 473528 w 1282280"/>
              <a:gd name="connsiteY15" fmla="*/ 1632858 h 2302329"/>
              <a:gd name="connsiteX16" fmla="*/ 457200 w 1282280"/>
              <a:gd name="connsiteY16" fmla="*/ 1436915 h 2302329"/>
              <a:gd name="connsiteX17" fmla="*/ 440871 w 1282280"/>
              <a:gd name="connsiteY17" fmla="*/ 1387929 h 2302329"/>
              <a:gd name="connsiteX18" fmla="*/ 375557 w 1282280"/>
              <a:gd name="connsiteY18" fmla="*/ 979715 h 2302329"/>
              <a:gd name="connsiteX19" fmla="*/ 114300 w 1282280"/>
              <a:gd name="connsiteY19" fmla="*/ 816429 h 2302329"/>
              <a:gd name="connsiteX20" fmla="*/ 0 w 1282280"/>
              <a:gd name="connsiteY20" fmla="*/ 587829 h 2302329"/>
              <a:gd name="connsiteX21" fmla="*/ 0 w 1282280"/>
              <a:gd name="connsiteY21" fmla="*/ 277586 h 2302329"/>
              <a:gd name="connsiteX22" fmla="*/ 97971 w 1282280"/>
              <a:gd name="connsiteY22" fmla="*/ 97972 h 2302329"/>
              <a:gd name="connsiteX23" fmla="*/ 326571 w 1282280"/>
              <a:gd name="connsiteY23" fmla="*/ 0 h 2302329"/>
              <a:gd name="connsiteX24" fmla="*/ 506185 w 1282280"/>
              <a:gd name="connsiteY24" fmla="*/ 146958 h 2302329"/>
              <a:gd name="connsiteX25" fmla="*/ 636814 w 1282280"/>
              <a:gd name="connsiteY25" fmla="*/ 326572 h 2302329"/>
              <a:gd name="connsiteX26" fmla="*/ 734785 w 1282280"/>
              <a:gd name="connsiteY26" fmla="*/ 555172 h 2302329"/>
              <a:gd name="connsiteX27" fmla="*/ 751114 w 1282280"/>
              <a:gd name="connsiteY27" fmla="*/ 783772 h 2302329"/>
              <a:gd name="connsiteX28" fmla="*/ 1126671 w 1282280"/>
              <a:gd name="connsiteY28" fmla="*/ 1649186 h 2302329"/>
              <a:gd name="connsiteX29" fmla="*/ 1191985 w 1282280"/>
              <a:gd name="connsiteY29" fmla="*/ 1600200 h 230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82280" h="2302329">
                <a:moveTo>
                  <a:pt x="1191985" y="1600200"/>
                </a:moveTo>
                <a:cubicBezTo>
                  <a:pt x="1213182" y="1748575"/>
                  <a:pt x="1196144" y="1677991"/>
                  <a:pt x="1240971" y="1812472"/>
                </a:cubicBezTo>
                <a:lnTo>
                  <a:pt x="1257300" y="1861458"/>
                </a:lnTo>
                <a:cubicBezTo>
                  <a:pt x="1278374" y="1987908"/>
                  <a:pt x="1282280" y="1956503"/>
                  <a:pt x="1257300" y="2106386"/>
                </a:cubicBezTo>
                <a:cubicBezTo>
                  <a:pt x="1252749" y="2133690"/>
                  <a:pt x="1230013" y="2186999"/>
                  <a:pt x="1208314" y="2204358"/>
                </a:cubicBezTo>
                <a:cubicBezTo>
                  <a:pt x="1194874" y="2215110"/>
                  <a:pt x="1175657" y="2215243"/>
                  <a:pt x="1159328" y="2220686"/>
                </a:cubicBezTo>
                <a:cubicBezTo>
                  <a:pt x="1142999" y="2237015"/>
                  <a:pt x="1129556" y="2256863"/>
                  <a:pt x="1110342" y="2269672"/>
                </a:cubicBezTo>
                <a:cubicBezTo>
                  <a:pt x="1079254" y="2290398"/>
                  <a:pt x="956732" y="2300947"/>
                  <a:pt x="947057" y="2302329"/>
                </a:cubicBezTo>
                <a:cubicBezTo>
                  <a:pt x="876300" y="2296886"/>
                  <a:pt x="805317" y="2293837"/>
                  <a:pt x="734785" y="2286000"/>
                </a:cubicBezTo>
                <a:cubicBezTo>
                  <a:pt x="707201" y="2282935"/>
                  <a:pt x="677239" y="2283441"/>
                  <a:pt x="653142" y="2269672"/>
                </a:cubicBezTo>
                <a:cubicBezTo>
                  <a:pt x="636103" y="2259936"/>
                  <a:pt x="631371" y="2237015"/>
                  <a:pt x="620485" y="2220686"/>
                </a:cubicBezTo>
                <a:cubicBezTo>
                  <a:pt x="583728" y="2110411"/>
                  <a:pt x="626144" y="2246153"/>
                  <a:pt x="587828" y="2073729"/>
                </a:cubicBezTo>
                <a:cubicBezTo>
                  <a:pt x="584094" y="2056927"/>
                  <a:pt x="576228" y="2041293"/>
                  <a:pt x="571500" y="2024743"/>
                </a:cubicBezTo>
                <a:cubicBezTo>
                  <a:pt x="565335" y="2003165"/>
                  <a:pt x="560614" y="1981200"/>
                  <a:pt x="555171" y="1959429"/>
                </a:cubicBezTo>
                <a:cubicBezTo>
                  <a:pt x="549974" y="1902259"/>
                  <a:pt x="549694" y="1747106"/>
                  <a:pt x="506185" y="1681843"/>
                </a:cubicBezTo>
                <a:lnTo>
                  <a:pt x="473528" y="1632858"/>
                </a:lnTo>
                <a:cubicBezTo>
                  <a:pt x="468085" y="1567544"/>
                  <a:pt x="465862" y="1501881"/>
                  <a:pt x="457200" y="1436915"/>
                </a:cubicBezTo>
                <a:cubicBezTo>
                  <a:pt x="454925" y="1419854"/>
                  <a:pt x="440871" y="1387929"/>
                  <a:pt x="440871" y="1387929"/>
                </a:cubicBezTo>
                <a:lnTo>
                  <a:pt x="375557" y="979715"/>
                </a:lnTo>
                <a:lnTo>
                  <a:pt x="114300" y="816429"/>
                </a:lnTo>
                <a:lnTo>
                  <a:pt x="0" y="587829"/>
                </a:lnTo>
                <a:lnTo>
                  <a:pt x="0" y="277586"/>
                </a:lnTo>
                <a:lnTo>
                  <a:pt x="97971" y="97972"/>
                </a:lnTo>
                <a:cubicBezTo>
                  <a:pt x="317426" y="13566"/>
                  <a:pt x="256636" y="69935"/>
                  <a:pt x="326571" y="0"/>
                </a:cubicBezTo>
                <a:lnTo>
                  <a:pt x="506185" y="146958"/>
                </a:lnTo>
                <a:lnTo>
                  <a:pt x="636814" y="326572"/>
                </a:lnTo>
                <a:lnTo>
                  <a:pt x="734785" y="555172"/>
                </a:lnTo>
                <a:lnTo>
                  <a:pt x="751114" y="783772"/>
                </a:lnTo>
                <a:lnTo>
                  <a:pt x="1126671" y="1649186"/>
                </a:lnTo>
                <a:lnTo>
                  <a:pt x="1191985" y="16002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7" grpId="0" animBg="1"/>
      <p:bldP spid="7" grpId="1" animBg="1"/>
      <p:bldP spid="9" grpId="0" animBg="1"/>
      <p:bldP spid="11" grpId="0" animBg="1"/>
      <p:bldP spid="11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92129" y="152400"/>
            <a:ext cx="5384800" cy="7767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তায়াম্মুম করার নিয়ম-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4130" y="4691169"/>
            <a:ext cx="61517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3</a:t>
            </a:r>
            <a:r>
              <a:rPr lang="bn-BD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আবার দুইহাত উক্ত বস্তুর একটিতে লাগিয়ে উভয়হাত কনুইসহ     মাসেহ করবে </a:t>
            </a:r>
            <a:r>
              <a:rPr lang="bn-BD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bn-BD" sz="28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44800" y="1066801"/>
            <a:ext cx="5383392" cy="6463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ar-SA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بِسْمِ اللهِ الرَّحْمنِ الرَّحِيم</a:t>
            </a:r>
            <a:r>
              <a:rPr lang="ar-SA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ِ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6670" y="1143000"/>
            <a:ext cx="1353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 প্রথমে </a:t>
            </a:r>
            <a:endParaRPr lang="bn-BD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3821" y="1066800"/>
            <a:ext cx="1972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বলে নিয়ত করা 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344129" y="2133601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 তারপর </a:t>
            </a:r>
            <a:r>
              <a:rPr lang="bn-BD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দুইহাতের তালু পবিত্র মাটি,পাথর,চুনা,বালিতে লাগিয়ে </a:t>
            </a:r>
            <a:r>
              <a:rPr lang="bn-BD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সমস্ত </a:t>
            </a:r>
            <a:r>
              <a:rPr lang="bn-BD" sz="28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মখমন্ডল সাসেহ করা </a:t>
            </a:r>
            <a:r>
              <a:rPr lang="bn-BD" sz="2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bn-BD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894" b="-478"/>
          <a:stretch/>
        </p:blipFill>
        <p:spPr>
          <a:xfrm>
            <a:off x="6957745" y="1752600"/>
            <a:ext cx="3905944" cy="2362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44" r="20112" b="1089"/>
          <a:stretch/>
        </p:blipFill>
        <p:spPr>
          <a:xfrm>
            <a:off x="6958972" y="4142345"/>
            <a:ext cx="3904717" cy="24826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288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2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248595" y="522705"/>
            <a:ext cx="3676204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4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sz="44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54603" y="5388114"/>
            <a:ext cx="8505397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তায়াম্মুম কখন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করতে হয়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লিখ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3" t="33979" r="10448" b="24604"/>
          <a:stretch/>
        </p:blipFill>
        <p:spPr>
          <a:xfrm>
            <a:off x="4040728" y="2009944"/>
            <a:ext cx="3884071" cy="26559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6158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5580" y="3278029"/>
            <a:ext cx="35990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 সব কারণে ওযু  ভঙ্গ হয়</a:t>
            </a:r>
            <a:endParaRPr lang="bn-BD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60800" y="95867"/>
            <a:ext cx="5689600" cy="5137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তায়াম্মুম ভঙ্গের কারণ-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914400"/>
            <a:ext cx="4444309" cy="23584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12" b="-1835"/>
          <a:stretch/>
        </p:blipFill>
        <p:spPr>
          <a:xfrm>
            <a:off x="5896006" y="914400"/>
            <a:ext cx="5672513" cy="23584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6045012" y="3272870"/>
            <a:ext cx="45143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 সব কারণে তায়াম্মুম ভঙ্গ হয় । 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270106" y="6120826"/>
            <a:ext cx="4402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 সব কারণে গোসল ওয়াজিব হয়</a:t>
            </a:r>
            <a:endParaRPr lang="bn-BD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72832" y="6044626"/>
            <a:ext cx="45143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সে সব কারণে তায়াম্মুম ভঙ্গ হয় । </a:t>
            </a:r>
            <a:endParaRPr lang="en-US" sz="32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106" y="3857645"/>
            <a:ext cx="2993292" cy="22061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525" y="3862803"/>
            <a:ext cx="3336076" cy="2200972"/>
          </a:xfrm>
          <a:prstGeom prst="rect">
            <a:avLst/>
          </a:prstGeom>
        </p:spPr>
      </p:pic>
      <p:pic>
        <p:nvPicPr>
          <p:cNvPr id="13" name="Picture 2" descr="C:\Users\Computer City\Pictures\uploading\th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427" y="3857645"/>
            <a:ext cx="3967616" cy="220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80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1" y="4114800"/>
            <a:ext cx="2743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 না পাওয়ার পর ,</a:t>
            </a:r>
            <a:endParaRPr lang="bn-BD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60800" y="95867"/>
            <a:ext cx="5689600" cy="7054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তায়াম্মুম ভঙ্গের কারণ-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041030" y="4313366"/>
            <a:ext cx="48971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যে রোগের কারণে তায়াম্মুম, সে রোগ ভাল হয়ে গেলে  </a:t>
            </a:r>
            <a:endParaRPr lang="en-US" sz="3200" dirty="0"/>
          </a:p>
        </p:txBody>
      </p:sp>
      <p:pic>
        <p:nvPicPr>
          <p:cNvPr id="6" name="Picture 2" descr="C:\Users\Computer City\Pictures\uploading\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335316"/>
            <a:ext cx="3217220" cy="255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kole.jpg"/>
          <p:cNvPicPr>
            <a:picLocks noChangeAspect="1"/>
          </p:cNvPicPr>
          <p:nvPr/>
        </p:nvPicPr>
        <p:blipFill>
          <a:blip r:embed="rId4"/>
          <a:srcRect l="20813" r="13279" b="7317"/>
          <a:stretch>
            <a:fillRect/>
          </a:stretch>
        </p:blipFill>
        <p:spPr>
          <a:xfrm>
            <a:off x="3478009" y="1337774"/>
            <a:ext cx="3563023" cy="25484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600" y="1524000"/>
            <a:ext cx="4064000" cy="2463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3515286" y="4438143"/>
            <a:ext cx="32309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 পাওয়া গেলে</a:t>
            </a:r>
          </a:p>
        </p:txBody>
      </p:sp>
    </p:spTree>
    <p:extLst>
      <p:ext uri="{BB962C8B-B14F-4D97-AF65-F5344CB8AC3E}">
        <p14:creationId xmlns:p14="http://schemas.microsoft.com/office/powerpoint/2010/main" val="372922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" y="4876801"/>
            <a:ext cx="11582400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800" b="1" dirty="0">
                <a:latin typeface="NikoshBAN" pitchFamily="2" charset="0"/>
                <a:cs typeface="NikoshBAN" pitchFamily="2" charset="0"/>
              </a:rPr>
              <a:t>পাঁচটি তায়াম্মুম ভঙ্গের কারণ লেখ 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64000" y="457200"/>
            <a:ext cx="4572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C:\Users\Computer City\Pictures\uploading\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760" y="1250909"/>
            <a:ext cx="4348480" cy="34478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97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34" y="326763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76332" y="251762"/>
            <a:ext cx="3834925" cy="967511"/>
          </a:xfrm>
          <a:prstGeom prst="rect">
            <a:avLst/>
          </a:prstGeom>
          <a:noFill/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11257" y="700862"/>
            <a:ext cx="7235680" cy="615689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11275" y="2097958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27229" y="2104487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882" y="2128419"/>
            <a:ext cx="3073119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মাসেহ করা 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	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11258" y="2122426"/>
            <a:ext cx="2799813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ইচ্ছে করা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2882" y="3003173"/>
            <a:ext cx="3073119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ধৌত করা  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25479" y="3003173"/>
            <a:ext cx="2785592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পরিষ্কার করা  </a:t>
            </a:r>
            <a:endParaRPr lang="en-US" sz="2700" b="1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9641633" y="4435438"/>
            <a:ext cx="738664" cy="3209095"/>
            <a:chOff x="7986724" y="2134145"/>
            <a:chExt cx="984830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7308787" y="3246279"/>
              <a:ext cx="2340704" cy="9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595323" y="2102113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27229" y="2090543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14" y="566776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8452967" y="441985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65831" y="4407452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2099" y="3664047"/>
            <a:ext cx="9833191" cy="549611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২ </a:t>
            </a:r>
            <a:r>
              <a:rPr lang="bn-BD" sz="3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r>
              <a:rPr lang="bn-BD" sz="3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তায়াম্মুমের জন্য উপযুক্ত বস্তু ---    </a:t>
            </a:r>
            <a:endParaRPr lang="en-US" sz="3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2882" y="4585243"/>
            <a:ext cx="3073119" cy="580389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পানি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37000" y="4592815"/>
            <a:ext cx="2874072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মাটি,বালি,পাথর 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4581" y="5569727"/>
            <a:ext cx="3101635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পরিষ্কার কাপড়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869591" y="5534035"/>
            <a:ext cx="2844703" cy="457278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কাদামাটি 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71286" y="442484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80199" y="4407452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5828" y="1323965"/>
            <a:ext cx="9591681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তায়াম্মুম শব্দের অর্থ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01/11/2015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as-IN" smtClean="0"/>
              <a:t>মোঃ রফিকুল ইসলাম শিক্ষক,জনার কেঁওচিয়া আদর্শ উচ্চ বিদ্যালয়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66E699D-9554-49A3-A845-77BEE828BD88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6272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34" y="326763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076333" y="76201"/>
            <a:ext cx="3477928" cy="967511"/>
          </a:xfrm>
          <a:prstGeom prst="rect">
            <a:avLst/>
          </a:prstGeom>
          <a:noFill/>
        </p:spPr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57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bn-BD" sz="57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7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8554" y="304801"/>
            <a:ext cx="6412053" cy="557051"/>
          </a:xfrm>
          <a:prstGeom prst="rect">
            <a:avLst/>
          </a:prstGeom>
          <a:noFill/>
          <a:ln>
            <a:noFill/>
          </a:ln>
        </p:spPr>
        <p:txBody>
          <a:bodyPr wrap="square" lIns="87097" tIns="43548" rIns="87097" bIns="43548" rtlCol="0">
            <a:spAutoFit/>
          </a:bodyPr>
          <a:lstStyle/>
          <a:p>
            <a:r>
              <a:rPr lang="bn-BD" sz="3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সঠিক উত্তরটি চিহ্নিত করে বোর্ডে লেখ  </a:t>
            </a:r>
            <a:endParaRPr lang="en-US" sz="3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85058" y="2139456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09771" y="2119772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882" y="2128420"/>
            <a:ext cx="3034105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চারটি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1283" y="2133600"/>
            <a:ext cx="2528717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2882" y="2920889"/>
            <a:ext cx="2971519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en-US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দুইটি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28680" y="2920889"/>
            <a:ext cx="2491321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পাঁচটি </a:t>
            </a:r>
            <a:endParaRPr lang="en-US" sz="3000" b="1" dirty="0">
              <a:solidFill>
                <a:schemeClr val="tx1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 rot="16200000">
            <a:off x="9641633" y="4435438"/>
            <a:ext cx="738664" cy="3209095"/>
            <a:chOff x="7986724" y="2134145"/>
            <a:chExt cx="984830" cy="3209095"/>
          </a:xfrm>
        </p:grpSpPr>
        <p:sp>
          <p:nvSpPr>
            <p:cNvPr id="17" name="TextBox 16"/>
            <p:cNvSpPr txBox="1"/>
            <p:nvPr/>
          </p:nvSpPr>
          <p:spPr>
            <a:xfrm rot="5400000">
              <a:off x="7308787" y="3246279"/>
              <a:ext cx="2340704" cy="9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◊ ক্লিক করে </a:t>
              </a:r>
            </a:p>
            <a:p>
              <a:pPr algn="ctr"/>
              <a:r>
                <a:rPr lang="bn-BD" sz="21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সঠিক উত্তর  জানতে হবে ।</a:t>
              </a:r>
              <a:endParaRPr lang="en-US" sz="21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8087088" y="2134145"/>
              <a:ext cx="15151" cy="3209095"/>
            </a:xfrm>
            <a:prstGeom prst="line">
              <a:avLst/>
            </a:prstGeom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8636001" y="2125761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94181" y="211888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414" y="5667761"/>
            <a:ext cx="108213" cy="56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8452967" y="4754256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52966" y="4754256"/>
            <a:ext cx="3196124" cy="503545"/>
          </a:xfrm>
          <a:prstGeom prst="rect">
            <a:avLst/>
          </a:prstGeom>
          <a:solidFill>
            <a:srgbClr val="00B05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উত্তর সঠিক হয়েছে</a:t>
            </a:r>
            <a:r>
              <a:rPr lang="bn-BD" sz="27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0896" y="3581401"/>
            <a:ext cx="9580069" cy="549611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3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BD" sz="30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  তায়াম্মুম ভঙ্গ হয় যে কারণে -- </a:t>
            </a:r>
            <a:endParaRPr lang="en-US" sz="3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3201" y="4724400"/>
            <a:ext cx="4809136" cy="51883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</a:t>
            </a:r>
            <a:r>
              <a:rPr lang="en-US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পবিত্র মাটি না পাওয়া গেলে 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03184" y="4715762"/>
            <a:ext cx="3631216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</a:t>
            </a:r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পানি পাওয়া না গেলে </a:t>
            </a:r>
            <a:endParaRPr lang="en-US" sz="27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4581" y="5734480"/>
            <a:ext cx="4498604" cy="503445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en-US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গ.</a:t>
            </a:r>
            <a:r>
              <a:rPr lang="bn-BD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7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নামাজের সময় কম থাকলে  </a:t>
            </a:r>
            <a:endParaRPr lang="en-US" sz="2700" b="1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12338" y="5698790"/>
            <a:ext cx="3470388" cy="549611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>
            <a:solidFill>
              <a:srgbClr val="C00000"/>
            </a:solidFill>
            <a:prstDash val="sysDot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</a:t>
            </a:r>
            <a:r>
              <a:rPr lang="en-US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30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সবকটি অবস্থায়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482726" y="4755534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534401" y="4724401"/>
            <a:ext cx="3194620" cy="503545"/>
          </a:xfrm>
          <a:prstGeom prst="rect">
            <a:avLst/>
          </a:prstGeom>
          <a:solidFill>
            <a:srgbClr val="FF0000"/>
          </a:solidFill>
          <a:ln w="28575" cmpd="sng">
            <a:solidFill>
              <a:schemeClr val="tx1"/>
            </a:solidFill>
            <a:prstDash val="soli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pPr algn="ctr"/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আবার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27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করি</a:t>
            </a:r>
            <a:endParaRPr lang="en-US" sz="27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85829" y="990600"/>
            <a:ext cx="9166172" cy="518834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  <a:prstDash val="sysDot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lIns="87097" tIns="43548" rIns="87097" bIns="43548" rtlCol="0">
            <a:spAutoFit/>
          </a:bodyPr>
          <a:lstStyle/>
          <a:p>
            <a:r>
              <a:rPr lang="bn-BD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2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তায়াম্মুমের ফরজ কয়টি   ?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n-US" sz="2800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01/11/2015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as-IN" smtClean="0"/>
              <a:t>মোঃ রফিকুল ইসলাম শিক্ষক,জনার কেঁওচিয়া আদর্শ উচ্চ বিদ্যালয়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66E699D-9554-49A3-A845-77BEE828BD88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0086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4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0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5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6"/>
                                            </p:cond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sonkho dhonno b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4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ul uttar final ras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11" grpId="0" animBg="1"/>
      <p:bldP spid="12" grpId="0" animBg="1"/>
      <p:bldP spid="13" grpId="0" animBg="1"/>
      <p:bldP spid="14" grpId="0" animBg="1"/>
      <p:bldP spid="19" grpId="0" animBg="1"/>
      <p:bldP spid="20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17510" y="1045875"/>
            <a:ext cx="8547289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 যে কারণে তায়াম্মুম করতে হয়   -- 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8401" y="323166"/>
            <a:ext cx="4063999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3841" y="353943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 চেষ্টা কর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9201" y="381001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 সঠিক হয়েছে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8209" y="5054026"/>
            <a:ext cx="34544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12000" y="4994910"/>
            <a:ext cx="33528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,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3617" y="6044626"/>
            <a:ext cx="3258784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15200" y="6044626"/>
            <a:ext cx="3454400" cy="584775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95527" y="4292026"/>
            <a:ext cx="5381863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কোনটি সঠিক ?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00" y="1701226"/>
            <a:ext cx="60452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কোথাও পানি না পাওয়া গেলে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2800" y="2447466"/>
            <a:ext cx="87376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পানি স্পর্শ দ্বারা রোগ বৃদ্ধির আশাংকা থাকলে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58211" y="3225226"/>
            <a:ext cx="519124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iii.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পানি পাওয়ার পরও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01/11/2015</a:t>
            </a:r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4294967295"/>
          </p:nvPr>
        </p:nvSpPr>
        <p:spPr>
          <a:xfrm>
            <a:off x="0" y="6356350"/>
            <a:ext cx="3860800" cy="365125"/>
          </a:xfrm>
          <a:prstGeom prst="rect">
            <a:avLst/>
          </a:prstGeom>
        </p:spPr>
        <p:txBody>
          <a:bodyPr/>
          <a:lstStyle/>
          <a:p>
            <a:r>
              <a:rPr lang="as-IN" smtClean="0"/>
              <a:t>মোঃ রফিকুল ইসলাম শিক্ষক,জনার কেঁওচিয়া আদর্শ উচ্চ বিদ্যালয়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4294967295"/>
          </p:nvPr>
        </p:nvSpPr>
        <p:spPr>
          <a:xfrm>
            <a:off x="93472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F66E699D-9554-49A3-A845-77BEE828BD8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53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1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5" grpId="2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omputer City\Pictures\24_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9" y="269265"/>
            <a:ext cx="11563643" cy="628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07333" y="269265"/>
            <a:ext cx="4024988" cy="1171277"/>
          </a:xfrm>
          <a:prstGeom prst="cloudCallou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 কাজ </a:t>
            </a:r>
            <a:endParaRPr lang="en-US" sz="4400" b="1" dirty="0">
              <a:solidFill>
                <a:srgbClr val="00B0F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84363" y="5504270"/>
            <a:ext cx="8013894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bn-BD" sz="5400" b="1" dirty="0">
                <a:latin typeface="NikoshBAN" pitchFamily="2" charset="0"/>
                <a:cs typeface="NikoshBAN" pitchFamily="2" charset="0"/>
              </a:rPr>
              <a:t>তায়াম্মুমের নিয়মাবলী বর্ণনা কর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74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Bagerhat contain\My picture\New folder\ai160218n65605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9" y="373559"/>
            <a:ext cx="2501900" cy="18288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89432" y="1752600"/>
            <a:ext cx="11168632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44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‘ইসলাম ও নৈতিক</a:t>
            </a:r>
            <a:r>
              <a:rPr lang="en-US" sz="44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bn-BD" sz="44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</a:t>
            </a:r>
            <a:r>
              <a:rPr lang="en-US" sz="4400" b="1" spc="50" dirty="0" smtClean="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বিষয়ের</a:t>
            </a:r>
            <a:r>
              <a:rPr lang="en-US" sz="4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পক্ষ</a:t>
            </a:r>
            <a:r>
              <a:rPr lang="en-US" sz="4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400" b="1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 </a:t>
            </a:r>
            <a:r>
              <a:rPr lang="en-US" sz="4400" b="1" spc="50" dirty="0" err="1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44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2" descr="D:\class six chapter 2\mobile picture gif 30-10-15\natural-15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548" y="2994831"/>
            <a:ext cx="7010400" cy="369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edCurtain(satyr)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0"/>
            <a:ext cx="12305097" cy="701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8625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6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omputer City\Pictures\ইসলামি কালিওগ্রাফি\18519754_1306077919507160_2977040637688055225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28" y="323557"/>
            <a:ext cx="11486144" cy="626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4-Point Star 3"/>
          <p:cNvSpPr/>
          <p:nvPr/>
        </p:nvSpPr>
        <p:spPr>
          <a:xfrm>
            <a:off x="508000" y="1152098"/>
            <a:ext cx="2634933" cy="1875566"/>
          </a:xfrm>
          <a:prstGeom prst="star24">
            <a:avLst/>
          </a:prstGeom>
          <a:solidFill>
            <a:srgbClr val="00B050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24-Point Star 4"/>
          <p:cNvSpPr/>
          <p:nvPr/>
        </p:nvSpPr>
        <p:spPr>
          <a:xfrm>
            <a:off x="3364932" y="1172570"/>
            <a:ext cx="2587989" cy="1812560"/>
          </a:xfrm>
          <a:prstGeom prst="star24">
            <a:avLst/>
          </a:prstGeom>
          <a:solidFill>
            <a:srgbClr val="92D050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ন্য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24-Point Star 5"/>
          <p:cNvSpPr/>
          <p:nvPr/>
        </p:nvSpPr>
        <p:spPr>
          <a:xfrm>
            <a:off x="6255224" y="1162337"/>
            <a:ext cx="2540000" cy="1767739"/>
          </a:xfrm>
          <a:prstGeom prst="star24">
            <a:avLst/>
          </a:prstGeom>
          <a:solidFill>
            <a:srgbClr val="7030A0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24-Point Star 6"/>
          <p:cNvSpPr/>
          <p:nvPr/>
        </p:nvSpPr>
        <p:spPr>
          <a:xfrm>
            <a:off x="9224372" y="1143000"/>
            <a:ext cx="2641600" cy="1812560"/>
          </a:xfrm>
          <a:prstGeom prst="star24">
            <a:avLst/>
          </a:prstGeom>
          <a:solidFill>
            <a:srgbClr val="0070C0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</a:t>
            </a:r>
            <a:endParaRPr lang="en-US" sz="4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01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xit" presetSubtype="1" accel="10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" presetClass="exit" presetSubtype="4" accel="10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xit" presetSubtype="1" accel="10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2" presetClass="exit" presetSubtype="4" accel="10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50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4000"/>
                            </p:stCondLst>
                            <p:childTnLst>
                              <p:par>
                                <p:cTn id="5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6000"/>
                            </p:stCondLst>
                            <p:childTnLst>
                              <p:par>
                                <p:cTn id="60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8000"/>
                            </p:stCondLst>
                            <p:childTnLst>
                              <p:par>
                                <p:cTn id="65" presetID="2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0"/>
                            </p:stCondLst>
                            <p:childTnLst>
                              <p:par>
                                <p:cTn id="69" presetID="2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2000"/>
                            </p:stCondLst>
                            <p:childTnLst>
                              <p:par>
                                <p:cTn id="73" presetID="2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0"/>
                            </p:stCondLst>
                            <p:childTnLst>
                              <p:par>
                                <p:cTn id="77" presetID="26" presetClass="emph" presetSubtype="0" repeatCount="indefinite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4" grpId="3" animBg="1"/>
      <p:bldP spid="5" grpId="0" animBg="1"/>
      <p:bldP spid="5" grpId="1" animBg="1"/>
      <p:bldP spid="5" grpId="2" animBg="1"/>
      <p:bldP spid="5" grpId="3" animBg="1"/>
      <p:bldP spid="6" grpId="0" animBg="1"/>
      <p:bldP spid="6" grpId="1" animBg="1"/>
      <p:bldP spid="6" grpId="2" animBg="1"/>
      <p:bldP spid="6" grpId="3" animBg="1"/>
      <p:bldP spid="7" grpId="0" animBg="1"/>
      <p:bldP spid="7" grpId="1" animBg="1"/>
      <p:bldP spid="7" grpId="2" animBg="1"/>
      <p:bldP spid="7" grpId="3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943419" y="304800"/>
            <a:ext cx="27432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3" descr="C:\Users\Computer City\Pictures\BLOK POST\20631769_1929844353950317_1059333945_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301508"/>
            <a:ext cx="1818320" cy="15316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417098" y="3164307"/>
            <a:ext cx="5678903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4799" y="1095589"/>
            <a:ext cx="5830583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31501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705602" y="1110919"/>
            <a:ext cx="507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645939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1271188"/>
            <a:ext cx="4775200" cy="5129612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sp>
        <p:nvSpPr>
          <p:cNvPr id="19" name="TextBox 18"/>
          <p:cNvSpPr txBox="1"/>
          <p:nvPr/>
        </p:nvSpPr>
        <p:spPr>
          <a:xfrm>
            <a:off x="8578346" y="5345676"/>
            <a:ext cx="1784855" cy="369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91432" tIns="45716" rIns="91432" bIns="45716" rtlCol="0">
            <a:spAutoFit/>
          </a:bodyPr>
          <a:lstStyle/>
          <a:p>
            <a:pPr algn="ctr"/>
            <a:r>
              <a:rPr lang="bn-BD" b="1" dirty="0">
                <a:latin typeface="NikoshBAN" pitchFamily="2" charset="0"/>
                <a:cs typeface="NikoshBAN" pitchFamily="2" charset="0"/>
              </a:rPr>
              <a:t>সময়ঃ- ৫০ মিঃ</a:t>
            </a:r>
          </a:p>
        </p:txBody>
      </p:sp>
    </p:spTree>
    <p:extLst>
      <p:ext uri="{BB962C8B-B14F-4D97-AF65-F5344CB8AC3E}">
        <p14:creationId xmlns:p14="http://schemas.microsoft.com/office/powerpoint/2010/main" val="272689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46400" y="381000"/>
            <a:ext cx="7315200" cy="7620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নিন্মের ছবিদুটি কীসের ?</a:t>
            </a:r>
            <a:endParaRPr lang="en-US" sz="4800" b="1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aju.jpg"/>
          <p:cNvPicPr>
            <a:picLocks noChangeAspect="1"/>
          </p:cNvPicPr>
          <p:nvPr/>
        </p:nvPicPr>
        <p:blipFill rotWithShape="1">
          <a:blip r:embed="rId3"/>
          <a:srcRect t="27792"/>
          <a:stretch/>
        </p:blipFill>
        <p:spPr>
          <a:xfrm>
            <a:off x="7368345" y="1295400"/>
            <a:ext cx="3463778" cy="37869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32" y="1143000"/>
            <a:ext cx="5050302" cy="378285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11200" y="5029200"/>
            <a:ext cx="10871200" cy="14478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48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যদি ব্যবহারের পানি না পাওয়া যায়, তবে কীভাবে প্রবিত্রতা অর্জন করা যাবে ?   </a:t>
            </a:r>
            <a:endParaRPr lang="en-US" sz="48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02000" y="3556337"/>
            <a:ext cx="5588000" cy="1015663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ওযু করার ছবি </a:t>
            </a:r>
            <a:endParaRPr lang="en-US" sz="6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0" y="5073446"/>
            <a:ext cx="5080000" cy="1015663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তায়াম্মুম দ্বারা </a:t>
            </a:r>
            <a:endParaRPr lang="en-US" sz="6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01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9" grpId="1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Computer City\Pictures\uploading\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0602" y="1027919"/>
            <a:ext cx="4250007" cy="25500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406401" y="418969"/>
            <a:ext cx="3884246" cy="609600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3600" b="1" spc="50" dirty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পাঠের বিষয়  </a:t>
            </a:r>
            <a:endParaRPr lang="en-US" sz="36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834597" y="3577923"/>
            <a:ext cx="411245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6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তায়াম্মুম</a:t>
            </a:r>
            <a:endParaRPr lang="en-US" sz="66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 – ০২</a:t>
            </a:r>
          </a:p>
          <a:p>
            <a:pPr algn="ctr"/>
            <a:r>
              <a:rPr lang="bn-BD" sz="40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-০৫</a:t>
            </a:r>
            <a:endParaRPr lang="en-US" sz="2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পৃষ্ঠাঃ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2</a:t>
            </a:r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৫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963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8000" y="2133600"/>
            <a:ext cx="111654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6725" indent="-466725">
              <a:buFont typeface="+mj-lt"/>
              <a:buAutoNum type="arabicPeriod"/>
            </a:pPr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তায়াম্মুমের</a:t>
            </a:r>
            <a:r>
              <a:rPr lang="en-US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 বলতে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457200" indent="-457200">
              <a:buFont typeface="+mj-lt"/>
              <a:buAutoNum type="arabicPeriod"/>
            </a:pPr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তায়াম্মুমের নিয়ম সমুহ বর্ণনা করতে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marL="466725" indent="-466725">
              <a:buFont typeface="+mj-lt"/>
              <a:buAutoNum type="arabicPeriod"/>
            </a:pPr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তায়াম্মুম ভঙ্গের কারণ বিশ্লেষণ করতে</a:t>
            </a:r>
            <a:r>
              <a:rPr lang="en-US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9247" y="1524001"/>
            <a:ext cx="6368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bn-BD" sz="36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</a:t>
            </a:r>
            <a:r>
              <a:rPr lang="en-US" sz="2800" b="1" dirty="0" smtClean="0">
                <a:solidFill>
                  <a:sysClr val="windowText" lastClr="000000"/>
                </a:solidFill>
              </a:rPr>
              <a:t>…</a:t>
            </a:r>
            <a:endParaRPr lang="bn-BD" sz="2800" b="1" dirty="0">
              <a:solidFill>
                <a:sysClr val="windowText" lastClr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064001" y="304800"/>
            <a:ext cx="3543596" cy="685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  </a:t>
            </a:r>
            <a:endParaRPr lang="en-US" sz="5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62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28336" y="152400"/>
            <a:ext cx="6014065" cy="61737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তায়াম্মুমের পরিচিতি 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09601" y="1088727"/>
            <a:ext cx="2787943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bn-BD" sz="3200" b="1" dirty="0">
                <a:latin typeface="NikoshBAN" pitchFamily="2" charset="0"/>
                <a:cs typeface="NikoshBAN" pitchFamily="2" charset="0"/>
              </a:rPr>
              <a:t>তায়াম্মুম শব্দের অর্থ </a:t>
            </a:r>
          </a:p>
        </p:txBody>
      </p:sp>
      <p:sp>
        <p:nvSpPr>
          <p:cNvPr id="6" name="Rectangle 5"/>
          <p:cNvSpPr/>
          <p:nvPr/>
        </p:nvSpPr>
        <p:spPr>
          <a:xfrm>
            <a:off x="9042401" y="1185893"/>
            <a:ext cx="2023311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bn-BD" sz="3200" b="1" dirty="0">
                <a:latin typeface="NikoshBAN" pitchFamily="2" charset="0"/>
                <a:cs typeface="NikoshBAN" pitchFamily="2" charset="0"/>
              </a:rPr>
              <a:t>অর্থ ইচ্ছে করা 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98476" y="4800600"/>
            <a:ext cx="118731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পবিত্র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মাটি বা ঐ জাতীয় পবিত্র বস্তু </a:t>
            </a:r>
            <a:r>
              <a:rPr lang="bn-BD" sz="36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(যেমন পাথর ,চুনা, বালি , মাটি ইত্যাদি)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দ্বারা পবিত্র হওয়ার নিয়তে মুখমণ্ডল ও উভয় হাত কনুই সহ মাসেহ করাকে তায়াম্মুম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বলে।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2" descr="C:\Users\Computer City\Pictures\uploading\t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58" r="79197"/>
          <a:stretch/>
        </p:blipFill>
        <p:spPr bwMode="auto">
          <a:xfrm>
            <a:off x="4064001" y="2546001"/>
            <a:ext cx="3149599" cy="19791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1920" y="2496532"/>
            <a:ext cx="3319913" cy="19992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" descr="C:\Users\Computer City\Pictures\ইসলামি কালিওগ্রাফি\15380447_436204363434943_6143614230879022723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609" y="800256"/>
            <a:ext cx="2754671" cy="172166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34776" y="2746399"/>
            <a:ext cx="3497235" cy="200319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802817" y="1905001"/>
            <a:ext cx="2225517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BD" sz="3200" b="1" dirty="0">
                <a:latin typeface="NikoshBAN" pitchFamily="2" charset="0"/>
                <a:cs typeface="NikoshBAN" pitchFamily="2" charset="0"/>
              </a:rPr>
              <a:t>পরিভাষায়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197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56000" y="548751"/>
            <a:ext cx="4673600" cy="914400"/>
          </a:xfrm>
          <a:prstGeom prst="rect">
            <a:avLst/>
          </a:prstGeom>
          <a:solidFill>
            <a:schemeClr val="bg2"/>
          </a:solidFill>
          <a:ln w="57150"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আল্লাহর বাণী - 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t="11661" r="16782" b="7666"/>
          <a:stretch/>
        </p:blipFill>
        <p:spPr>
          <a:xfrm>
            <a:off x="310094" y="300783"/>
            <a:ext cx="1862201" cy="1280049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t="11661" r="16782" b="7666"/>
          <a:stretch/>
        </p:blipFill>
        <p:spPr>
          <a:xfrm>
            <a:off x="9550401" y="548752"/>
            <a:ext cx="1862201" cy="1280049"/>
          </a:xfrm>
          <a:prstGeom prst="rect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6" name="Rectangle 5"/>
          <p:cNvSpPr/>
          <p:nvPr/>
        </p:nvSpPr>
        <p:spPr>
          <a:xfrm>
            <a:off x="620187" y="4074856"/>
            <a:ext cx="111654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b="1" dirty="0">
                <a:latin typeface="NikoshBAN" pitchFamily="2" charset="0"/>
                <a:cs typeface="NikoshBAN" pitchFamily="2" charset="0"/>
              </a:rPr>
              <a:t>“তোমরা যদি পানি না পাও, তবে পবিত্র মাটি দ্বারা তায়াম্মুম করবে এবং তোমরা তোমাদের মুখমন্ডল ও হাত মসেহ করবে ।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latin typeface="NikoshBAN" pitchFamily="2" charset="0"/>
                <a:cs typeface="NikoshBAN" pitchFamily="2" charset="0"/>
              </a:rPr>
              <a:t>আল্লাহ তায়ালা তোমাদেরকে কষ্ট দিতে চাননা বরং তিনি তোমাদের পবিত্র করতে চান ও তোমাদের প্রতি তার অনুগ্রহ সম্পুর্ণ করতে চান, যাতে তোমরা কৃতজ্ঞতা জ্ঞাপন কর” । </a:t>
            </a:r>
            <a:r>
              <a:rPr lang="bn-BD" sz="2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(সূরা -আল মায়েদা -৬ </a:t>
            </a:r>
            <a:r>
              <a:rPr lang="bn-BD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bn-BD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" t="20313" r="65394" b="9970"/>
          <a:stretch/>
        </p:blipFill>
        <p:spPr>
          <a:xfrm>
            <a:off x="4267200" y="1723400"/>
            <a:ext cx="3830857" cy="2239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Users\MD.ASHRAFUL\Desktop\New folder\New folder\6032294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13"/>
          <a:stretch/>
        </p:blipFill>
        <p:spPr bwMode="auto">
          <a:xfrm>
            <a:off x="350733" y="1620810"/>
            <a:ext cx="3815188" cy="23415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2" descr="D:\Md.ashraful islam_2nd session_agri_khulna\New folder\fil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058" y="1723401"/>
            <a:ext cx="3870423" cy="21585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81616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721652" y="4267200"/>
            <a:ext cx="7294297" cy="1691190"/>
          </a:xfrm>
          <a:prstGeom prst="horizont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তায়াম্মুমের পরিচিতি লিখ  ।</a:t>
            </a:r>
            <a:endParaRPr lang="en-US" sz="32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4557" b="39687"/>
          <a:stretch/>
        </p:blipFill>
        <p:spPr>
          <a:xfrm>
            <a:off x="8567003" y="2952742"/>
            <a:ext cx="3523397" cy="3243943"/>
          </a:xfrm>
          <a:prstGeom prst="rect">
            <a:avLst/>
          </a:prstGeom>
          <a:noFill/>
        </p:spPr>
      </p:pic>
      <p:sp>
        <p:nvSpPr>
          <p:cNvPr id="5" name="Flowchart: Terminator 4"/>
          <p:cNvSpPr/>
          <p:nvPr/>
        </p:nvSpPr>
        <p:spPr>
          <a:xfrm>
            <a:off x="3759200" y="289560"/>
            <a:ext cx="4068539" cy="838200"/>
          </a:xfrm>
          <a:prstGeom prst="flowChartTerminator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bn-BD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2" descr="C:\Users\Computer City\Pictures\uploading\th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1371600"/>
            <a:ext cx="4775200" cy="26551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2652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2705</TotalTime>
  <Words>1098</Words>
  <Application>Microsoft Office PowerPoint</Application>
  <PresentationFormat>Custom</PresentationFormat>
  <Paragraphs>181</Paragraphs>
  <Slides>20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362</cp:revision>
  <dcterms:created xsi:type="dcterms:W3CDTF">2013-12-14T06:41:16Z</dcterms:created>
  <dcterms:modified xsi:type="dcterms:W3CDTF">2019-11-29T01:09:59Z</dcterms:modified>
</cp:coreProperties>
</file>