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1"/>
  </p:notesMasterIdLst>
  <p:sldIdLst>
    <p:sldId id="256" r:id="rId2"/>
    <p:sldId id="362" r:id="rId3"/>
    <p:sldId id="363" r:id="rId4"/>
    <p:sldId id="364" r:id="rId5"/>
    <p:sldId id="259" r:id="rId6"/>
    <p:sldId id="274" r:id="rId7"/>
    <p:sldId id="352" r:id="rId8"/>
    <p:sldId id="368" r:id="rId9"/>
    <p:sldId id="376" r:id="rId10"/>
    <p:sldId id="374" r:id="rId11"/>
    <p:sldId id="369" r:id="rId12"/>
    <p:sldId id="345" r:id="rId13"/>
    <p:sldId id="373" r:id="rId14"/>
    <p:sldId id="372" r:id="rId15"/>
    <p:sldId id="371" r:id="rId16"/>
    <p:sldId id="348" r:id="rId17"/>
    <p:sldId id="272" r:id="rId18"/>
    <p:sldId id="27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Greeting to</a:t>
            </a:r>
            <a:r>
              <a:rPr lang="en-US" baseline="0" dirty="0" smtClean="0"/>
              <a:t> </a:t>
            </a:r>
            <a:r>
              <a:rPr lang="en-US" baseline="0" dirty="0"/>
              <a:t>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 adverb/</a:t>
            </a:r>
            <a:r>
              <a:rPr lang="en-US" baseline="0" dirty="0" smtClean="0"/>
              <a:t> adverbial of time in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number</a:t>
            </a:r>
            <a:r>
              <a:rPr lang="en-US" baseline="0" dirty="0" smtClean="0"/>
              <a:t> of the subject of the required 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Arrangement</a:t>
            </a:r>
            <a:r>
              <a:rPr lang="en-US" baseline="0" dirty="0"/>
              <a:t> for</a:t>
            </a:r>
            <a:r>
              <a:rPr lang="en-US" dirty="0"/>
              <a:t> Pair Work. Monitoring the given</a:t>
            </a:r>
            <a:r>
              <a:rPr lang="en-US" baseline="0" dirty="0"/>
              <a:t> </a:t>
            </a:r>
            <a:r>
              <a:rPr lang="en-US" baseline="0" dirty="0" smtClean="0"/>
              <a:t>work and give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8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the use</a:t>
            </a:r>
            <a:r>
              <a:rPr lang="en-US" baseline="0" dirty="0" smtClean="0"/>
              <a:t> of finite/ non-finite 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5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the</a:t>
            </a:r>
            <a:r>
              <a:rPr lang="en-US" baseline="0" dirty="0" smtClean="0"/>
              <a:t> use of active/ passive voice.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the</a:t>
            </a:r>
            <a:r>
              <a:rPr lang="en-US" baseline="0" dirty="0" smtClean="0"/>
              <a:t> use of verb in universal truth/ habitual fact.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8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Arrangement</a:t>
            </a:r>
            <a:r>
              <a:rPr lang="en-US" baseline="0" dirty="0"/>
              <a:t> for</a:t>
            </a:r>
            <a:r>
              <a:rPr lang="en-US" dirty="0"/>
              <a:t> Pair Work. Monitoring the given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8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Evaluation</a:t>
            </a:r>
            <a:r>
              <a:rPr lang="en-US" baseline="0" dirty="0"/>
              <a:t> about today’s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Giving Home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Introducing</a:t>
            </a:r>
            <a:r>
              <a:rPr lang="en-US" baseline="0" dirty="0"/>
              <a:t> the </a:t>
            </a:r>
            <a:r>
              <a:rPr lang="en-US" baseline="0" dirty="0" smtClean="0"/>
              <a:t>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Introducing</a:t>
            </a:r>
            <a:r>
              <a:rPr lang="en-US" baseline="0" dirty="0"/>
              <a:t> </a:t>
            </a:r>
            <a:r>
              <a:rPr lang="en-US" baseline="0" dirty="0" smtClean="0"/>
              <a:t>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Verifying</a:t>
            </a:r>
            <a:r>
              <a:rPr lang="en-US" baseline="0" dirty="0" smtClean="0"/>
              <a:t> the pre-knowledge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Declaring </a:t>
            </a:r>
            <a:r>
              <a:rPr lang="en-US" dirty="0"/>
              <a:t>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Proclamation</a:t>
            </a:r>
            <a:r>
              <a:rPr lang="en-US" baseline="0" dirty="0"/>
              <a:t> of</a:t>
            </a:r>
            <a:r>
              <a:rPr lang="en-US" dirty="0"/>
              <a:t>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the points to know before doing correct form of verb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tense in mutual sentences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</a:t>
            </a:r>
            <a:r>
              <a:rPr lang="en-US" dirty="0" smtClean="0"/>
              <a:t>adverb/</a:t>
            </a:r>
            <a:r>
              <a:rPr lang="en-US" baseline="0" dirty="0" smtClean="0"/>
              <a:t> adverbial of time in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jakir.oy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F00FF"/>
            </a:gs>
            <a:gs pos="36000">
              <a:srgbClr val="FF0000"/>
            </a:gs>
            <a:gs pos="63000">
              <a:srgbClr val="00B0F0"/>
            </a:gs>
            <a:gs pos="9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5" y="3938304"/>
            <a:ext cx="12192001" cy="1862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Dear Students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1" y="0"/>
            <a:ext cx="11761695" cy="42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26847" y="407601"/>
            <a:ext cx="9728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Noticing Adverb/ Adverbial.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637" y="1129515"/>
            <a:ext cx="11324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present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father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(do) a good job.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94731" y="1176401"/>
            <a:ext cx="1867602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Callout 21"/>
          <p:cNvSpPr/>
          <p:nvPr/>
        </p:nvSpPr>
        <p:spPr>
          <a:xfrm>
            <a:off x="379743" y="1667023"/>
            <a:ext cx="2097741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Adverbial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95930" y="1154763"/>
            <a:ext cx="912801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37245" y="4110822"/>
            <a:ext cx="5903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Once there (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(live) an idle king.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17088" y="4156476"/>
            <a:ext cx="779929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54373" y="4156476"/>
            <a:ext cx="733023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446779" y="4993420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49499" y="4944171"/>
            <a:ext cx="1146667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Up Arrow Callout 33"/>
          <p:cNvSpPr/>
          <p:nvPr/>
        </p:nvSpPr>
        <p:spPr>
          <a:xfrm>
            <a:off x="704978" y="4637303"/>
            <a:ext cx="1568877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Adverb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6249" y="2661735"/>
            <a:ext cx="11707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At present, now, now-a-days, at this moment, at this time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</a:t>
            </a:r>
          </a:p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 Continuous Tense.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683676" y="1660247"/>
            <a:ext cx="6474602" cy="807559"/>
            <a:chOff x="2178424" y="4366274"/>
            <a:chExt cx="5871881" cy="807559"/>
          </a:xfrm>
        </p:grpSpPr>
        <p:sp>
          <p:nvSpPr>
            <p:cNvPr id="38" name="Rectangle 37"/>
            <p:cNvSpPr/>
            <p:nvPr/>
          </p:nvSpPr>
          <p:spPr>
            <a:xfrm>
              <a:off x="2178424" y="4650613"/>
              <a:ext cx="5871881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Present Continuous Tense is needed</a:t>
              </a:r>
            </a:p>
          </p:txBody>
        </p:sp>
        <p:sp>
          <p:nvSpPr>
            <p:cNvPr id="39" name="Up Arrow 38"/>
            <p:cNvSpPr/>
            <p:nvPr/>
          </p:nvSpPr>
          <p:spPr>
            <a:xfrm>
              <a:off x="4246167" y="4366274"/>
              <a:ext cx="348082" cy="265593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9294833" y="2010164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897554" y="1960915"/>
            <a:ext cx="1746903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doing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7973" y="5640834"/>
            <a:ext cx="11644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Once, once upon a time, yesterday, previously, earlier, last week/month/year etc.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 Past Indefinite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Tense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410410" y="4637303"/>
            <a:ext cx="3892899" cy="823888"/>
            <a:chOff x="2178424" y="4366274"/>
            <a:chExt cx="5871881" cy="823888"/>
          </a:xfrm>
        </p:grpSpPr>
        <p:sp>
          <p:nvSpPr>
            <p:cNvPr id="44" name="Rectangle 43"/>
            <p:cNvSpPr/>
            <p:nvPr/>
          </p:nvSpPr>
          <p:spPr>
            <a:xfrm>
              <a:off x="2178424" y="4666942"/>
              <a:ext cx="5871881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Past Tense is needed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5" name="Up Arrow 44"/>
            <p:cNvSpPr/>
            <p:nvPr/>
          </p:nvSpPr>
          <p:spPr>
            <a:xfrm>
              <a:off x="3966702" y="4366274"/>
              <a:ext cx="443421" cy="300668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84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 animBg="1"/>
      <p:bldP spid="21" grpId="1" animBg="1"/>
      <p:bldP spid="22" grpId="0" animBg="1"/>
      <p:bldP spid="23" grpId="0" animBg="1"/>
      <p:bldP spid="23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6" grpId="0"/>
      <p:bldP spid="40" grpId="0" animBg="1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740" y="340656"/>
            <a:ext cx="68951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Subject of the required verb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6847" y="1174376"/>
            <a:ext cx="103346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Noticing the subject of the required verb.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455" y="1848796"/>
            <a:ext cx="1170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young and the  old (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(get) pleasure.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75548" y="1901351"/>
            <a:ext cx="4770795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338880" y="2382177"/>
            <a:ext cx="3653777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Third Person Plural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32499" y="1895292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4907058" y="2382177"/>
            <a:ext cx="2689411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Form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455" y="3327975"/>
            <a:ext cx="11707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team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 (consist)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skilled players.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33342" y="3445345"/>
            <a:ext cx="1208152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87218" y="3445345"/>
            <a:ext cx="1120590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61686" y="5916691"/>
            <a:ext cx="4512855" cy="823888"/>
            <a:chOff x="2178424" y="4366274"/>
            <a:chExt cx="4512855" cy="823888"/>
          </a:xfrm>
        </p:grpSpPr>
        <p:sp>
          <p:nvSpPr>
            <p:cNvPr id="20" name="Rectangle 19"/>
            <p:cNvSpPr/>
            <p:nvPr/>
          </p:nvSpPr>
          <p:spPr>
            <a:xfrm>
              <a:off x="2178424" y="4666942"/>
              <a:ext cx="4512855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Singular form of Be Verb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>
              <a:off x="2280485" y="4366274"/>
              <a:ext cx="443421" cy="300668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6454" y="5385393"/>
            <a:ext cx="11707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(be) the most widely used international language.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5548" y="5432279"/>
            <a:ext cx="1867602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Callout 21"/>
          <p:cNvSpPr/>
          <p:nvPr/>
        </p:nvSpPr>
        <p:spPr>
          <a:xfrm>
            <a:off x="191625" y="5922901"/>
            <a:ext cx="2097741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Singular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68661" y="5439180"/>
            <a:ext cx="884139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739908" y="2707716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42629" y="2658467"/>
            <a:ext cx="877571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406772" y="3917857"/>
            <a:ext cx="2485133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Third Person</a:t>
            </a: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Singular 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7126861" y="6303538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39908" y="6217359"/>
            <a:ext cx="884139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39618" y="3927006"/>
            <a:ext cx="4114803" cy="788030"/>
            <a:chOff x="2178424" y="4366274"/>
            <a:chExt cx="4114803" cy="788030"/>
          </a:xfrm>
        </p:grpSpPr>
        <p:sp>
          <p:nvSpPr>
            <p:cNvPr id="31" name="Rectangle 30"/>
            <p:cNvSpPr/>
            <p:nvPr/>
          </p:nvSpPr>
          <p:spPr>
            <a:xfrm>
              <a:off x="2178424" y="4631084"/>
              <a:ext cx="4114803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To add s/</a:t>
              </a:r>
              <a:r>
                <a:rPr lang="en-US" sz="28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es</a:t>
              </a:r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to the verb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Up Arrow 31"/>
            <p:cNvSpPr/>
            <p:nvPr/>
          </p:nvSpPr>
          <p:spPr>
            <a:xfrm>
              <a:off x="2291606" y="4366274"/>
              <a:ext cx="432300" cy="250554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7582540" y="4241065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85261" y="4191816"/>
            <a:ext cx="1815989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consists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5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2" grpId="0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3" grpId="0"/>
      <p:bldP spid="13" grpId="0" animBg="1"/>
      <p:bldP spid="13" grpId="1" animBg="1"/>
      <p:bldP spid="15" grpId="0" animBg="1"/>
      <p:bldP spid="15" grpId="1" animBg="1"/>
      <p:bldP spid="12" grpId="0"/>
      <p:bldP spid="21" grpId="0" animBg="1"/>
      <p:bldP spid="21" grpId="1" animBg="1"/>
      <p:bldP spid="22" grpId="0" animBg="1"/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688" y="0"/>
            <a:ext cx="432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688" y="892584"/>
            <a:ext cx="940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Use correct form of verbs in the gaps.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676" y="201027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8" y="177333"/>
            <a:ext cx="2226899" cy="1463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74" y="1616799"/>
            <a:ext cx="1206681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usually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………........ (get) up at 5 o’clock.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……………….. (play) football in the afternoon as usual.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Playing football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……………..…. (entertain) us. </a:t>
            </a:r>
          </a:p>
          <a:p>
            <a:pPr algn="just">
              <a:spcAft>
                <a:spcPts val="600"/>
              </a:spcAft>
            </a:pP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already (</a:t>
            </a:r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………………... (create)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other-hood among us.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Recently, cricket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…………….…. (become) the most popular game. 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Earlier, children 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………….…. (like) football very much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team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……………... (consist) of skilled players.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already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……………. (show) their efforts in matches. Sometimes our players (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…………..…. (play) very poorly.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…………………... (prepare) themselves now-a-days.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1969" y="1555244"/>
            <a:ext cx="174690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gets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0752" y="2050507"/>
            <a:ext cx="174690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0730" y="2553135"/>
            <a:ext cx="212388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entertains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9431" y="3055763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created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3100" y="3558391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become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5556" y="4061019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2589" y="4563647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consists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2967" y="5066275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 showed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3345" y="5483654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2202" y="5999007"/>
            <a:ext cx="269914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 preparing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4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740" y="340656"/>
            <a:ext cx="68951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Finite/ Non-finite Verb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6847" y="1013015"/>
            <a:ext cx="103346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Identifying Finite or Non-finite Verb.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749" y="1633650"/>
            <a:ext cx="1170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Birds unjustly 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(imprison) and I like to (b) ……. (set) them free.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54843" y="1686205"/>
            <a:ext cx="85779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518174" y="2167031"/>
            <a:ext cx="1525779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Subject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6174" y="1680146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2683813" y="2167031"/>
            <a:ext cx="2157127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Finite Verb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9898948" y="2590241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76306" y="2475099"/>
            <a:ext cx="1264514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set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79701" y="1633650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Callout 34"/>
          <p:cNvSpPr/>
          <p:nvPr/>
        </p:nvSpPr>
        <p:spPr>
          <a:xfrm>
            <a:off x="5582953" y="2116314"/>
            <a:ext cx="2189368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Subject + Finite Verb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154468" y="1656282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Callout 37"/>
          <p:cNvSpPr/>
          <p:nvPr/>
        </p:nvSpPr>
        <p:spPr>
          <a:xfrm>
            <a:off x="7840675" y="2105513"/>
            <a:ext cx="1947082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Non-finite Verb</a:t>
            </a:r>
          </a:p>
        </p:txBody>
      </p:sp>
      <p:sp>
        <p:nvSpPr>
          <p:cNvPr id="39" name="Right Arrow 38"/>
          <p:cNvSpPr/>
          <p:nvPr/>
        </p:nvSpPr>
        <p:spPr>
          <a:xfrm rot="5400000">
            <a:off x="3524472" y="3097992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87387" y="3578286"/>
            <a:ext cx="3137646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 imprisoned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5749" y="4483523"/>
            <a:ext cx="1170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Drivers are in the habit of (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(violate) traffic rules.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654843" y="4536078"/>
            <a:ext cx="174001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18005" y="4530019"/>
            <a:ext cx="387819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9908850" y="5342672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375016" y="5254019"/>
            <a:ext cx="1767034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violating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053675" y="4483523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Callout 48"/>
          <p:cNvSpPr/>
          <p:nvPr/>
        </p:nvSpPr>
        <p:spPr>
          <a:xfrm>
            <a:off x="75995" y="5025152"/>
            <a:ext cx="2189368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Subject + Finite Verb</a:t>
            </a:r>
          </a:p>
        </p:txBody>
      </p:sp>
      <p:sp>
        <p:nvSpPr>
          <p:cNvPr id="51" name="Left Arrow Callout 50"/>
          <p:cNvSpPr/>
          <p:nvPr/>
        </p:nvSpPr>
        <p:spPr>
          <a:xfrm>
            <a:off x="7597582" y="5041050"/>
            <a:ext cx="2258682" cy="954107"/>
          </a:xfrm>
          <a:prstGeom prst="leftArrowCallout">
            <a:avLst>
              <a:gd name="adj1" fmla="val 10328"/>
              <a:gd name="adj2" fmla="val 11376"/>
              <a:gd name="adj3" fmla="val 12424"/>
              <a:gd name="adj4" fmla="val 8961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Non-finite Verb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317366" y="5018856"/>
            <a:ext cx="2224808" cy="760858"/>
            <a:chOff x="2178424" y="4393446"/>
            <a:chExt cx="4167681" cy="760858"/>
          </a:xfrm>
        </p:grpSpPr>
        <p:sp>
          <p:nvSpPr>
            <p:cNvPr id="55" name="Rectangle 54"/>
            <p:cNvSpPr/>
            <p:nvPr/>
          </p:nvSpPr>
          <p:spPr>
            <a:xfrm>
              <a:off x="2178424" y="4631084"/>
              <a:ext cx="4114803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Preposition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6" name="Up Arrow 55"/>
            <p:cNvSpPr/>
            <p:nvPr/>
          </p:nvSpPr>
          <p:spPr>
            <a:xfrm>
              <a:off x="5845277" y="4393446"/>
              <a:ext cx="500828" cy="231579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67082" y="5003465"/>
            <a:ext cx="3026855" cy="776249"/>
            <a:chOff x="2178424" y="4378055"/>
            <a:chExt cx="4114803" cy="776249"/>
          </a:xfrm>
        </p:grpSpPr>
        <p:sp>
          <p:nvSpPr>
            <p:cNvPr id="58" name="Rectangle 57"/>
            <p:cNvSpPr/>
            <p:nvPr/>
          </p:nvSpPr>
          <p:spPr>
            <a:xfrm>
              <a:off x="2178424" y="4631084"/>
              <a:ext cx="4114803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ing</a:t>
              </a:r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form of verb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9" name="Up Arrow 58"/>
            <p:cNvSpPr/>
            <p:nvPr/>
          </p:nvSpPr>
          <p:spPr>
            <a:xfrm>
              <a:off x="3223722" y="4378055"/>
              <a:ext cx="395032" cy="250554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6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2" grpId="0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25" grpId="0" animBg="1"/>
      <p:bldP spid="26" grpId="0" animBg="1"/>
      <p:bldP spid="33" grpId="0" animBg="1"/>
      <p:bldP spid="33" grpId="1" animBg="1"/>
      <p:bldP spid="35" grpId="0" animBg="1"/>
      <p:bldP spid="36" grpId="0" animBg="1"/>
      <p:bldP spid="36" grpId="1" animBg="1"/>
      <p:bldP spid="38" grpId="0" animBg="1"/>
      <p:bldP spid="39" grpId="0" animBg="1"/>
      <p:bldP spid="40" grpId="0" animBg="1"/>
      <p:bldP spid="41" grpId="0"/>
      <p:bldP spid="42" grpId="0" animBg="1"/>
      <p:bldP spid="42" grpId="1" animBg="1"/>
      <p:bldP spid="44" grpId="0" animBg="1"/>
      <p:bldP spid="44" grpId="1" animBg="1"/>
      <p:bldP spid="46" grpId="0" animBg="1"/>
      <p:bldP spid="47" grpId="0" animBg="1"/>
      <p:bldP spid="48" grpId="0" animBg="1"/>
      <p:bldP spid="48" grpId="1" animBg="1"/>
      <p:bldP spid="49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740" y="340656"/>
            <a:ext cx="68951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Active/ Passive Voice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6847" y="1174376"/>
            <a:ext cx="103346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Noticing the subject can work or not.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455" y="1938441"/>
            <a:ext cx="1170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fact, cricket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(call ) the gentlemen’s game.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828799" y="1990996"/>
            <a:ext cx="1351185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52695" y="1984937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6455" y="3883789"/>
            <a:ext cx="11707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poor man was once (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(put) in a jail.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6521" y="4001159"/>
            <a:ext cx="2306326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25721" y="4001159"/>
            <a:ext cx="3559117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349507" y="2797361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952228" y="2748112"/>
            <a:ext cx="1853601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called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539329" y="4456000"/>
            <a:ext cx="2485133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Here subject</a:t>
            </a:r>
          </a:p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an’t work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39619" y="4518678"/>
            <a:ext cx="4500290" cy="788030"/>
            <a:chOff x="2178424" y="4366274"/>
            <a:chExt cx="4114803" cy="788030"/>
          </a:xfrm>
        </p:grpSpPr>
        <p:sp>
          <p:nvSpPr>
            <p:cNvPr id="31" name="Rectangle 30"/>
            <p:cNvSpPr/>
            <p:nvPr/>
          </p:nvSpPr>
          <p:spPr>
            <a:xfrm>
              <a:off x="2178424" y="4631084"/>
              <a:ext cx="4114803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Passive voice to the verb</a:t>
              </a:r>
            </a:p>
          </p:txBody>
        </p:sp>
        <p:sp>
          <p:nvSpPr>
            <p:cNvPr id="32" name="Up Arrow 31"/>
            <p:cNvSpPr/>
            <p:nvPr/>
          </p:nvSpPr>
          <p:spPr>
            <a:xfrm>
              <a:off x="2291606" y="4366274"/>
              <a:ext cx="432300" cy="250554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10981" y="2464962"/>
            <a:ext cx="4493718" cy="788030"/>
            <a:chOff x="2104305" y="4366274"/>
            <a:chExt cx="4493718" cy="788030"/>
          </a:xfrm>
        </p:grpSpPr>
        <p:sp>
          <p:nvSpPr>
            <p:cNvPr id="34" name="Rectangle 33"/>
            <p:cNvSpPr/>
            <p:nvPr/>
          </p:nvSpPr>
          <p:spPr>
            <a:xfrm>
              <a:off x="2104305" y="4631084"/>
              <a:ext cx="4493718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Passive voice to the verb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>
              <a:off x="2291606" y="4366274"/>
              <a:ext cx="432300" cy="250554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Up Arrow Callout 35"/>
          <p:cNvSpPr/>
          <p:nvPr/>
        </p:nvSpPr>
        <p:spPr>
          <a:xfrm>
            <a:off x="1059281" y="2455317"/>
            <a:ext cx="2485133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Here subject</a:t>
            </a:r>
          </a:p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an’t work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955066" y="4832737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57787" y="4783488"/>
            <a:ext cx="1853601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put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609" y="5890692"/>
            <a:ext cx="899994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Basic Form of Passive Voice = Be Verb + PP of Verb</a:t>
            </a:r>
          </a:p>
        </p:txBody>
      </p:sp>
    </p:spTree>
    <p:extLst>
      <p:ext uri="{BB962C8B-B14F-4D97-AF65-F5344CB8AC3E}">
        <p14:creationId xmlns:p14="http://schemas.microsoft.com/office/powerpoint/2010/main" val="39266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2" grpId="0"/>
      <p:bldP spid="7" grpId="0" animBg="1"/>
      <p:bldP spid="7" grpId="1" animBg="1"/>
      <p:bldP spid="9" grpId="0" animBg="1"/>
      <p:bldP spid="9" grpId="1" animBg="1"/>
      <p:bldP spid="3" grpId="0"/>
      <p:bldP spid="13" grpId="0" animBg="1"/>
      <p:bldP spid="13" grpId="1" animBg="1"/>
      <p:bldP spid="15" grpId="0" animBg="1"/>
      <p:bldP spid="15" grpId="1" animBg="1"/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739" y="340656"/>
            <a:ext cx="73434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Universal truth/ Habitual fact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6847" y="1174376"/>
            <a:ext cx="103346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Noticing the mode of sentence.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455" y="1992228"/>
            <a:ext cx="10651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sun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(rise) in the east. </a:t>
            </a:r>
            <a:endParaRPr lang="en-US" sz="2800" dirty="0"/>
          </a:p>
        </p:txBody>
      </p:sp>
      <p:sp>
        <p:nvSpPr>
          <p:cNvPr id="8" name="Left Arrow Callout 7"/>
          <p:cNvSpPr/>
          <p:nvPr/>
        </p:nvSpPr>
        <p:spPr>
          <a:xfrm>
            <a:off x="6453751" y="1999372"/>
            <a:ext cx="345645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702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Universal truth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33492" y="2038724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968943" y="2904935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71664" y="2783970"/>
            <a:ext cx="1360065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rises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78900" y="2546622"/>
            <a:ext cx="4114803" cy="1183059"/>
            <a:chOff x="2178424" y="4366274"/>
            <a:chExt cx="4114803" cy="1183059"/>
          </a:xfrm>
        </p:grpSpPr>
        <p:sp>
          <p:nvSpPr>
            <p:cNvPr id="31" name="Rectangle 30"/>
            <p:cNvSpPr/>
            <p:nvPr/>
          </p:nvSpPr>
          <p:spPr>
            <a:xfrm>
              <a:off x="2178424" y="4595226"/>
              <a:ext cx="4114803" cy="954107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Present form and</a:t>
              </a:r>
            </a:p>
            <a:p>
              <a:pPr algn="ctr"/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o add s/</a:t>
              </a:r>
              <a:r>
                <a:rPr lang="en-US" sz="28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es</a:t>
              </a:r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to the verb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Up Arrow 31"/>
            <p:cNvSpPr/>
            <p:nvPr/>
          </p:nvSpPr>
          <p:spPr>
            <a:xfrm>
              <a:off x="2291606" y="4366274"/>
              <a:ext cx="257894" cy="233636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72965" y="2005387"/>
            <a:ext cx="154277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Callout 36"/>
          <p:cNvSpPr/>
          <p:nvPr/>
        </p:nvSpPr>
        <p:spPr>
          <a:xfrm>
            <a:off x="116556" y="2473884"/>
            <a:ext cx="2485133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Third Person</a:t>
            </a: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Singular 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09845" y="4062786"/>
            <a:ext cx="10651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(get) up early in the morning</a:t>
            </a:r>
            <a:endParaRPr lang="en-US" sz="2800" dirty="0"/>
          </a:p>
        </p:txBody>
      </p:sp>
      <p:sp>
        <p:nvSpPr>
          <p:cNvPr id="39" name="Left Arrow Callout 38"/>
          <p:cNvSpPr/>
          <p:nvPr/>
        </p:nvSpPr>
        <p:spPr>
          <a:xfrm>
            <a:off x="8351382" y="4069930"/>
            <a:ext cx="2813558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702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Habitual fact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336272" y="4109282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628284" y="4975493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31006" y="4854528"/>
            <a:ext cx="1080238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48597" y="4617180"/>
            <a:ext cx="4114803" cy="788030"/>
            <a:chOff x="2178424" y="4366274"/>
            <a:chExt cx="4114803" cy="788030"/>
          </a:xfrm>
        </p:grpSpPr>
        <p:sp>
          <p:nvSpPr>
            <p:cNvPr id="44" name="Rectangle 43"/>
            <p:cNvSpPr/>
            <p:nvPr/>
          </p:nvSpPr>
          <p:spPr>
            <a:xfrm>
              <a:off x="2178424" y="4631084"/>
              <a:ext cx="4114803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Present form of verb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5" name="Up Arrow 44"/>
            <p:cNvSpPr/>
            <p:nvPr/>
          </p:nvSpPr>
          <p:spPr>
            <a:xfrm>
              <a:off x="2291606" y="4366274"/>
              <a:ext cx="432300" cy="250554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136355" y="4075945"/>
            <a:ext cx="638657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Callout 46"/>
          <p:cNvSpPr/>
          <p:nvPr/>
        </p:nvSpPr>
        <p:spPr>
          <a:xfrm>
            <a:off x="550060" y="4538842"/>
            <a:ext cx="1550879" cy="1157109"/>
          </a:xfrm>
          <a:prstGeom prst="upArrowCallout">
            <a:avLst>
              <a:gd name="adj1" fmla="val 12733"/>
              <a:gd name="adj2" fmla="val 15187"/>
              <a:gd name="adj3" fmla="val 11506"/>
              <a:gd name="adj4" fmla="val 8215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Plural Subject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2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2" grpId="0"/>
      <p:bldP spid="8" grpId="0" animBg="1"/>
      <p:bldP spid="9" grpId="0" animBg="1"/>
      <p:bldP spid="9" grpId="1" animBg="1"/>
      <p:bldP spid="25" grpId="0" animBg="1"/>
      <p:bldP spid="26" grpId="0" animBg="1"/>
      <p:bldP spid="36" grpId="0" animBg="1"/>
      <p:bldP spid="36" grpId="1" animBg="1"/>
      <p:bldP spid="37" grpId="0" animBg="1"/>
      <p:bldP spid="38" grpId="0"/>
      <p:bldP spid="39" grpId="0" animBg="1"/>
      <p:bldP spid="40" grpId="0" animBg="1"/>
      <p:bldP spid="40" grpId="1" animBg="1"/>
      <p:bldP spid="41" grpId="0" animBg="1"/>
      <p:bldP spid="42" grpId="0" animBg="1"/>
      <p:bldP spid="46" grpId="0" animBg="1"/>
      <p:bldP spid="46" grpId="1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156" y="0"/>
            <a:ext cx="4697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156" y="767294"/>
            <a:ext cx="961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Use correct form of verbs in the passage. 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3814" y="153888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minutes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9"/>
          <a:stretch/>
        </p:blipFill>
        <p:spPr>
          <a:xfrm>
            <a:off x="120420" y="109174"/>
            <a:ext cx="1910736" cy="1246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48800"/>
            <a:ext cx="11933337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Cricket is a popular game. Both the young and the  old (a)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 (get) pleasure. Cricket (b) …….. (call) the gentlemen’s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game. It (c) ……. (entertain) us. A sense of brotherhood and</a:t>
            </a:r>
          </a:p>
          <a:p>
            <a:pPr algn="just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Fraternity (d) ……. (create) among the playing nations. At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 cricket, cricket is the most popular game in 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Bangladesh. The English (e) ……. (play) it here and since </a:t>
            </a:r>
          </a:p>
          <a:p>
            <a:pPr algn="just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Then it (f)  (become) an integra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 part of our pastime.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team (g) ……. (consist) of skilled players they already 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(h) ……. (show) their performances in several matches.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Sometimes our players (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(play) so poorly that our </a:t>
            </a:r>
          </a:p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Countrymen (j) ……. (become) astonished.</a:t>
            </a:r>
          </a:p>
        </p:txBody>
      </p:sp>
    </p:spTree>
    <p:extLst>
      <p:ext uri="{BB962C8B-B14F-4D97-AF65-F5344CB8AC3E}">
        <p14:creationId xmlns:p14="http://schemas.microsoft.com/office/powerpoint/2010/main" val="322418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3" y="1775001"/>
            <a:ext cx="83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What tense does ‘usually’ demand?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2795248"/>
            <a:ext cx="852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What tense does </a:t>
            </a:r>
            <a:r>
              <a:rPr lang="en-US" sz="2800" dirty="0" smtClean="0">
                <a:latin typeface="Arial Rounded MT Bold" panose="020F0704030504030204" pitchFamily="34" charset="0"/>
              </a:rPr>
              <a:t>‘already’ </a:t>
            </a:r>
            <a:r>
              <a:rPr lang="en-US" sz="2800" dirty="0">
                <a:latin typeface="Arial Rounded MT Bold" panose="020F0704030504030204" pitchFamily="34" charset="0"/>
              </a:rPr>
              <a:t>demand?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114" y="3758345"/>
            <a:ext cx="787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3. </a:t>
            </a:r>
            <a:r>
              <a:rPr lang="en-US" sz="2800" dirty="0">
                <a:latin typeface="Arial Rounded MT Bold" panose="020F0704030504030204" pitchFamily="34" charset="0"/>
              </a:rPr>
              <a:t>What tense does </a:t>
            </a:r>
            <a:r>
              <a:rPr lang="en-US" sz="2800" dirty="0" smtClean="0">
                <a:latin typeface="Arial Rounded MT Bold" panose="020F0704030504030204" pitchFamily="34" charset="0"/>
              </a:rPr>
              <a:t>‘now’ </a:t>
            </a:r>
            <a:r>
              <a:rPr lang="en-US" sz="2800" dirty="0">
                <a:latin typeface="Arial Rounded MT Bold" panose="020F0704030504030204" pitchFamily="34" charset="0"/>
              </a:rPr>
              <a:t>demand?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2" y="4677737"/>
            <a:ext cx="808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4. What tense does </a:t>
            </a:r>
            <a:r>
              <a:rPr lang="en-US" sz="2800" dirty="0" smtClean="0">
                <a:latin typeface="Arial Rounded MT Bold" panose="020F0704030504030204" pitchFamily="34" charset="0"/>
              </a:rPr>
              <a:t>‘Universal truth’ </a:t>
            </a:r>
            <a:r>
              <a:rPr lang="en-US" sz="2800" dirty="0">
                <a:latin typeface="Arial Rounded MT Bold" panose="020F0704030504030204" pitchFamily="34" charset="0"/>
              </a:rPr>
              <a:t>demand?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82" y="5646567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</a:t>
            </a:r>
            <a:r>
              <a:rPr lang="en-US" sz="2800" dirty="0" smtClean="0">
                <a:latin typeface="Arial Rounded MT Bold" panose="020F0704030504030204" pitchFamily="34" charset="0"/>
              </a:rPr>
              <a:t>What is basic form of passive voice?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3090" y="1820623"/>
            <a:ext cx="387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Present Indefinite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2580" y="2838442"/>
            <a:ext cx="45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 smtClean="0">
                <a:solidFill>
                  <a:srgbClr val="FFFF00"/>
                </a:solidFill>
              </a:rPr>
              <a:t>Present Perfect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5750" y="3733795"/>
            <a:ext cx="405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 smtClean="0">
                <a:solidFill>
                  <a:srgbClr val="FFFF00"/>
                </a:solidFill>
              </a:rPr>
              <a:t>Present Continuous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0418" y="4650759"/>
            <a:ext cx="350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 smtClean="0">
                <a:solidFill>
                  <a:srgbClr val="FFFF00"/>
                </a:solidFill>
              </a:rPr>
              <a:t>Present Tense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4710" y="5619593"/>
            <a:ext cx="3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 smtClean="0">
                <a:solidFill>
                  <a:srgbClr val="FFFF00"/>
                </a:solidFill>
              </a:rPr>
              <a:t>Be Verb + PP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679" y="3896489"/>
            <a:ext cx="11203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Write down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the ‘Adverb’ and ‘Adverbial’ </a:t>
            </a:r>
          </a:p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of Present Indefinite</a:t>
            </a:r>
          </a:p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Present Continuous</a:t>
            </a:r>
          </a:p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Present Perfect</a:t>
            </a:r>
          </a:p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Past Indefinite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9" y="703223"/>
            <a:ext cx="4313542" cy="27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0637" y="1132384"/>
            <a:ext cx="2896049" cy="1530548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4056" y="3312087"/>
            <a:ext cx="97020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Md.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Jakirul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Islam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Lecturer of English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Shaitshala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Adarsha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High School &amp; College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jakir.oy@gmail.com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01811285175)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>
          <a:xfrm>
            <a:off x="1727496" y="483229"/>
            <a:ext cx="2539701" cy="2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353" y="447153"/>
            <a:ext cx="5466065" cy="1530548"/>
          </a:xfrm>
          <a:prstGeom prst="flowChartPunchedTap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rgbClr val="FFFF00"/>
              </a:gs>
              <a:gs pos="89000">
                <a:srgbClr val="FFFF00"/>
              </a:gs>
              <a:gs pos="84000">
                <a:srgbClr val="FF0000"/>
              </a:gs>
            </a:gsLst>
            <a:lin ang="5400000" scaled="1"/>
          </a:gradFill>
          <a:ln cmpd="sng"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Identity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8352" y="2389112"/>
            <a:ext cx="5466065" cy="34778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Class-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XI-XII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Subject-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English 2</a:t>
            </a:r>
            <a:r>
              <a:rPr lang="en-US" sz="4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Time-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359121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4" y="1869982"/>
            <a:ext cx="2970613" cy="2486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0867" y="1869982"/>
            <a:ext cx="613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 (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 a student.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6840" y="69489"/>
            <a:ext cx="8984297" cy="1446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Let’s make some sentences about this picture.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0866" y="2577868"/>
            <a:ext cx="6762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(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 in class eleven.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0866" y="3285754"/>
            <a:ext cx="6101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(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 a letter now.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572" y="4455158"/>
            <a:ext cx="5357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student.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572" y="5163044"/>
            <a:ext cx="6414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reads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class eleven.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572" y="5870930"/>
            <a:ext cx="6591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writing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letter now.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6529" y="4455158"/>
            <a:ext cx="798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45146" y="4580037"/>
            <a:ext cx="996835" cy="46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55754" y="4455158"/>
            <a:ext cx="627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6529" y="5163044"/>
            <a:ext cx="1327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147176" y="5287923"/>
            <a:ext cx="996835" cy="46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75713" y="5163044"/>
            <a:ext cx="1588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reads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6529" y="5867540"/>
            <a:ext cx="1494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308536" y="5992419"/>
            <a:ext cx="996835" cy="46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37073" y="5867540"/>
            <a:ext cx="2593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writing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68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286" y="1770744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Today’s lesson is on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3537873"/>
            <a:ext cx="996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Correct Form of Verbs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286" y="1911161"/>
            <a:ext cx="10612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tell today’s lesson?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80" y="1772025"/>
            <a:ext cx="10386764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58" y="2834137"/>
            <a:ext cx="11152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tell adverb of time &amp; adverbial of time.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065" y="3690242"/>
            <a:ext cx="990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use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correct form of verbs in gaps.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781302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225" y="2725269"/>
            <a:ext cx="92439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sequence of tense in the passage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9225" y="3451411"/>
            <a:ext cx="7809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of the required verb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9225" y="4885766"/>
            <a:ext cx="7809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Active/ Passive voice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598" y="780542"/>
            <a:ext cx="1138517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make correct form of verbs,</a:t>
            </a:r>
          </a:p>
          <a:p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irstly, you have to be clear about the following things.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9225" y="5611908"/>
            <a:ext cx="7809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Universal truth/ Habitual fact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39225" y="4177553"/>
            <a:ext cx="7809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Finite/ Non-finite verb </a:t>
            </a:r>
          </a:p>
        </p:txBody>
      </p:sp>
    </p:spTree>
    <p:extLst>
      <p:ext uri="{BB962C8B-B14F-4D97-AF65-F5344CB8AC3E}">
        <p14:creationId xmlns:p14="http://schemas.microsoft.com/office/powerpoint/2010/main" val="11944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848" y="340656"/>
            <a:ext cx="92439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sequence of tense in the passage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6847" y="1174376"/>
            <a:ext cx="9728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Noticing the verb of other clause/ sentence.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905" y="1920512"/>
            <a:ext cx="1170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Cricket is a popular game. Both the young and the  old (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(get) pleasure.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472296" y="1919280"/>
            <a:ext cx="374433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201047" y="2400106"/>
            <a:ext cx="2923485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Tense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68178" y="1913221"/>
            <a:ext cx="813704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7046260" y="2400106"/>
            <a:ext cx="4515266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Tense is needed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331" y="3489343"/>
            <a:ext cx="1195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Once there lived an idle king. He (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(not undergo) through physical labor.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6374" y="3534997"/>
            <a:ext cx="779929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596060" y="3534997"/>
            <a:ext cx="733023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8620" y="5225738"/>
            <a:ext cx="11324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boy works hard so that he (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……. (succeed) in life.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846729" y="5272624"/>
            <a:ext cx="1099671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Callout 21"/>
          <p:cNvSpPr/>
          <p:nvPr/>
        </p:nvSpPr>
        <p:spPr>
          <a:xfrm>
            <a:off x="1019410" y="5763246"/>
            <a:ext cx="2623674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Tense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16062" y="5279525"/>
            <a:ext cx="930198" cy="45599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Callout 23"/>
          <p:cNvSpPr/>
          <p:nvPr/>
        </p:nvSpPr>
        <p:spPr>
          <a:xfrm>
            <a:off x="3740837" y="5763246"/>
            <a:ext cx="1360728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that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6454588" y="2761128"/>
            <a:ext cx="466165" cy="3508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68471" y="2665380"/>
            <a:ext cx="860609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8115145" y="4371941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717865" y="4322692"/>
            <a:ext cx="3096755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 not undergo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904437" y="4015824"/>
            <a:ext cx="2923485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Past Tense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Up Arrow Callout 29"/>
          <p:cNvSpPr/>
          <p:nvPr/>
        </p:nvSpPr>
        <p:spPr>
          <a:xfrm>
            <a:off x="4009302" y="4015823"/>
            <a:ext cx="3951357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Past Tense is needed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71465" y="5272623"/>
            <a:ext cx="1208535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Callout 35"/>
          <p:cNvSpPr/>
          <p:nvPr/>
        </p:nvSpPr>
        <p:spPr>
          <a:xfrm>
            <a:off x="5623003" y="5763246"/>
            <a:ext cx="2061884" cy="801529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 + verb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804847" y="6090804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07567" y="6041555"/>
            <a:ext cx="2547303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succeed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4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2" grpId="0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3" grpId="0"/>
      <p:bldP spid="13" grpId="0" animBg="1"/>
      <p:bldP spid="13" grpId="1" animBg="1"/>
      <p:bldP spid="15" grpId="0" animBg="1"/>
      <p:bldP spid="15" grpId="1" animBg="1"/>
      <p:bldP spid="12" grpId="0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2" grpId="1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26847" y="338605"/>
            <a:ext cx="9728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Noticing Adverb/ Adverbial.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905" y="1266441"/>
            <a:ext cx="1170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always (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 (show) their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 attitude for winning.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04742" y="1312095"/>
            <a:ext cx="1132272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/>
          <p:cNvSpPr/>
          <p:nvPr/>
        </p:nvSpPr>
        <p:spPr>
          <a:xfrm>
            <a:off x="892532" y="1802717"/>
            <a:ext cx="1599654" cy="8153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Adverb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1644" y="1312095"/>
            <a:ext cx="733023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77671" y="1802717"/>
            <a:ext cx="6400325" cy="823888"/>
            <a:chOff x="2178424" y="4366274"/>
            <a:chExt cx="5871881" cy="823888"/>
          </a:xfrm>
        </p:grpSpPr>
        <p:sp>
          <p:nvSpPr>
            <p:cNvPr id="20" name="Rectangle 19"/>
            <p:cNvSpPr/>
            <p:nvPr/>
          </p:nvSpPr>
          <p:spPr>
            <a:xfrm>
              <a:off x="2178424" y="4666942"/>
              <a:ext cx="5871881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Present  Indefinite Tense is needed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>
              <a:off x="2513565" y="4366274"/>
              <a:ext cx="443421" cy="300668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9026983" y="2149039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29704" y="2099790"/>
            <a:ext cx="1325166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7887" y="2712724"/>
            <a:ext cx="11707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always, as usual,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usually,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generally, occasionally, barely, rarely 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 </a:t>
            </a:r>
            <a:r>
              <a:rPr lang="en-US" sz="2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 </a:t>
            </a:r>
            <a:r>
              <a:rPr lang="en-US" sz="2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Indefinite</a:t>
            </a:r>
            <a:r>
              <a:rPr lang="en-US" sz="2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Tense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905" y="4238771"/>
            <a:ext cx="1170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already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 (show) their performances in several matches.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04742" y="4284425"/>
            <a:ext cx="1208152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Callout 17"/>
          <p:cNvSpPr/>
          <p:nvPr/>
        </p:nvSpPr>
        <p:spPr>
          <a:xfrm>
            <a:off x="892532" y="4775047"/>
            <a:ext cx="1599654" cy="8153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Adverb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4930" y="4284425"/>
            <a:ext cx="733023" cy="462897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626658" y="4775047"/>
            <a:ext cx="5871881" cy="823888"/>
            <a:chOff x="2178424" y="4366274"/>
            <a:chExt cx="5871881" cy="823888"/>
          </a:xfrm>
        </p:grpSpPr>
        <p:sp>
          <p:nvSpPr>
            <p:cNvPr id="22" name="Rectangle 21"/>
            <p:cNvSpPr/>
            <p:nvPr/>
          </p:nvSpPr>
          <p:spPr>
            <a:xfrm>
              <a:off x="2178424" y="4666942"/>
              <a:ext cx="5871881" cy="523220"/>
            </a:xfrm>
            <a:prstGeom prst="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Present  Prefect Tense is needed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>
              <a:off x="2513565" y="4366274"/>
              <a:ext cx="443421" cy="300668"/>
            </a:xfrm>
            <a:prstGeom prst="upArrow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8635095" y="5121369"/>
            <a:ext cx="466165" cy="350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37816" y="5072120"/>
            <a:ext cx="2627630" cy="523220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 showed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2857" y="5682237"/>
            <a:ext cx="11707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lready, just, just now, recently, lately, ever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 Present Perfect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Tense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4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3" grpId="0" animBg="1"/>
      <p:bldP spid="13" grpId="1" animBg="1"/>
      <p:bldP spid="14" grpId="0" animBg="1"/>
      <p:bldP spid="15" grpId="0" animBg="1"/>
      <p:bldP spid="15" grpId="1" animBg="1"/>
      <p:bldP spid="27" grpId="0" animBg="1"/>
      <p:bldP spid="28" grpId="0" animBg="1"/>
      <p:bldP spid="25" grpId="0"/>
      <p:bldP spid="16" grpId="0"/>
      <p:bldP spid="17" grpId="0" animBg="1"/>
      <p:bldP spid="17" grpId="1" animBg="1"/>
      <p:bldP spid="18" grpId="0" animBg="1"/>
      <p:bldP spid="19" grpId="0" animBg="1"/>
      <p:bldP spid="19" grpId="1" animBg="1"/>
      <p:bldP spid="24" grpId="0" animBg="1"/>
      <p:bldP spid="26" grpId="0" animBg="1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5921</TotalTime>
  <Words>1358</Words>
  <Application>Microsoft Office PowerPoint</Application>
  <PresentationFormat>Widescreen</PresentationFormat>
  <Paragraphs>230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500</cp:revision>
  <dcterms:created xsi:type="dcterms:W3CDTF">2018-07-04T12:20:49Z</dcterms:created>
  <dcterms:modified xsi:type="dcterms:W3CDTF">2020-08-25T08:23:11Z</dcterms:modified>
</cp:coreProperties>
</file>