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92" r:id="rId4"/>
    <p:sldId id="258" r:id="rId5"/>
    <p:sldId id="259" r:id="rId6"/>
    <p:sldId id="30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1" r:id="rId15"/>
    <p:sldId id="267" r:id="rId16"/>
    <p:sldId id="268" r:id="rId17"/>
    <p:sldId id="269" r:id="rId18"/>
    <p:sldId id="271" r:id="rId19"/>
    <p:sldId id="294" r:id="rId20"/>
    <p:sldId id="272" r:id="rId21"/>
    <p:sldId id="273" r:id="rId22"/>
    <p:sldId id="274" r:id="rId23"/>
    <p:sldId id="275" r:id="rId24"/>
    <p:sldId id="296" r:id="rId25"/>
    <p:sldId id="276" r:id="rId26"/>
    <p:sldId id="277" r:id="rId27"/>
    <p:sldId id="293" r:id="rId28"/>
    <p:sldId id="278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86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8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2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13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2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4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4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29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1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7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7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26-Aug-20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8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dorhelal@gmail.com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029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শুভেচ্ছা/ স্বাগতম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209800"/>
            <a:ext cx="4427176" cy="275919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05000"/>
            <a:ext cx="5393194" cy="4191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3073482" cy="4495800"/>
          </a:xfrm>
          <a:prstGeom prst="rect">
            <a:avLst/>
          </a:prstGeom>
        </p:spPr>
      </p:pic>
      <p:pic>
        <p:nvPicPr>
          <p:cNvPr id="5" name="Content Placeholder 3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96" y="1447800"/>
            <a:ext cx="4525963" cy="4724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294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4" name="Content Placeholder 3" descr="Aristo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3658397" cy="43434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3369855" cy="44931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6962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 পৌরনীতি ও সুশাসন এবং সমাজবিজ্ঞান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 পৌরনীতি ও সুশাসন এবংঅর্থনীতি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 পৌরনীতি ও সুশাসন এবং নীতিশাস্ত্র 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allAtOnce"/>
      <p:bldP spid="3" grpId="1" build="p"/>
      <p:bldP spid="3" grpId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শিখন ফল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8839200" cy="3505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পৌরনীতি ও সুশাসন এবং সমাজবিজ্ঞান সম্পর্ক কি বলতে পারবে?                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২। পৌরনীতি ও সুশাসন এবংঅর্থনীতি সম্পর্ক কি বলতে পারবে?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৩। পৌরনীতি ও সুশাসন এবং নীতিশাস্ত্র  সম্পর্ক কি বলতে পারবে?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27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allAtOnce"/>
      <p:bldP spid="3" grpId="1" build="p"/>
      <p:bldP spid="3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96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শিখন ফলের আলোকে প্রশ্ন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পৌরনীতি ও সুশাসন এবং সমাজবিজ্ঞান সম্পর্ক কি বল?                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২। পৌরনীতি ও সুশাসন এবংঅর্থনীতি সম্পর্ক কি বল?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৩। পৌরনীতি ও সুশাসন এবং নীতিশাস্ত্র  সম্পর্ক কি বল?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41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একক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পৌরনীতি ও সুশাসন এবং সমাজবিজ্ঞান সম্পর্ক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৫ মিনিট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562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কাজের সমাধান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latin typeface="Times New Roman" pitchFamily="18" charset="0"/>
                <a:cs typeface="Nikosh" pitchFamily="2" charset="0"/>
              </a:rPr>
              <a:t>পৌরনীতি ও সুশাসন এবং  সমাজবিজ্ঞান উভয়ই সামাজিক বিজ্ঞানের অন্যতম গুরুত্বপুর্ণ শাখা। উভয়ের মধ্যকার সম্পর্ক অত্যন্ত নিবিড়। </a:t>
            </a:r>
          </a:p>
          <a:p>
            <a:pPr>
              <a:buNone/>
            </a:pPr>
            <a:r>
              <a:rPr lang="bn-BD" sz="3200" b="1" dirty="0" smtClean="0">
                <a:latin typeface="Times New Roman" pitchFamily="18" charset="0"/>
                <a:cs typeface="Nikosh" pitchFamily="2" charset="0"/>
              </a:rPr>
              <a:t>সাদৃশ্যঃ</a:t>
            </a:r>
            <a:r>
              <a:rPr lang="bn-BD" sz="3200" dirty="0" smtClean="0">
                <a:latin typeface="Times New Roman" pitchFamily="18" charset="0"/>
                <a:cs typeface="Nikosh" pitchFamily="2" charset="0"/>
              </a:rPr>
              <a:t> পৌরনীতি ও সুশাসন এবং সমাজবিজ্ঞানের মধ্যে সাদৃশ্য নিম্নরুপঃ</a:t>
            </a:r>
          </a:p>
          <a:p>
            <a:pPr>
              <a:buNone/>
            </a:pPr>
            <a:r>
              <a:rPr lang="bn-BD" sz="3200" dirty="0" smtClean="0">
                <a:latin typeface="Times New Roman" pitchFamily="18" charset="0"/>
                <a:cs typeface="Nikosh" pitchFamily="2" charset="0"/>
              </a:rPr>
              <a:t>১। আলোচ্য বিষয়ে মিল  ২। পরস্পর সম্পর্কযুক্ত  ৩। একে অপরের  পরিপুরক   ৪। একে অপরের পরিপুর্ণতা দেয়  </a:t>
            </a:r>
          </a:p>
          <a:p>
            <a:pPr>
              <a:buNone/>
            </a:pPr>
            <a:r>
              <a:rPr lang="bn-BD" sz="3200" b="1" dirty="0" smtClean="0">
                <a:latin typeface="Times New Roman" pitchFamily="18" charset="0"/>
                <a:cs typeface="Nikosh" pitchFamily="2" charset="0"/>
              </a:rPr>
              <a:t>পার্থক্যঃ</a:t>
            </a:r>
            <a:r>
              <a:rPr lang="bn-BD" sz="3200" dirty="0" smtClean="0">
                <a:latin typeface="Times New Roman" pitchFamily="18" charset="0"/>
                <a:cs typeface="Nikosh" pitchFamily="2" charset="0"/>
              </a:rPr>
              <a:t> পৌরনীতি ও সুশাসনের সাথে সমাজবিজ্ঞানের নিম্নলিখিত পার্থক্য রয়েছেঃ </a:t>
            </a:r>
          </a:p>
          <a:p>
            <a:pPr>
              <a:buNone/>
            </a:pPr>
            <a:r>
              <a:rPr lang="bn-BD" sz="3200" dirty="0" smtClean="0">
                <a:latin typeface="Times New Roman" pitchFamily="18" charset="0"/>
                <a:cs typeface="Nikosh" pitchFamily="2" charset="0"/>
              </a:rPr>
              <a:t>১। জ্ঞানের দুটি ভিন্ন শাখা  ২। বিষয়বস্তু ও পরিধির পার্থক্য </a:t>
            </a:r>
            <a:endParaRPr lang="en-US" sz="32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Times New Roman" pitchFamily="18" charset="0"/>
                <a:cs typeface="Nikosh" pitchFamily="2" charset="0"/>
              </a:rPr>
              <a:t>৩। পৌরনীতি শাখা, সমাজবিজ্ঞান সমগ্র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533400"/>
            <a:ext cx="4495800" cy="1143000"/>
          </a:xfrm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8458200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3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3848669" cy="384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4425203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9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953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জোড়ায়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পৌরনীতি ও সুশাসন এবং অর্থনীতি সম্পর্ক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৫ মিনিট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9144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700" dirty="0" err="1" smtClean="0">
                <a:latin typeface="Nikosh" pitchFamily="2" charset="0"/>
                <a:cs typeface="Nikosh" pitchFamily="2" charset="0"/>
              </a:rPr>
              <a:t>পরিচয়</a:t>
            </a:r>
            <a:endParaRPr lang="en-SG" sz="57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1"/>
            <a:ext cx="4041775" cy="9144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300" dirty="0" err="1" smtClean="0">
                <a:latin typeface="Nikosh" pitchFamily="2" charset="0"/>
                <a:cs typeface="Nikosh" pitchFamily="2" charset="0"/>
              </a:rPr>
              <a:t>ছবি</a:t>
            </a:r>
            <a:endParaRPr lang="en-SG" sz="43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3" name="Bevel 12"/>
          <p:cNvSpPr/>
          <p:nvPr/>
        </p:nvSpPr>
        <p:spPr>
          <a:xfrm>
            <a:off x="457200" y="2286000"/>
            <a:ext cx="4495800" cy="43513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667000"/>
            <a:ext cx="335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 ওবায়দুর রহমান হেলাল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এম এস এস রাষ্ট্রবিজ্ঞান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বসন্তকেদার ডিগ্রী কলেজ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মোহনপুর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রাজশাহী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আজীবন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সদস্য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সোসাইটি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এ্যম্বাসেডর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A2i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মন্ত্রাণালয়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mdorhe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lal@gmail.com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01770144076 ,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01961326237</a:t>
            </a:r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SG" dirty="0">
              <a:solidFill>
                <a:prstClr val="black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92927"/>
            <a:ext cx="3276600" cy="4344391"/>
          </a:xfrm>
        </p:spPr>
      </p:pic>
    </p:spTree>
    <p:extLst>
      <p:ext uri="{BB962C8B-B14F-4D97-AF65-F5344CB8AC3E}">
        <p14:creationId xmlns:p14="http://schemas.microsoft.com/office/powerpoint/2010/main" val="2356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324600" cy="9906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পৌরনীতি ও সুশাসন এবং অর্থনীতি উভয়ই সমাজবিজ্ঞানের গুরুত্বপুর্ণ শাখা। উভয়ের সম্পর্ক অত্যান্ত ঘনিষ্ট ও নিবিড়।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সাদৃশ্যঃ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উভয়ের মধ্যে নিম্নলিখিত সাদৃশ্য লক্ষ্য করা যায়ঃ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অভিন্ন লক্ষ্য  ২। অভিন্ন আলোচ্যসুচি  ৩। পারস্পারিক নির্ভরশীলতা 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পরস্পরের ওপর প্রভাব  ৫। জনকল্যানকর রাষ্ট্রের জন্য উভয়ের প্রয়োজন 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৬। পরস্পর পরিপুরক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পার্থক্যঃ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অধ্যাপক ম্যাকাইভার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এর মতে যে সকল শাসন পদ্ধতি তার অনুরুপ সম্পত্তি ব্যবস্থার রুপ পরিগ্রহ করে, একটাকে পরিবর্তন করলে অপরটিরও পরিবর্তন সাধিত হয়। তারপরও পৌরনীতি ও সুশাসন এবং অর্থনীতির মধ্যে নিম্নলিখিত পার্থক্য রয়েছেঃ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বিষয়বস্তুগত পার্থক্য  ২। অনুশীলন পদ্ধতিগত পার্থক্য  </a:t>
            </a:r>
          </a:p>
          <a:p>
            <a:pPr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1054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/>
          </a:p>
        </p:txBody>
      </p:sp>
      <p:pic>
        <p:nvPicPr>
          <p:cNvPr id="4" name="Content Placeholder 3" descr="imagaaaa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729581"/>
            <a:ext cx="3733800" cy="47045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0" y="457200"/>
            <a:ext cx="3733800" cy="944563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05000" y="1516709"/>
            <a:ext cx="4953000" cy="50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44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7" y="1203767"/>
            <a:ext cx="816172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04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181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দলীয় কাজের প্রশ্ন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7630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পৌরনীতি ও সুশাসন এবং নীতিশাস্ত্র  সম্পর্ক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১০ মিনিট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715000" cy="9906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নাগরিকতা ও জাতীয় রাষ্ট্রের রাজনৈতিক দিক নিয়ে যে শাস্ত্র আলোচনা করে তাকে পৌরনীতি ও সুশাসন বলে। অপরদিকে মানুষের যাবতীয় কার্যাবলি এবং আচার-আচরনের ভালো-মন্দ নিয়ে যে শাস্ত্র আলোচনা করে তাকে নীতিশাস্ত্র বলে। পৌরনীতি ও সুশাসন এবং নীতিশাস্ত্রের মধ্যে রয়েছে ঘনিষ্ট সম্পর্ক।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সাদৃশ্যঃ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পৌরনীতি ও  সুশাসন এবং নীতিশাস্ত্রের মধ্যে নিম্নলিখিত সাদৃশ্য লক্ষ্য করা যায়।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উভয়ের লক্ষ্য এক    ২। উভয়ের ভিত্তিমুল এক   ৩। একে অপরের পরিপুরক  </a:t>
            </a:r>
          </a:p>
          <a:p>
            <a:pPr>
              <a:buNone/>
            </a:pP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পার্থক্যঃ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পৌরনীতি ও সুশাসন এবং নীতিশাস্ত্রের মধ্যে পারস্পারিক সম্পর্ক যত ঘনিষ্টই হোকনা কেন, উভয়ের মধ্যে নিম্নলিখিত পার্থক্য লক্ষ্য করা যায়। </a:t>
            </a: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বিষয়বস্তুগত   ২। দৃষ্টিভঙ্গিজনিত   ৩। দৃষ্টিভঙ্গির পার্থক্য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উৎপত্তিগত পার্থক্য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709"/>
            <a:ext cx="5715000" cy="886691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সুতরাং বলা যায় যে, সামাজিক বিজ্ঞানের বিভিন্ন শাখার মধ্যে এ দুটি শাখার সম্পর্ক সর্বাপেক্ষা ঘনিষ্ট।  পৌরনীতি ও সুশাসন এবং নীতিশাস্ত্রের মধ্যে যত পার্থক্যই থাকনা কেন উভয় শাস্ত্রই একে অপরের পরিপুরক এবং উভয়ের ঘনিষ্ট ও নিবিড় সম্পর্ক বিদ্যমান। জ্ঞানের এ দুটি শাখা আসলে পরস্পর পরস্পরের সহায়ক ও পরিপুরক।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lvl="0">
              <a:buClr>
                <a:srgbClr val="0BD0D9"/>
              </a:buClr>
              <a:buNone/>
            </a:pP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পৌরনীতি, সুশাসন ও ইতিহাস উভয়েই সামাজিক বিজ্ঞানের গুরুত্বপুর্ণ শাখা। উভয়ের সম্পর্ক অত্যান্ত ঘনিষ্ট।  </a:t>
            </a:r>
          </a:p>
          <a:p>
            <a:pPr lvl="0">
              <a:buClr>
                <a:srgbClr val="0BD0D9"/>
              </a:buClr>
              <a:buNone/>
            </a:pP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সাদৃশ্যঃ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পৌরনীতি, সুশাসন ও ইতিহাসের মধ্যে নিম্নলিখিত সাদৃশ্য লক্ষ্য করা যায়। </a:t>
            </a:r>
          </a:p>
          <a:p>
            <a:pPr lvl="0">
              <a:buClr>
                <a:srgbClr val="0BD0D9"/>
              </a:buClr>
              <a:buNone/>
            </a:pP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১। ঘনিষ্টতা   ২। একে অপরকে পুর্ণতা প্রদান  ৩। পারস্পারিক সহযোগীতা   </a:t>
            </a:r>
            <a:endParaRPr lang="en-US" sz="28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>
              <a:buClr>
                <a:srgbClr val="0BD0D9"/>
              </a:buClr>
              <a:buNone/>
            </a:pP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৪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পারস্পারিক নির্ভরতা   </a:t>
            </a:r>
          </a:p>
          <a:p>
            <a:pPr>
              <a:buNone/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341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715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পার্থক্যঃ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পৌরনীতি, সুশাসন ও ইতিহাসের পারস্পারিক সম্পর্ক যত ঘনিষ্টই হোকনা কেন, উভয়ের মধ্যে নিম্নলিখিত পার্থক্য লক্ষ্য করা যায়। </a:t>
            </a:r>
          </a:p>
          <a:p>
            <a:pPr>
              <a:buNone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১।  বিষয়বস্তুগত পার্থক্য  ২। অতীত ও ভবিষ্যতের ওপর গুরুত্ব   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৩। পদ্ধতিগত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32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৪। পরিধিগত সুতরাং পরিধি, পদ্ধতি ও বিষয়বস্তুগত পার্থক্য থাকা সত্ত্বেও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অধ্যাপক গেটেলের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সাথে একমত হয়ে বলা যায় যে ইতিহাস ও পৌরনীতি পরস্পরের পরিপুরক ও সহায়ক। একটি ব্যতীত অপরটির আলোচনা ভিত্তিহীন ও মুল্যহীন। উভয়ের সম্পর্ক অত্যান্ত ঘনিষ্ট ও নিবিড়।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35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১।  পৌরনীতি ও সুশাসন কোন ধরনের বিজ্ঞান?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রাজনৈতিক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সামাজিক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অর্থনৈতিক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ঘ। সাংস্কৃতিক  </a:t>
            </a:r>
            <a:endParaRPr lang="bn-BD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২।  পৌরনীতির ইংরেজী প্রতিশব্দ কি?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ক।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Civis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খ।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Civies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Civics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Civitas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bn-BD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Civics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শব্দটির উদ্ভব বা উৎপত্তি কোন ভাষা থেকে?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ইংরেজী খ। আরবি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ল্যাটিন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জার্মান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৪।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Civis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Civitas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কোন ভাষার শব্দ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ল্যাটিন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গ্রিক    গ। ফরাসি    ঘ। স্প্যানিস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৫।  সিভিস ও সিভিটাস শব্দের অর্থ যথাক্রমে- ? 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দেশ ও রাষ্ট্র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রাষ্ট ও নগর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 নাগরিক ও নগররাষ্ট্র </a:t>
            </a:r>
            <a:r>
              <a:rPr lang="bn-B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নগররাষ্ট্র ও নাগরিক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৬।  প্রাচীন কালে কোথায় নগররাষ্ট্র বিদ্যমান ছিল?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শর  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চীন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গ্রিস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ইংল্যান্ড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734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2000" dirty="0" smtClean="0">
                <a:latin typeface="Nikosh" pitchFamily="2" charset="0"/>
                <a:cs typeface="Nikosh" pitchFamily="2" charset="0"/>
              </a:rPr>
            </a:b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৭। প্রাচীনকালে এথেন্স ও স্পার্টায় কোন ধরনের রাষ্ট্র প্রচলিত ছিল? 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  বিশ্বরাষ্ট্র  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খ। নগররাষ্ট্র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গ।  জাতীয়রাষ্ট্র    ঘ।  যুক্তরাষ্ট্র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প্রাচীন কালে কোথায় নগররাষ্ট্র বিদ্যমান ছিল ?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গ্রেটব্রিটেন ও ব্রিস্টল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আমেরিকা ও ডালাস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মিশর ও আলেকজান্দ্রিয়া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গ্রিসের এথেন্স ও স্পার্টায়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৯।  নাগরিকতার সাথে জড়িত সকল প্রশ্ন সম্পর্কে যে শাস্ত্র আলোচনা করে, তাই পৌরনীতি- উক্তিটি কার?         </a:t>
            </a:r>
          </a:p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ক।  ই এম হোয়াইট </a:t>
            </a:r>
            <a:r>
              <a:rPr lang="bn-BD" sz="2400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 এরিস্টটল   গ।  এফ আই গ্লাউড  ঘ।  সক্রেটিস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১০। পৌরনীতি কোন ধরনের স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ংগঠন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বা প্রতিষ্ঠান নিয়ে আলোচনা করে ?      </a:t>
            </a:r>
          </a:p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ক।  রাজনৈতিক  </a:t>
            </a:r>
            <a:r>
              <a:rPr lang="bn-BD" sz="2400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 সামাজিক   গ। ধর্মীয়   ঘ। সাংস্কৃতিক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১১। পৌরনীতিকে জ্ঞানের মুল্যবান শাখা বলেছেন কে?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ক।  ই এম হোয়াইট </a:t>
            </a:r>
            <a:r>
              <a:rPr lang="bn-BD" sz="2400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 গার্নার   গ। লাস্কি    ঘ। ম্যাকাইভার </a:t>
            </a:r>
          </a:p>
          <a:p>
            <a:pPr>
              <a:buNone/>
            </a:pPr>
            <a:endParaRPr lang="bn-BD" sz="2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0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010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572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পাঠ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54102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শ্রেনীঃ একাদশ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পৌরনীতি ও সুশাসন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৪৫ মিনিট                    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তারিখঃ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০৪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০৫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/২০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২০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</a:t>
            </a:r>
            <a:br>
              <a:rPr lang="bn-BD" sz="3600" dirty="0" smtClean="0">
                <a:latin typeface="Nikosh" pitchFamily="2" charset="0"/>
                <a:cs typeface="Nikosh" pitchFamily="2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১২। জাতীয়রাষ্ট্র গড়ে উঠেছে কোন যুগে?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প্রাচীন যুগে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মধ্যযুগে 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আধুনিক যুগে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ঘ।  প্রাক-মধ্যযুগে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১৩।  নগররাষ্ট্রের স্থলে আধুনিক যুগে কিরুপ রাষ্ট্র ব্যবস্থা গড়ে উঠেছে?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বিশ্বরাষ্ট্র 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  জাতীয়রাষ্ট্র 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রাজতান্ত্রিক সম্রাজ্য   ঘ।  প্রাকৃতিক রাজ্য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১৪।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নাগরিকতা বিষয়ক বিজ্ঞান কোনটি 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অর্থনীতি 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সমাজবিজ্ঞান  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পৌরনীতি ও সুশাসন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ইতিহাস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১৫।  নাগরিকের অধিকার ও কর্তব্য নিয়ে আলোচনা করে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জ্ঞানের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শাখা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   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অর্থনীতি 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সমাজবিজ্ঞান  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পৌরনীতি ও সুশাসন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ইতিহাস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১৬।  মানবসভ্যতা রক্ষার জন্য পৌরনীতি ও সুশাসন পাঠের জনপ্রিয়তার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গুরুত্ব আরোপ করেছেন কে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 জর্জ ব্যার্নাড শ 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জ্যঁ জ্যাঁক রুশো  গ।  এফ আই গ্লাউড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ই এম হোয়াইট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১৭।  পৌরনীতি ও সুশাসন পাঠ করলে একজন মানুষ কীসে উদ্বুদ্ধ হয়?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আত্মসার্থে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 দেশপ্রেমে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রাজনীতিতে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সাহিত্য চর্চায়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645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বহুপদি সমাপ্তিসুচক বহুনির্বাচনি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১৮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প্রাচীন গ্রিসের এথেন্স ও স্পার্টায় নগররাষ্ট্রের নাগরিকগণ কিভাবে রাষ্ট্রীয় কাজে অংশগ্রহণ করত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-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প্রত্যক্ষ বা সরাসরি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পরোক্ষভাবে বা নির্বাচিত প্রতিনিধি প্রেরনের মাধ্যমে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প্রত্যেক পরিবার প্রধানকে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প্রে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রনের মাধ্যমে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---নিচের কোনটি সঠিক? </a:t>
            </a:r>
          </a:p>
          <a:p>
            <a:pPr>
              <a:buNone/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ii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১৯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নাগরিকতা স্থানীয় রুপ লাভ করে যখন একজন নাগরিক-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স্থানীয় স্বায়ত্তশাসিত প্রতিষ্ঠানের সদস্য হয় 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নিজ এলাকার উন্নয়নে সচেষ্ট হয়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নিজ রাষ্ট্রের স্থানীয় সরকার বিষয়ক মন্ত্রী হয়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-- নিচের কোনটি সঠিক? </a:t>
            </a: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ক-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ও</a:t>
            </a:r>
            <a:r>
              <a:rPr lang="bn-BD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২০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পৌরনীতি ও সুশাসন একটি-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স্থিতিশীল সামাজিক বিজ্ঞান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গতিশীল সামাজিক বিজ্ঞান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গতিশীল রাষ্ট্রবিজ্ঞান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-- নিচের কোনটি সঠিক? </a:t>
            </a:r>
          </a:p>
          <a:p>
            <a:pPr>
              <a:buNone/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ক-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খ-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 ii 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২১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পৌরনীতির ইংরেজী প্রতিশব্দ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Civics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শব্দটি এসেছে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ল্যা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টিন --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Civis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থেকে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থেকে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Civics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থেকে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-- নিচের কোনটি সঠিক? </a:t>
            </a:r>
          </a:p>
          <a:p>
            <a:pPr>
              <a:buNone/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ii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২২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পৌরনীতি ও সুশাসন পাঠ করলে মানুষের মন থেকে কি দূর হয়- 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কুসংস্কার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উদারতা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সম্প্রদায়িকতা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--- নিচের কোনটি সঠিক? </a:t>
            </a: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575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mph" presetSubtype="1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bn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উচ্চতর দক্ষতা ও  বহুপদী সমাপ্তি সুচক বহুর্নিবাচনী প্রশ্ন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হাসি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, প্রিয় ও আবু  অসম্প্রদায়িক চেতনার অধিকারী এবং ভিন্ন ভিন্ন ধর্মের লোক, তারা সৌহার্দপুর্ণ পরিবেশে কাজ করেন ।  তারা ভিন্ন ভিন্ন  বিষয়ে পড়াশুনা করলেও তাদের কাজের মধ্যে যথেষ্ট আন্তরিকতা আছে। সম্প্রতি তারা রাষ্ট্র ব্যবস্থা নিয়ে গল্প করছিল। তাদের জানার বিষয় হল জনগন ও রাষ্ট্র ব্যবস্থা।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হাসি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বলল রাষ্ট্র ব্যবস্থা সম্পর্কে জানতে হলে পৌরনীতি ও সুশাসন সম্পর্কে জানতে হবে। পৌরনীতি ও সুশাসন মুলত নাগরিক বিষয়ক বিজ্ঞান যা মানুষের নাগরিকত্ব ও দেশের দায়িত্ব বোধ নিয়ে আলোচনা করে। পৌরনীতি ও সুশাসন  গণতান্ত্রিক মুল্যবোধ, মানবাধিকার, সুশাসন, ই গভর্নেন্স, দেশপ্রেম, জনগন ও  সরকারের দায়িত্ববোধ নিয়ে বিস্তারিত আলোচনা করে।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২৩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বাংলাদেশের স্বাধীকার আন্দোলন ও মুক্তিযুদ্ধ সম্পর্কে জানতে হলে পাঠ করা প্রয়োজন-?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i-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অর্থনীতি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ii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- সমাজবিজ্ঞান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iii-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পৌরনীতি ও সুশাসন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---   নিচের কোনটি সঠিক? </a:t>
            </a:r>
          </a:p>
          <a:p>
            <a:pPr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 খ-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ii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b="1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b="1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ঘ-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২৪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রাষ্ট্র, জনগন ও সার্বভৌমত্ব সম্পর্কে আলোচনা করা হয়--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অর্থনীতিতে 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সমাজবিজ্ঞানে 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পৌরনীতি ও সুশাসনে  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---     নিচের কোনটি সঠিক? </a:t>
            </a:r>
          </a:p>
          <a:p>
            <a:pPr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ক-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b="1" dirty="0" smtClean="0">
                <a:latin typeface="Nikosh" pitchFamily="2" charset="0"/>
                <a:cs typeface="Nikosh" pitchFamily="2" charset="0"/>
              </a:rPr>
              <a:t>গ-  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ঘ-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iii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872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উচ্চতর </a:t>
            </a:r>
            <a:r>
              <a:rPr lang="b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দক্ষতা</a:t>
            </a:r>
            <a:r>
              <a:rPr lang="b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বহুপদী সমাপ্তি </a:t>
            </a:r>
            <a:r>
              <a:rPr lang="b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" pitchFamily="2" charset="0"/>
                <a:cs typeface="Nikosh" pitchFamily="2" charset="0"/>
              </a:rPr>
              <a:t>সুচক</a:t>
            </a:r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অভিন্ন তথ্য ভিত্তিক </a:t>
            </a:r>
            <a:r>
              <a:rPr lang="b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বহুর্নিবাচনী প্রশ্ন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২৫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জ্ঞানের শাখা হিসেবে পৌরনীতির নতুন নামকরণ করা হয়েছে--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পৌরনীতি ও সুশাসন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পৌরনীতি ও দেশপ্রেম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পৌরনীতি ও মানবাধিকার এবং গণতান্ত্রিক মুল্যবোধ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---     নিচের কোনটি সঠিক? </a:t>
            </a:r>
          </a:p>
          <a:p>
            <a:pPr>
              <a:buNone/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ii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২৬। পৌরনীতি ও সুশাসনের সাথে জ্ঞানের যে শাখার সম্পর্ক সর্বাপেক্ষা ঘ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নি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ষ্ট তা হলো-? </a:t>
            </a: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রাষ্ট্রবিজ্ঞান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ইতিহাস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নীতিশাস্ত্র  </a:t>
            </a:r>
          </a:p>
          <a:p>
            <a:pPr>
              <a:buNone/>
            </a:pP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২৭।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জর্জ হারিসন ১৯৭১ সালে কনসার্ট করে অর্জিত অর্থ মহান মুক্তিযুদ্ধে দান করেছিলেন, তার নাগরিকত্ব ও দেশপ্রেম  কোন প্রকৃতির ছিল ? </a:t>
            </a: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স্থানীয় প্রকৃতির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জাতীয় প্রকৃতির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আন্তর্জাতিক প্রকৃতির  </a:t>
            </a: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২৮।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প্রতিটি নাগরিক বিশ্বসমাজের সদস্য-এর দ্বারা নাগরিকত্বের কোন রুপটি প্রকাশ পাই ? </a:t>
            </a: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স্থানীয় রুপ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জাতীয় রুপ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আন্তর্জাতিক রুপ  </a:t>
            </a: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8812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048000" cy="1143000"/>
          </a:xfrm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    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3810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খ  ২। গ  ৩। গ  ৪। ক  ৫। গ  ৬। গ  ৭। খ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৮। ঘ  ৯। ক  ১০। ক  ১১। ক ১২। গ  ১৩। খ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১৪। গ  ১৫। গ  ১৬। ক  ১৭। খ  ১৮। ক  ১৯। ক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২০। খ  ২১।  ক  ২২।  গ   ২৩।  গ  ২৪। গ  ২৫। ক   ২৬। ক  ২৭। গ   ২৮।  গ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15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3124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বাড়ির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154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 পৌরনীতি ও সুশাসনের সাথে অন্য বিষয়ের কতটুকু মিল পাওয়া যায় আলোচনা কর?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 algn="ctr">
              <a:buClr>
                <a:srgbClr val="0BD0D9"/>
              </a:buClr>
              <a:buNone/>
            </a:pPr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সহায়ক গ্রন্থ/ প্রকাশনীঃ পৌরনীতি ও সুশাসনঃ  হাসান বুক হাউস, লেকচার প্রকাশনী, অক্ষরপত্র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প্রকাশনি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ব্যতিক্রম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কাজল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ব্রাদার্স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লিমিটেড</a:t>
            </a:r>
            <a:r>
              <a:rPr lang="en-US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BD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685800"/>
            <a:ext cx="4114800" cy="1000125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7086600" cy="43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53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মুল শিরোনামঃ পৌরনীতি ও সুশাসন পরিচিতি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0772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atin typeface="Nikosh" pitchFamily="2" charset="0"/>
                <a:cs typeface="Nikosh" pitchFamily="2" charset="0"/>
              </a:rPr>
              <a:t>অ</a:t>
            </a:r>
            <a:r>
              <a:rPr lang="bn-BD" sz="5400" dirty="0" smtClean="0">
                <a:latin typeface="Nikosh" pitchFamily="2" charset="0"/>
                <a:cs typeface="Nikosh" pitchFamily="2" charset="0"/>
              </a:rPr>
              <a:t>ধ্যায়ঃ ১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54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আজকের পাঠ/পাঠ ঘোষনাঃ পৌরনীতি ও সুশাসন এবং সমাজবিজ্ঞান, পৌরনীতি ও সুশাসন এবং অর্থনীতি, পৌরনীতি ও সুশাসন এবং নীতিশাস্ত্র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allAtOnce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এসো</a:t>
            </a:r>
            <a:r>
              <a:rPr lang="en-US" sz="4000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বন্ধুরা</a:t>
            </a:r>
            <a:r>
              <a:rPr lang="en-US" sz="4000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000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000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ক্লাস</a:t>
            </a:r>
            <a:r>
              <a:rPr lang="en-US" sz="4000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দেখ</a:t>
            </a:r>
            <a:r>
              <a:rPr lang="en-US" sz="4000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/>
                <a:ea typeface="Calibri"/>
                <a:cs typeface="Vrinda"/>
              </a:rPr>
              <a:t>https://youtu.be/LFqIjCYyheE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71" y="1869745"/>
            <a:ext cx="3372703" cy="449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4" y="1972102"/>
            <a:ext cx="4399835" cy="4394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09600"/>
            <a:ext cx="52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992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6705600" cy="43710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324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4" name="Content Placeholder 3" descr="united-nations-les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092" y="2410618"/>
            <a:ext cx="7130908" cy="350290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1722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4" name="Content Placeholder 3" descr="united-nations-les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62200"/>
            <a:ext cx="3893430" cy="3200400"/>
          </a:xfrm>
        </p:spPr>
      </p:pic>
      <p:pic>
        <p:nvPicPr>
          <p:cNvPr id="5" name="Content Placeholder 3" descr="f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09800"/>
            <a:ext cx="2381250" cy="1438275"/>
          </a:xfrm>
          <a:prstGeom prst="rect">
            <a:avLst/>
          </a:prstGeom>
        </p:spPr>
      </p:pic>
      <p:pic>
        <p:nvPicPr>
          <p:cNvPr id="6" name="Content Placeholder 3" descr="fi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6" y="38862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1955</Words>
  <Application>Microsoft Office PowerPoint</Application>
  <PresentationFormat>On-screen Show (4:3)</PresentationFormat>
  <Paragraphs>187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Flow</vt:lpstr>
      <vt:lpstr>Theme1</vt:lpstr>
      <vt:lpstr>        শুভেচ্ছা/ স্বাগতম</vt:lpstr>
      <vt:lpstr>শিক্ষক পরিচিতি</vt:lpstr>
      <vt:lpstr>  পাঠ পরিচিতি</vt:lpstr>
      <vt:lpstr> মুল শিরোনামঃ পৌরনীতি ও সুশাসন পরিচিতি   </vt:lpstr>
      <vt:lpstr>এসো বন্ধুরা আমার একটি ভিডিও ক্লাস দেখ </vt:lpstr>
      <vt:lpstr>PowerPoint Presentation</vt:lpstr>
      <vt:lpstr>নিচের  ছবি গুলো লক্ষ্য করি  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   প্রারম্ভিক বক্তব্য</vt:lpstr>
      <vt:lpstr>   শিখন ফল </vt:lpstr>
      <vt:lpstr> শিখন ফলের আলোকে প্রশ্ন  </vt:lpstr>
      <vt:lpstr>   একক কাজের প্রশ্ন</vt:lpstr>
      <vt:lpstr>একক কাজের সমাধান</vt:lpstr>
      <vt:lpstr>জোড়ায় কাজ</vt:lpstr>
      <vt:lpstr>PowerPoint Presentation</vt:lpstr>
      <vt:lpstr>   জোড়ায় কাজের প্রশ্ন</vt:lpstr>
      <vt:lpstr>জোড়ায় কাজের সমাধান</vt:lpstr>
      <vt:lpstr>দলীয় কাজ</vt:lpstr>
      <vt:lpstr>দলীয় কাজ</vt:lpstr>
      <vt:lpstr>PowerPoint Presentation</vt:lpstr>
      <vt:lpstr>     দলীয় কাজের প্রশ্ন </vt:lpstr>
      <vt:lpstr>দলীয় কাজের সমাধান </vt:lpstr>
      <vt:lpstr>দলীয় কাজের সমাধান </vt:lpstr>
      <vt:lpstr>দলীয় কাজের সমাধান </vt:lpstr>
      <vt:lpstr>মুল্যায়ন</vt:lpstr>
      <vt:lpstr>জ্ঞান মুলক,অনুধাবন মুলক, প্রয়োগ মুলক প্রশ্ন   </vt:lpstr>
      <vt:lpstr>জ্ঞান মুলক,অনুধাবন মুলক, প্রয়োগ মুলক প্রশ্ন   </vt:lpstr>
      <vt:lpstr>বহুপদি সমাপ্তিসুচক বহুনির্বাচনি প্রশ্ন</vt:lpstr>
      <vt:lpstr>উচ্চতর দক্ষতা ও  বহুপদী সমাপ্তি সুচক বহুর্নিবাচনী প্রশ্ন </vt:lpstr>
      <vt:lpstr>উচ্চতর দক্ষতা  বহুপদী সমাপ্তি সুচক অভিন্ন তথ্য ভিত্তিক  বহুর্নিবাচনী প্রশ্ন </vt:lpstr>
      <vt:lpstr>     সমাধান</vt:lpstr>
      <vt:lpstr>   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শুভেচ্ছা / স্বাগতম</dc:title>
  <dc:creator>USER</dc:creator>
  <cp:lastModifiedBy>Windows User</cp:lastModifiedBy>
  <cp:revision>27</cp:revision>
  <dcterms:created xsi:type="dcterms:W3CDTF">2006-08-16T00:00:00Z</dcterms:created>
  <dcterms:modified xsi:type="dcterms:W3CDTF">2020-08-26T07:46:11Z</dcterms:modified>
</cp:coreProperties>
</file>