
<file path=[Content_Types].xml><?xml version="1.0" encoding="utf-8"?>
<Types xmlns="http://schemas.openxmlformats.org/package/2006/content-types">
  <Default Extension="tmp" ContentType="image/png"/>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media/image2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3" r:id="rId2"/>
    <p:sldId id="284" r:id="rId3"/>
    <p:sldId id="285" r:id="rId4"/>
    <p:sldId id="270" r:id="rId5"/>
    <p:sldId id="287" r:id="rId6"/>
    <p:sldId id="259" r:id="rId7"/>
    <p:sldId id="260" r:id="rId8"/>
    <p:sldId id="262" r:id="rId9"/>
    <p:sldId id="263" r:id="rId10"/>
    <p:sldId id="264" r:id="rId11"/>
    <p:sldId id="265" r:id="rId12"/>
    <p:sldId id="266" r:id="rId13"/>
    <p:sldId id="273" r:id="rId14"/>
    <p:sldId id="274" r:id="rId15"/>
    <p:sldId id="275" r:id="rId16"/>
    <p:sldId id="276" r:id="rId17"/>
    <p:sldId id="278" r:id="rId18"/>
    <p:sldId id="279" r:id="rId19"/>
    <p:sldId id="281" r:id="rId20"/>
    <p:sldId id="282"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3B1"/>
    <a:srgbClr val="000000"/>
    <a:srgbClr val="FFC6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36E21-59A6-4E87-93A6-CDE120EC6A45}" type="datetimeFigureOut">
              <a:rPr lang="en-US" smtClean="0"/>
              <a:t>26-Aug-20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A5025-D36B-4553-97CF-DC9629F17414}" type="slidenum">
              <a:rPr lang="en-US" smtClean="0"/>
              <a:t>‹#›</a:t>
            </a:fld>
            <a:endParaRPr lang="en-US"/>
          </a:p>
        </p:txBody>
      </p:sp>
    </p:spTree>
    <p:extLst>
      <p:ext uri="{BB962C8B-B14F-4D97-AF65-F5344CB8AC3E}">
        <p14:creationId xmlns:p14="http://schemas.microsoft.com/office/powerpoint/2010/main" val="156843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5025-D36B-4553-97CF-DC9629F17414}" type="slidenum">
              <a:rPr lang="en-US" smtClean="0"/>
              <a:t>4</a:t>
            </a:fld>
            <a:endParaRPr lang="en-US"/>
          </a:p>
        </p:txBody>
      </p:sp>
    </p:spTree>
    <p:extLst>
      <p:ext uri="{BB962C8B-B14F-4D97-AF65-F5344CB8AC3E}">
        <p14:creationId xmlns:p14="http://schemas.microsoft.com/office/powerpoint/2010/main" val="285444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 1. Teacher</a:t>
            </a:r>
            <a:r>
              <a:rPr lang="en-US" baseline="0" dirty="0" smtClean="0"/>
              <a:t> will show the word chart 2. Students will chose three words and write down 3. Teacher will say any three words  randomly one after one.   4. Students will cross the name if it matches with the teacher 5. The students who cross all of the three will shout “BINGO’ and will be the winner. </a:t>
            </a:r>
            <a:endParaRPr lang="en-US" dirty="0" smtClean="0"/>
          </a:p>
          <a:p>
            <a:endParaRPr lang="en-US" dirty="0"/>
          </a:p>
        </p:txBody>
      </p:sp>
      <p:sp>
        <p:nvSpPr>
          <p:cNvPr id="4" name="Slide Number Placeholder 3"/>
          <p:cNvSpPr>
            <a:spLocks noGrp="1"/>
          </p:cNvSpPr>
          <p:nvPr>
            <p:ph type="sldNum" sz="quarter" idx="10"/>
          </p:nvPr>
        </p:nvSpPr>
        <p:spPr/>
        <p:txBody>
          <a:bodyPr/>
          <a:lstStyle/>
          <a:p>
            <a:fld id="{BFFC6E23-62FC-40DC-868A-66EE1BC4D2EF}" type="slidenum">
              <a:rPr lang="en-US" smtClean="0"/>
              <a:t>7</a:t>
            </a:fld>
            <a:endParaRPr lang="en-US"/>
          </a:p>
        </p:txBody>
      </p:sp>
    </p:spTree>
    <p:extLst>
      <p:ext uri="{BB962C8B-B14F-4D97-AF65-F5344CB8AC3E}">
        <p14:creationId xmlns:p14="http://schemas.microsoft.com/office/powerpoint/2010/main" val="267412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559B02-2A79-41D8-9CDD-8E59FBC114B9}" type="datetimeFigureOut">
              <a:rPr lang="en-US" smtClean="0"/>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80249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59B02-2A79-41D8-9CDD-8E59FBC114B9}" type="datetimeFigureOut">
              <a:rPr lang="en-US" smtClean="0"/>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2438278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59B02-2A79-41D8-9CDD-8E59FBC114B9}" type="datetimeFigureOut">
              <a:rPr lang="en-US" smtClean="0"/>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648350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59B02-2A79-41D8-9CDD-8E59FBC114B9}" type="datetimeFigureOut">
              <a:rPr lang="en-US" smtClean="0"/>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4083570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59B02-2A79-41D8-9CDD-8E59FBC114B9}" type="datetimeFigureOut">
              <a:rPr lang="en-US" smtClean="0"/>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2135411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559B02-2A79-41D8-9CDD-8E59FBC114B9}" type="datetimeFigureOut">
              <a:rPr lang="en-US" smtClean="0"/>
              <a:t>26-Aug-20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2610894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559B02-2A79-41D8-9CDD-8E59FBC114B9}" type="datetimeFigureOut">
              <a:rPr lang="en-US" smtClean="0"/>
              <a:t>26-Aug-20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286363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59B02-2A79-41D8-9CDD-8E59FBC114B9}" type="datetimeFigureOut">
              <a:rPr lang="en-US" smtClean="0"/>
              <a:t>26-Aug-20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692016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59B02-2A79-41D8-9CDD-8E59FBC114B9}" type="datetimeFigureOut">
              <a:rPr lang="en-US" smtClean="0"/>
              <a:t>26-Aug-20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128810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59B02-2A79-41D8-9CDD-8E59FBC114B9}" type="datetimeFigureOut">
              <a:rPr lang="en-US" smtClean="0"/>
              <a:t>26-Aug-20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4068773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59B02-2A79-41D8-9CDD-8E59FBC114B9}" type="datetimeFigureOut">
              <a:rPr lang="en-US" smtClean="0"/>
              <a:t>26-Aug-20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595645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59B02-2A79-41D8-9CDD-8E59FBC114B9}" type="datetimeFigureOut">
              <a:rPr lang="en-US" smtClean="0"/>
              <a:t>26-Aug-20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1482-FB83-4EEA-9E58-844280A3790B}" type="slidenum">
              <a:rPr lang="en-US" smtClean="0"/>
              <a:t>‹#›</a:t>
            </a:fld>
            <a:endParaRPr lang="en-US"/>
          </a:p>
        </p:txBody>
      </p:sp>
    </p:spTree>
    <p:extLst>
      <p:ext uri="{BB962C8B-B14F-4D97-AF65-F5344CB8AC3E}">
        <p14:creationId xmlns:p14="http://schemas.microsoft.com/office/powerpoint/2010/main" val="14483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41" y="2493182"/>
            <a:ext cx="6972217" cy="3393241"/>
          </a:xfrm>
          <a:prstGeom prst="rect">
            <a:avLst/>
          </a:prstGeom>
        </p:spPr>
      </p:pic>
      <p:sp>
        <p:nvSpPr>
          <p:cNvPr id="3" name="Rectangle 2"/>
          <p:cNvSpPr/>
          <p:nvPr/>
        </p:nvSpPr>
        <p:spPr>
          <a:xfrm>
            <a:off x="2973306" y="1600223"/>
            <a:ext cx="5659241" cy="992451"/>
          </a:xfrm>
          <a:prstGeom prst="rect">
            <a:avLst/>
          </a:prstGeom>
          <a:noFill/>
        </p:spPr>
        <p:txBody>
          <a:bodyPr wrap="none" lIns="68579" tIns="34290" rIns="68579"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999" b="1" dirty="0">
                <a:ln w="11430"/>
                <a:solidFill>
                  <a:srgbClr val="00FF00"/>
                </a:solidFill>
                <a:effectLst>
                  <a:outerShdw blurRad="50800" dist="39000" dir="5460000" algn="tl">
                    <a:srgbClr val="000000">
                      <a:alpha val="38000"/>
                    </a:srgbClr>
                  </a:outerShdw>
                </a:effectLst>
                <a:latin typeface="Nikosh" panose="02000000000000000000" pitchFamily="2" charset="0"/>
                <a:cs typeface="Nikosh" panose="02000000000000000000" pitchFamily="2" charset="0"/>
              </a:rPr>
              <a:t>Good Morning</a:t>
            </a:r>
          </a:p>
        </p:txBody>
      </p:sp>
      <p:pic>
        <p:nvPicPr>
          <p:cNvPr id="4" name="Picture 3" descr="DPE Logo.jpg"/>
          <p:cNvPicPr>
            <a:picLocks noChangeAspect="1"/>
          </p:cNvPicPr>
          <p:nvPr/>
        </p:nvPicPr>
        <p:blipFill>
          <a:blip r:embed="rId3"/>
          <a:stretch>
            <a:fillRect/>
          </a:stretch>
        </p:blipFill>
        <p:spPr>
          <a:xfrm>
            <a:off x="10210800" y="42"/>
            <a:ext cx="1974304" cy="1914472"/>
          </a:xfrm>
          <a:prstGeom prst="rect">
            <a:avLst/>
          </a:prstGeom>
        </p:spPr>
      </p:pic>
    </p:spTree>
    <p:extLst>
      <p:ext uri="{BB962C8B-B14F-4D97-AF65-F5344CB8AC3E}">
        <p14:creationId xmlns:p14="http://schemas.microsoft.com/office/powerpoint/2010/main" val="14613285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1069"/>
            <a:ext cx="6018663" cy="1015663"/>
          </a:xfrm>
          <a:prstGeom prst="rect">
            <a:avLst/>
          </a:prstGeom>
          <a:noFill/>
        </p:spPr>
        <p:txBody>
          <a:bodyPr wrap="square" rtlCol="0">
            <a:spAutoFit/>
          </a:bodyPr>
          <a:lstStyle/>
          <a:p>
            <a:r>
              <a:rPr lang="en-US" sz="6000" dirty="0" smtClean="0"/>
              <a:t>Tell me the name?</a:t>
            </a:r>
            <a:endParaRPr lang="en-US" sz="6000" dirty="0"/>
          </a:p>
        </p:txBody>
      </p:sp>
      <p:sp>
        <p:nvSpPr>
          <p:cNvPr id="4" name="TextBox 3"/>
          <p:cNvSpPr txBox="1"/>
          <p:nvPr/>
        </p:nvSpPr>
        <p:spPr>
          <a:xfrm>
            <a:off x="6364406" y="5288340"/>
            <a:ext cx="5827594" cy="1569660"/>
          </a:xfrm>
          <a:prstGeom prst="rect">
            <a:avLst/>
          </a:prstGeom>
          <a:noFill/>
        </p:spPr>
        <p:txBody>
          <a:bodyPr wrap="square" rtlCol="0">
            <a:spAutoFit/>
          </a:bodyPr>
          <a:lstStyle/>
          <a:p>
            <a:r>
              <a:rPr lang="en-US" sz="9600" b="1" dirty="0" smtClean="0">
                <a:solidFill>
                  <a:srgbClr val="FFC000"/>
                </a:solidFill>
              </a:rPr>
              <a:t>It’s carrots</a:t>
            </a:r>
            <a:endParaRPr lang="en-US" sz="9600" b="1" dirty="0">
              <a:solidFill>
                <a:srgbClr val="FFC000"/>
              </a:solidFill>
            </a:endParaRPr>
          </a:p>
        </p:txBody>
      </p:sp>
      <p:pic>
        <p:nvPicPr>
          <p:cNvPr id="7" name="Picture 6" descr="DPE Logo.jpg"/>
          <p:cNvPicPr>
            <a:picLocks noChangeAspect="1"/>
          </p:cNvPicPr>
          <p:nvPr/>
        </p:nvPicPr>
        <p:blipFill>
          <a:blip r:embed="rId3"/>
          <a:stretch>
            <a:fillRect/>
          </a:stretch>
        </p:blipFill>
        <p:spPr>
          <a:xfrm>
            <a:off x="10383638" y="42"/>
            <a:ext cx="1801465" cy="17468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3" y="1801505"/>
            <a:ext cx="10399594" cy="3609832"/>
          </a:xfrm>
          <a:prstGeom prst="rect">
            <a:avLst/>
          </a:prstGeom>
        </p:spPr>
      </p:pic>
    </p:spTree>
    <p:custDataLst>
      <p:tags r:id="rId1"/>
    </p:custDataLst>
    <p:extLst>
      <p:ext uri="{BB962C8B-B14F-4D97-AF65-F5344CB8AC3E}">
        <p14:creationId xmlns:p14="http://schemas.microsoft.com/office/powerpoint/2010/main" val="512323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5629701"/>
          </a:xfrm>
          <a:prstGeom prst="rect">
            <a:avLst/>
          </a:prstGeom>
        </p:spPr>
      </p:pic>
      <p:sp>
        <p:nvSpPr>
          <p:cNvPr id="4" name="TextBox 3"/>
          <p:cNvSpPr txBox="1"/>
          <p:nvPr/>
        </p:nvSpPr>
        <p:spPr>
          <a:xfrm>
            <a:off x="0" y="5965167"/>
            <a:ext cx="11764370" cy="830997"/>
          </a:xfrm>
          <a:prstGeom prst="rect">
            <a:avLst/>
          </a:prstGeom>
          <a:noFill/>
        </p:spPr>
        <p:txBody>
          <a:bodyPr wrap="square" rtlCol="0">
            <a:spAutoFit/>
          </a:bodyPr>
          <a:lstStyle/>
          <a:p>
            <a:r>
              <a:rPr lang="en-US" sz="4800" b="1" dirty="0" smtClean="0">
                <a:solidFill>
                  <a:srgbClr val="FF0000"/>
                </a:solidFill>
              </a:rPr>
              <a:t>These are papaya and everyone eat this fruit.</a:t>
            </a:r>
            <a:endParaRPr lang="en-US" sz="4800" b="1" dirty="0">
              <a:solidFill>
                <a:srgbClr val="FF0000"/>
              </a:solidFill>
            </a:endParaRPr>
          </a:p>
        </p:txBody>
      </p:sp>
    </p:spTree>
    <p:custDataLst>
      <p:tags r:id="rId1"/>
    </p:custDataLst>
    <p:extLst>
      <p:ext uri="{BB962C8B-B14F-4D97-AF65-F5344CB8AC3E}">
        <p14:creationId xmlns:p14="http://schemas.microsoft.com/office/powerpoint/2010/main" val="814150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3684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398" y="-626743"/>
            <a:ext cx="5349921" cy="6858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857" y="316173"/>
            <a:ext cx="5349921" cy="68580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388" y="-367764"/>
            <a:ext cx="5907204" cy="757237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2" y="316173"/>
            <a:ext cx="5349921" cy="6858000"/>
          </a:xfrm>
          <a:prstGeom prst="rect">
            <a:avLst/>
          </a:prstGeom>
        </p:spPr>
      </p:pic>
      <p:sp>
        <p:nvSpPr>
          <p:cNvPr id="2" name="TextBox 1"/>
          <p:cNvSpPr txBox="1"/>
          <p:nvPr/>
        </p:nvSpPr>
        <p:spPr>
          <a:xfrm>
            <a:off x="393507" y="285736"/>
            <a:ext cx="8161361" cy="923330"/>
          </a:xfrm>
          <a:prstGeom prst="rect">
            <a:avLst/>
          </a:prstGeom>
          <a:solidFill>
            <a:schemeClr val="tx1">
              <a:lumMod val="85000"/>
              <a:lumOff val="15000"/>
            </a:schemeClr>
          </a:solidFill>
        </p:spPr>
        <p:txBody>
          <a:bodyPr wrap="square" rtlCol="0">
            <a:spAutoFit/>
          </a:bodyPr>
          <a:lstStyle/>
          <a:p>
            <a:pPr algn="ctr"/>
            <a:r>
              <a:rPr lang="en-US" sz="5400" b="1" dirty="0" smtClean="0">
                <a:solidFill>
                  <a:schemeClr val="bg1"/>
                </a:solidFill>
              </a:rPr>
              <a:t>What is there in the glass?</a:t>
            </a:r>
            <a:endParaRPr lang="en-US" sz="5400" b="1" dirty="0">
              <a:solidFill>
                <a:schemeClr val="bg1"/>
              </a:solidFill>
            </a:endParaRPr>
          </a:p>
        </p:txBody>
      </p:sp>
      <p:sp>
        <p:nvSpPr>
          <p:cNvPr id="3" name="TextBox 2"/>
          <p:cNvSpPr txBox="1"/>
          <p:nvPr/>
        </p:nvSpPr>
        <p:spPr>
          <a:xfrm>
            <a:off x="586860" y="5145201"/>
            <a:ext cx="1856096" cy="1200329"/>
          </a:xfrm>
          <a:prstGeom prst="rect">
            <a:avLst/>
          </a:prstGeom>
          <a:noFill/>
        </p:spPr>
        <p:txBody>
          <a:bodyPr wrap="square" rtlCol="0">
            <a:spAutoFit/>
          </a:bodyPr>
          <a:lstStyle/>
          <a:p>
            <a:r>
              <a:rPr lang="en-US" sz="7200" b="1" dirty="0" smtClean="0">
                <a:solidFill>
                  <a:schemeClr val="accent2">
                    <a:lumMod val="50000"/>
                  </a:schemeClr>
                </a:solidFill>
              </a:rPr>
              <a:t>milk</a:t>
            </a:r>
            <a:endParaRPr lang="en-US" sz="7200" b="1" dirty="0">
              <a:solidFill>
                <a:schemeClr val="accent2">
                  <a:lumMod val="50000"/>
                </a:schemeClr>
              </a:solidFill>
            </a:endParaRPr>
          </a:p>
        </p:txBody>
      </p:sp>
      <p:pic>
        <p:nvPicPr>
          <p:cNvPr id="9" name="Picture 8" descr="DPE Logo.jpg"/>
          <p:cNvPicPr>
            <a:picLocks noChangeAspect="1"/>
          </p:cNvPicPr>
          <p:nvPr/>
        </p:nvPicPr>
        <p:blipFill>
          <a:blip r:embed="rId5"/>
          <a:stretch>
            <a:fillRect/>
          </a:stretch>
        </p:blipFill>
        <p:spPr>
          <a:xfrm>
            <a:off x="10834016" y="42"/>
            <a:ext cx="1351088" cy="1310143"/>
          </a:xfrm>
          <a:prstGeom prst="rect">
            <a:avLst/>
          </a:prstGeom>
        </p:spPr>
      </p:pic>
    </p:spTree>
    <p:custDataLst>
      <p:tags r:id="rId1"/>
    </p:custDataLst>
    <p:extLst>
      <p:ext uri="{BB962C8B-B14F-4D97-AF65-F5344CB8AC3E}">
        <p14:creationId xmlns:p14="http://schemas.microsoft.com/office/powerpoint/2010/main" val="1481329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8" y="0"/>
            <a:ext cx="6748818"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86" y="0"/>
            <a:ext cx="5332872" cy="6858000"/>
          </a:xfrm>
          <a:prstGeom prst="rect">
            <a:avLst/>
          </a:prstGeom>
        </p:spPr>
      </p:pic>
      <p:sp>
        <p:nvSpPr>
          <p:cNvPr id="2" name="TextBox 1"/>
          <p:cNvSpPr txBox="1"/>
          <p:nvPr/>
        </p:nvSpPr>
        <p:spPr>
          <a:xfrm>
            <a:off x="0" y="122821"/>
            <a:ext cx="3466532" cy="2646878"/>
          </a:xfrm>
          <a:prstGeom prst="rect">
            <a:avLst/>
          </a:prstGeom>
          <a:solidFill>
            <a:schemeClr val="bg2">
              <a:lumMod val="25000"/>
            </a:schemeClr>
          </a:solidFill>
        </p:spPr>
        <p:txBody>
          <a:bodyPr wrap="square" rtlCol="0">
            <a:spAutoFit/>
          </a:bodyPr>
          <a:lstStyle/>
          <a:p>
            <a:r>
              <a:rPr lang="en-US" sz="16600" dirty="0" smtClean="0">
                <a:solidFill>
                  <a:srgbClr val="FFC000"/>
                </a:solidFill>
              </a:rPr>
              <a:t>fish</a:t>
            </a:r>
            <a:endParaRPr lang="en-US" sz="16600" dirty="0">
              <a:solidFill>
                <a:srgbClr val="FFC000"/>
              </a:solidFill>
            </a:endParaRPr>
          </a:p>
        </p:txBody>
      </p:sp>
    </p:spTree>
    <p:extLst>
      <p:ext uri="{BB962C8B-B14F-4D97-AF65-F5344CB8AC3E}">
        <p14:creationId xmlns:p14="http://schemas.microsoft.com/office/powerpoint/2010/main" val="3048495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65760" cy="6716574"/>
          </a:xfrm>
          <a:prstGeom prst="rect">
            <a:avLst/>
          </a:prstGeom>
        </p:spPr>
      </p:pic>
      <p:sp>
        <p:nvSpPr>
          <p:cNvPr id="2" name="TextBox 1"/>
          <p:cNvSpPr txBox="1"/>
          <p:nvPr/>
        </p:nvSpPr>
        <p:spPr>
          <a:xfrm>
            <a:off x="6569122" y="3632606"/>
            <a:ext cx="5718412" cy="2215991"/>
          </a:xfrm>
          <a:prstGeom prst="rect">
            <a:avLst/>
          </a:prstGeom>
          <a:noFill/>
        </p:spPr>
        <p:txBody>
          <a:bodyPr wrap="square" rtlCol="0">
            <a:spAutoFit/>
          </a:bodyPr>
          <a:lstStyle/>
          <a:p>
            <a:r>
              <a:rPr lang="en-US" sz="13800" b="1" dirty="0" smtClean="0">
                <a:solidFill>
                  <a:srgbClr val="FF0000"/>
                </a:solidFill>
              </a:rPr>
              <a:t>lettuce</a:t>
            </a:r>
            <a:endParaRPr lang="en-US" sz="13800" b="1" dirty="0">
              <a:solidFill>
                <a:srgbClr val="FF0000"/>
              </a:solidFill>
            </a:endParaRPr>
          </a:p>
        </p:txBody>
      </p:sp>
      <p:pic>
        <p:nvPicPr>
          <p:cNvPr id="6" name="Picture 5" descr="DPE Logo.jpg"/>
          <p:cNvPicPr>
            <a:picLocks noChangeAspect="1"/>
          </p:cNvPicPr>
          <p:nvPr/>
        </p:nvPicPr>
        <p:blipFill>
          <a:blip r:embed="rId3"/>
          <a:stretch>
            <a:fillRect/>
          </a:stretch>
        </p:blipFill>
        <p:spPr>
          <a:xfrm>
            <a:off x="10946610" y="42"/>
            <a:ext cx="1238494" cy="1200961"/>
          </a:xfrm>
          <a:prstGeom prst="rect">
            <a:avLst/>
          </a:prstGeom>
        </p:spPr>
      </p:pic>
    </p:spTree>
    <p:extLst>
      <p:ext uri="{BB962C8B-B14F-4D97-AF65-F5344CB8AC3E}">
        <p14:creationId xmlns:p14="http://schemas.microsoft.com/office/powerpoint/2010/main" val="3073771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07516"/>
            <a:ext cx="7192370" cy="1200329"/>
          </a:xfrm>
          <a:prstGeom prst="rect">
            <a:avLst/>
          </a:prstGeom>
          <a:solidFill>
            <a:schemeClr val="accent1">
              <a:lumMod val="40000"/>
              <a:lumOff val="60000"/>
            </a:schemeClr>
          </a:solidFill>
        </p:spPr>
        <p:txBody>
          <a:bodyPr wrap="square" rtlCol="0">
            <a:spAutoFit/>
          </a:bodyPr>
          <a:lstStyle/>
          <a:p>
            <a:r>
              <a:rPr lang="en-US" sz="7200" b="1" dirty="0" smtClean="0">
                <a:solidFill>
                  <a:srgbClr val="C00000"/>
                </a:solidFill>
              </a:rPr>
              <a:t>This is chocolate.</a:t>
            </a:r>
            <a:endParaRPr lang="en-US" sz="7200" b="1" dirty="0">
              <a:solidFill>
                <a:srgbClr val="C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59" y="0"/>
            <a:ext cx="11924141" cy="5611442"/>
          </a:xfrm>
          <a:prstGeom prst="rect">
            <a:avLst/>
          </a:prstGeom>
        </p:spPr>
      </p:pic>
    </p:spTree>
    <p:extLst>
      <p:ext uri="{BB962C8B-B14F-4D97-AF65-F5344CB8AC3E}">
        <p14:creationId xmlns:p14="http://schemas.microsoft.com/office/powerpoint/2010/main" val="3851589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83892" y="5288340"/>
            <a:ext cx="7902052" cy="1569660"/>
          </a:xfrm>
          <a:prstGeom prst="rect">
            <a:avLst/>
          </a:prstGeom>
          <a:noFill/>
        </p:spPr>
        <p:txBody>
          <a:bodyPr wrap="square" rtlCol="0">
            <a:spAutoFit/>
          </a:bodyPr>
          <a:lstStyle/>
          <a:p>
            <a:pPr algn="ctr"/>
            <a:r>
              <a:rPr lang="en-US" sz="9600" b="1" dirty="0" smtClean="0"/>
              <a:t>These are rice.</a:t>
            </a:r>
            <a:endParaRPr lang="en-US" sz="9600" b="1" dirty="0"/>
          </a:p>
        </p:txBody>
      </p:sp>
      <p:pic>
        <p:nvPicPr>
          <p:cNvPr id="9" name="Picture 8" descr="DPE Logo.jpg"/>
          <p:cNvPicPr>
            <a:picLocks noChangeAspect="1"/>
          </p:cNvPicPr>
          <p:nvPr/>
        </p:nvPicPr>
        <p:blipFill>
          <a:blip r:embed="rId2"/>
          <a:stretch>
            <a:fillRect/>
          </a:stretch>
        </p:blipFill>
        <p:spPr>
          <a:xfrm>
            <a:off x="10645254" y="41"/>
            <a:ext cx="1539849" cy="149318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03"/>
            <a:ext cx="10058400" cy="5045964"/>
          </a:xfrm>
          <a:prstGeom prst="rect">
            <a:avLst/>
          </a:prstGeom>
        </p:spPr>
      </p:pic>
    </p:spTree>
    <p:extLst>
      <p:ext uri="{BB962C8B-B14F-4D97-AF65-F5344CB8AC3E}">
        <p14:creationId xmlns:p14="http://schemas.microsoft.com/office/powerpoint/2010/main" val="1090256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64072" y="2071566"/>
            <a:ext cx="6227929" cy="4688339"/>
          </a:xfrm>
          <a:prstGeom prst="rect">
            <a:avLst/>
          </a:prstGeom>
        </p:spPr>
      </p:pic>
      <p:sp>
        <p:nvSpPr>
          <p:cNvPr id="4" name="TextBox 3"/>
          <p:cNvSpPr txBox="1"/>
          <p:nvPr/>
        </p:nvSpPr>
        <p:spPr>
          <a:xfrm>
            <a:off x="0" y="0"/>
            <a:ext cx="10590663" cy="1754326"/>
          </a:xfrm>
          <a:prstGeom prst="rect">
            <a:avLst/>
          </a:prstGeom>
          <a:noFill/>
        </p:spPr>
        <p:txBody>
          <a:bodyPr wrap="square" rtlCol="0">
            <a:spAutoFit/>
          </a:bodyPr>
          <a:lstStyle/>
          <a:p>
            <a:r>
              <a:rPr lang="en-US" sz="5400" b="1" dirty="0" smtClean="0"/>
              <a:t>Open page no 22, listen and say with teacher.</a:t>
            </a:r>
            <a:endParaRPr lang="en-US" sz="5400" b="1" dirty="0"/>
          </a:p>
        </p:txBody>
      </p:sp>
      <p:pic>
        <p:nvPicPr>
          <p:cNvPr id="8" name="Picture 7"/>
          <p:cNvPicPr>
            <a:picLocks noChangeAspect="1"/>
          </p:cNvPicPr>
          <p:nvPr/>
        </p:nvPicPr>
        <p:blipFill>
          <a:blip r:embed="rId3"/>
          <a:stretch>
            <a:fillRect/>
          </a:stretch>
        </p:blipFill>
        <p:spPr>
          <a:xfrm>
            <a:off x="0" y="2129051"/>
            <a:ext cx="4585648" cy="4728949"/>
          </a:xfrm>
          <a:prstGeom prst="rect">
            <a:avLst/>
          </a:prstGeom>
        </p:spPr>
      </p:pic>
      <p:pic>
        <p:nvPicPr>
          <p:cNvPr id="7" name="Picture 6" descr="DPE Logo.jpg"/>
          <p:cNvPicPr>
            <a:picLocks noChangeAspect="1"/>
          </p:cNvPicPr>
          <p:nvPr/>
        </p:nvPicPr>
        <p:blipFill>
          <a:blip r:embed="rId4"/>
          <a:stretch>
            <a:fillRect/>
          </a:stretch>
        </p:blipFill>
        <p:spPr>
          <a:xfrm>
            <a:off x="11016982" y="42"/>
            <a:ext cx="1168122" cy="1132722"/>
          </a:xfrm>
          <a:prstGeom prst="rect">
            <a:avLst/>
          </a:prstGeom>
        </p:spPr>
      </p:pic>
    </p:spTree>
    <p:extLst>
      <p:ext uri="{BB962C8B-B14F-4D97-AF65-F5344CB8AC3E}">
        <p14:creationId xmlns:p14="http://schemas.microsoft.com/office/powerpoint/2010/main" val="2053380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9" y="1388702"/>
            <a:ext cx="6058469" cy="1325563"/>
          </a:xfrm>
        </p:spPr>
        <p:txBody>
          <a:bodyPr>
            <a:noAutofit/>
          </a:bodyPr>
          <a:lstStyle/>
          <a:p>
            <a:pPr algn="ctr"/>
            <a:r>
              <a:rPr lang="en-US" sz="4800" b="1" dirty="0" smtClean="0">
                <a:solidFill>
                  <a:srgbClr val="C00000"/>
                </a:solidFill>
              </a:rPr>
              <a:t>A.</a:t>
            </a:r>
            <a:r>
              <a:rPr lang="en-US" sz="4800" b="1" dirty="0" smtClean="0"/>
              <a:t> Look, listen and say</a:t>
            </a:r>
            <a:endParaRPr lang="en-US" sz="4800" b="1" dirty="0">
              <a:solidFill>
                <a:srgbClr val="C00000"/>
              </a:solidFill>
            </a:endParaRPr>
          </a:p>
        </p:txBody>
      </p:sp>
      <p:sp>
        <p:nvSpPr>
          <p:cNvPr id="4" name="TextBox 3"/>
          <p:cNvSpPr txBox="1"/>
          <p:nvPr/>
        </p:nvSpPr>
        <p:spPr>
          <a:xfrm>
            <a:off x="287167" y="265119"/>
            <a:ext cx="6168788" cy="923330"/>
          </a:xfrm>
          <a:prstGeom prst="rect">
            <a:avLst/>
          </a:prstGeom>
          <a:noFill/>
        </p:spPr>
        <p:txBody>
          <a:bodyPr wrap="square" rtlCol="0">
            <a:spAutoFit/>
          </a:bodyPr>
          <a:lstStyle/>
          <a:p>
            <a:r>
              <a:rPr lang="en-US" sz="5400" b="1" dirty="0"/>
              <a:t>Let’s do the activity</a:t>
            </a:r>
            <a:endParaRPr lang="en-US" sz="5400" dirty="0"/>
          </a:p>
        </p:txBody>
      </p:sp>
      <p:pic>
        <p:nvPicPr>
          <p:cNvPr id="7" name="Picture 6"/>
          <p:cNvPicPr>
            <a:picLocks noChangeAspect="1"/>
          </p:cNvPicPr>
          <p:nvPr/>
        </p:nvPicPr>
        <p:blipFill>
          <a:blip r:embed="rId2"/>
          <a:stretch>
            <a:fillRect/>
          </a:stretch>
        </p:blipFill>
        <p:spPr>
          <a:xfrm>
            <a:off x="6042018" y="246634"/>
            <a:ext cx="6053977" cy="6495360"/>
          </a:xfrm>
          <a:prstGeom prst="rect">
            <a:avLst/>
          </a:prstGeom>
        </p:spPr>
      </p:pic>
      <p:grpSp>
        <p:nvGrpSpPr>
          <p:cNvPr id="11" name="Group 10"/>
          <p:cNvGrpSpPr/>
          <p:nvPr/>
        </p:nvGrpSpPr>
        <p:grpSpPr>
          <a:xfrm>
            <a:off x="1661651" y="3044222"/>
            <a:ext cx="2937643" cy="3167717"/>
            <a:chOff x="1661651" y="3044222"/>
            <a:chExt cx="2937643" cy="3167717"/>
          </a:xfrm>
        </p:grpSpPr>
        <p:pic>
          <p:nvPicPr>
            <p:cNvPr id="9" name="Picture 8"/>
            <p:cNvPicPr>
              <a:picLocks noChangeAspect="1"/>
            </p:cNvPicPr>
            <p:nvPr/>
          </p:nvPicPr>
          <p:blipFill>
            <a:blip r:embed="rId3"/>
            <a:stretch>
              <a:fillRect/>
            </a:stretch>
          </p:blipFill>
          <p:spPr>
            <a:xfrm>
              <a:off x="1661651" y="3044222"/>
              <a:ext cx="2937643" cy="2455559"/>
            </a:xfrm>
            <a:prstGeom prst="rect">
              <a:avLst/>
            </a:prstGeom>
          </p:spPr>
        </p:pic>
        <p:sp>
          <p:nvSpPr>
            <p:cNvPr id="10" name="TextBox 9"/>
            <p:cNvSpPr txBox="1"/>
            <p:nvPr/>
          </p:nvSpPr>
          <p:spPr>
            <a:xfrm>
              <a:off x="2417096" y="5627164"/>
              <a:ext cx="1580241" cy="584775"/>
            </a:xfrm>
            <a:prstGeom prst="rect">
              <a:avLst/>
            </a:prstGeom>
            <a:solidFill>
              <a:srgbClr val="C00000"/>
            </a:solidFill>
          </p:spPr>
          <p:txBody>
            <a:bodyPr wrap="none" rtlCol="0">
              <a:spAutoFit/>
            </a:bodyPr>
            <a:lstStyle/>
            <a:p>
              <a:r>
                <a:rPr lang="en-US" sz="3200" b="1" dirty="0" smtClean="0">
                  <a:solidFill>
                    <a:srgbClr val="FFC000"/>
                  </a:solidFill>
                </a:rPr>
                <a:t>Oranges</a:t>
              </a:r>
              <a:endParaRPr lang="en-US" sz="3200" b="1" dirty="0">
                <a:solidFill>
                  <a:srgbClr val="FFC000"/>
                </a:solidFill>
              </a:endParaRPr>
            </a:p>
          </p:txBody>
        </p:sp>
      </p:grpSp>
      <p:grpSp>
        <p:nvGrpSpPr>
          <p:cNvPr id="14" name="Group 13"/>
          <p:cNvGrpSpPr/>
          <p:nvPr/>
        </p:nvGrpSpPr>
        <p:grpSpPr>
          <a:xfrm>
            <a:off x="1787852" y="3156412"/>
            <a:ext cx="2809281" cy="3068908"/>
            <a:chOff x="1801500" y="3156412"/>
            <a:chExt cx="2809281" cy="3068908"/>
          </a:xfrm>
        </p:grpSpPr>
        <p:pic>
          <p:nvPicPr>
            <p:cNvPr id="12" name="Picture 11"/>
            <p:cNvPicPr>
              <a:picLocks noChangeAspect="1"/>
            </p:cNvPicPr>
            <p:nvPr/>
          </p:nvPicPr>
          <p:blipFill>
            <a:blip r:embed="rId4"/>
            <a:stretch>
              <a:fillRect/>
            </a:stretch>
          </p:blipFill>
          <p:spPr>
            <a:xfrm>
              <a:off x="1801500" y="3156412"/>
              <a:ext cx="2809281" cy="2261750"/>
            </a:xfrm>
            <a:prstGeom prst="rect">
              <a:avLst/>
            </a:prstGeom>
          </p:spPr>
        </p:pic>
        <p:sp>
          <p:nvSpPr>
            <p:cNvPr id="13" name="TextBox 12"/>
            <p:cNvSpPr txBox="1"/>
            <p:nvPr/>
          </p:nvSpPr>
          <p:spPr>
            <a:xfrm>
              <a:off x="2146894" y="5640545"/>
              <a:ext cx="2062694" cy="584775"/>
            </a:xfrm>
            <a:prstGeom prst="rect">
              <a:avLst/>
            </a:prstGeom>
            <a:solidFill>
              <a:srgbClr val="FFC000"/>
            </a:solidFill>
          </p:spPr>
          <p:txBody>
            <a:bodyPr wrap="square" rtlCol="0">
              <a:spAutoFit/>
            </a:bodyPr>
            <a:lstStyle/>
            <a:p>
              <a:pPr algn="ctr"/>
              <a:r>
                <a:rPr lang="en-US" sz="3200" b="1" dirty="0">
                  <a:solidFill>
                    <a:srgbClr val="C00000"/>
                  </a:solidFill>
                </a:rPr>
                <a:t>i</a:t>
              </a:r>
              <a:r>
                <a:rPr lang="en-US" sz="3200" b="1" dirty="0" smtClean="0">
                  <a:solidFill>
                    <a:srgbClr val="C00000"/>
                  </a:solidFill>
                </a:rPr>
                <a:t>ce-cream</a:t>
              </a:r>
              <a:endParaRPr lang="en-US" sz="3200" b="1" dirty="0">
                <a:solidFill>
                  <a:srgbClr val="C00000"/>
                </a:solidFill>
              </a:endParaRPr>
            </a:p>
          </p:txBody>
        </p:sp>
      </p:grpSp>
      <p:grpSp>
        <p:nvGrpSpPr>
          <p:cNvPr id="17" name="Group 16"/>
          <p:cNvGrpSpPr/>
          <p:nvPr/>
        </p:nvGrpSpPr>
        <p:grpSpPr>
          <a:xfrm>
            <a:off x="1955821" y="3156412"/>
            <a:ext cx="2814839" cy="3078500"/>
            <a:chOff x="1955821" y="3156412"/>
            <a:chExt cx="2814839" cy="3078500"/>
          </a:xfrm>
        </p:grpSpPr>
        <p:pic>
          <p:nvPicPr>
            <p:cNvPr id="15" name="Picture 14"/>
            <p:cNvPicPr>
              <a:picLocks noChangeAspect="1"/>
            </p:cNvPicPr>
            <p:nvPr/>
          </p:nvPicPr>
          <p:blipFill>
            <a:blip r:embed="rId5"/>
            <a:stretch>
              <a:fillRect/>
            </a:stretch>
          </p:blipFill>
          <p:spPr>
            <a:xfrm>
              <a:off x="1955821" y="3156412"/>
              <a:ext cx="2814839" cy="2449792"/>
            </a:xfrm>
            <a:prstGeom prst="rect">
              <a:avLst/>
            </a:prstGeom>
          </p:spPr>
        </p:pic>
        <p:sp>
          <p:nvSpPr>
            <p:cNvPr id="16" name="TextBox 15"/>
            <p:cNvSpPr txBox="1"/>
            <p:nvPr/>
          </p:nvSpPr>
          <p:spPr>
            <a:xfrm>
              <a:off x="2172023" y="5650137"/>
              <a:ext cx="2062694" cy="584775"/>
            </a:xfrm>
            <a:prstGeom prst="rect">
              <a:avLst/>
            </a:prstGeom>
            <a:solidFill>
              <a:srgbClr val="C00000"/>
            </a:solidFill>
          </p:spPr>
          <p:txBody>
            <a:bodyPr wrap="square" rtlCol="0">
              <a:spAutoFit/>
            </a:bodyPr>
            <a:lstStyle/>
            <a:p>
              <a:pPr algn="ctr"/>
              <a:r>
                <a:rPr lang="en-US" sz="3200" b="1" dirty="0" smtClean="0">
                  <a:solidFill>
                    <a:srgbClr val="FFC000"/>
                  </a:solidFill>
                </a:rPr>
                <a:t>egg</a:t>
              </a:r>
              <a:endParaRPr lang="en-US" sz="3200" b="1" dirty="0">
                <a:solidFill>
                  <a:srgbClr val="FFC000"/>
                </a:solidFill>
              </a:endParaRPr>
            </a:p>
          </p:txBody>
        </p:sp>
      </p:grpSp>
      <p:grpSp>
        <p:nvGrpSpPr>
          <p:cNvPr id="20" name="Group 19"/>
          <p:cNvGrpSpPr/>
          <p:nvPr/>
        </p:nvGrpSpPr>
        <p:grpSpPr>
          <a:xfrm>
            <a:off x="2100300" y="3106172"/>
            <a:ext cx="2406903" cy="3117364"/>
            <a:chOff x="2100300" y="3106172"/>
            <a:chExt cx="2406903" cy="3117364"/>
          </a:xfrm>
        </p:grpSpPr>
        <p:pic>
          <p:nvPicPr>
            <p:cNvPr id="18" name="Picture 17"/>
            <p:cNvPicPr>
              <a:picLocks noChangeAspect="1"/>
            </p:cNvPicPr>
            <p:nvPr/>
          </p:nvPicPr>
          <p:blipFill>
            <a:blip r:embed="rId6"/>
            <a:stretch>
              <a:fillRect/>
            </a:stretch>
          </p:blipFill>
          <p:spPr>
            <a:xfrm>
              <a:off x="2100300" y="3106172"/>
              <a:ext cx="2406903" cy="2520814"/>
            </a:xfrm>
            <a:prstGeom prst="rect">
              <a:avLst/>
            </a:prstGeom>
          </p:spPr>
        </p:pic>
        <p:sp>
          <p:nvSpPr>
            <p:cNvPr id="19" name="TextBox 18"/>
            <p:cNvSpPr txBox="1"/>
            <p:nvPr/>
          </p:nvSpPr>
          <p:spPr>
            <a:xfrm>
              <a:off x="2187943" y="5638761"/>
              <a:ext cx="2062694" cy="584775"/>
            </a:xfrm>
            <a:prstGeom prst="rect">
              <a:avLst/>
            </a:prstGeom>
            <a:solidFill>
              <a:srgbClr val="FFC000"/>
            </a:solidFill>
          </p:spPr>
          <p:txBody>
            <a:bodyPr wrap="square" rtlCol="0">
              <a:spAutoFit/>
            </a:bodyPr>
            <a:lstStyle/>
            <a:p>
              <a:pPr algn="ctr"/>
              <a:r>
                <a:rPr lang="en-US" sz="3200" b="1" dirty="0" smtClean="0">
                  <a:solidFill>
                    <a:srgbClr val="C00000"/>
                  </a:solidFill>
                </a:rPr>
                <a:t>chips</a:t>
              </a:r>
              <a:endParaRPr lang="en-US" sz="3200" b="1" dirty="0">
                <a:solidFill>
                  <a:srgbClr val="C00000"/>
                </a:solidFill>
              </a:endParaRPr>
            </a:p>
          </p:txBody>
        </p:sp>
      </p:grpSp>
      <p:grpSp>
        <p:nvGrpSpPr>
          <p:cNvPr id="23" name="Group 22"/>
          <p:cNvGrpSpPr/>
          <p:nvPr/>
        </p:nvGrpSpPr>
        <p:grpSpPr>
          <a:xfrm>
            <a:off x="1717587" y="3289110"/>
            <a:ext cx="3254545" cy="2922829"/>
            <a:chOff x="1717587" y="3289110"/>
            <a:chExt cx="3254545" cy="2922829"/>
          </a:xfrm>
        </p:grpSpPr>
        <p:pic>
          <p:nvPicPr>
            <p:cNvPr id="21" name="Picture 20"/>
            <p:cNvPicPr>
              <a:picLocks noChangeAspect="1"/>
            </p:cNvPicPr>
            <p:nvPr/>
          </p:nvPicPr>
          <p:blipFill>
            <a:blip r:embed="rId7"/>
            <a:stretch>
              <a:fillRect/>
            </a:stretch>
          </p:blipFill>
          <p:spPr>
            <a:xfrm>
              <a:off x="1717587" y="3289110"/>
              <a:ext cx="3254545" cy="2129052"/>
            </a:xfrm>
            <a:prstGeom prst="rect">
              <a:avLst/>
            </a:prstGeom>
          </p:spPr>
        </p:pic>
        <p:sp>
          <p:nvSpPr>
            <p:cNvPr id="22" name="TextBox 21"/>
            <p:cNvSpPr txBox="1"/>
            <p:nvPr/>
          </p:nvSpPr>
          <p:spPr>
            <a:xfrm>
              <a:off x="2179292" y="5627164"/>
              <a:ext cx="2062694" cy="584775"/>
            </a:xfrm>
            <a:prstGeom prst="rect">
              <a:avLst/>
            </a:prstGeom>
            <a:solidFill>
              <a:srgbClr val="C00000"/>
            </a:solidFill>
          </p:spPr>
          <p:txBody>
            <a:bodyPr wrap="square" rtlCol="0">
              <a:spAutoFit/>
            </a:bodyPr>
            <a:lstStyle/>
            <a:p>
              <a:pPr algn="ctr"/>
              <a:r>
                <a:rPr lang="en-US" sz="3200" b="1" dirty="0" smtClean="0">
                  <a:solidFill>
                    <a:srgbClr val="FFC000"/>
                  </a:solidFill>
                </a:rPr>
                <a:t>carrots</a:t>
              </a:r>
              <a:endParaRPr lang="en-US" sz="3200" b="1" dirty="0">
                <a:solidFill>
                  <a:srgbClr val="FFC000"/>
                </a:solidFill>
              </a:endParaRPr>
            </a:p>
          </p:txBody>
        </p:sp>
      </p:grpSp>
      <p:grpSp>
        <p:nvGrpSpPr>
          <p:cNvPr id="26" name="Group 25"/>
          <p:cNvGrpSpPr/>
          <p:nvPr/>
        </p:nvGrpSpPr>
        <p:grpSpPr>
          <a:xfrm>
            <a:off x="1799339" y="2406714"/>
            <a:ext cx="2981572" cy="3941984"/>
            <a:chOff x="1799339" y="2406714"/>
            <a:chExt cx="2981572" cy="3941984"/>
          </a:xfrm>
        </p:grpSpPr>
        <p:pic>
          <p:nvPicPr>
            <p:cNvPr id="24" name="Picture 23"/>
            <p:cNvPicPr>
              <a:picLocks noChangeAspect="1"/>
            </p:cNvPicPr>
            <p:nvPr/>
          </p:nvPicPr>
          <p:blipFill>
            <a:blip r:embed="rId8"/>
            <a:stretch>
              <a:fillRect/>
            </a:stretch>
          </p:blipFill>
          <p:spPr>
            <a:xfrm>
              <a:off x="1799339" y="2406714"/>
              <a:ext cx="2981572" cy="3088148"/>
            </a:xfrm>
            <a:prstGeom prst="rect">
              <a:avLst/>
            </a:prstGeom>
          </p:spPr>
        </p:pic>
        <p:sp>
          <p:nvSpPr>
            <p:cNvPr id="25" name="TextBox 24"/>
            <p:cNvSpPr txBox="1"/>
            <p:nvPr/>
          </p:nvSpPr>
          <p:spPr>
            <a:xfrm>
              <a:off x="2170641" y="5640812"/>
              <a:ext cx="2062694" cy="707886"/>
            </a:xfrm>
            <a:prstGeom prst="rect">
              <a:avLst/>
            </a:prstGeom>
            <a:solidFill>
              <a:srgbClr val="FFC000"/>
            </a:solidFill>
          </p:spPr>
          <p:txBody>
            <a:bodyPr wrap="square" rtlCol="0">
              <a:spAutoFit/>
            </a:bodyPr>
            <a:lstStyle/>
            <a:p>
              <a:pPr algn="ctr"/>
              <a:r>
                <a:rPr lang="en-US" sz="4000" b="1" dirty="0" smtClean="0">
                  <a:solidFill>
                    <a:srgbClr val="C00000"/>
                  </a:solidFill>
                </a:rPr>
                <a:t>milk</a:t>
              </a:r>
              <a:endParaRPr lang="en-US" sz="4000" b="1" dirty="0">
                <a:solidFill>
                  <a:srgbClr val="C00000"/>
                </a:solidFill>
              </a:endParaRPr>
            </a:p>
          </p:txBody>
        </p:sp>
      </p:grpSp>
      <p:sp>
        <p:nvSpPr>
          <p:cNvPr id="27" name="TextBox 26"/>
          <p:cNvSpPr txBox="1"/>
          <p:nvPr/>
        </p:nvSpPr>
        <p:spPr>
          <a:xfrm>
            <a:off x="488296" y="1558748"/>
            <a:ext cx="5397691" cy="4832092"/>
          </a:xfrm>
          <a:prstGeom prst="rect">
            <a:avLst/>
          </a:prstGeom>
          <a:solidFill>
            <a:schemeClr val="accent2">
              <a:lumMod val="75000"/>
            </a:schemeClr>
          </a:solidFill>
        </p:spPr>
        <p:txBody>
          <a:bodyPr wrap="square" rtlCol="0">
            <a:spAutoFit/>
          </a:bodyPr>
          <a:lstStyle/>
          <a:p>
            <a:pPr algn="ctr"/>
            <a:r>
              <a:rPr lang="en-US" sz="4400" b="1" dirty="0" smtClean="0"/>
              <a:t>Say the name </a:t>
            </a:r>
          </a:p>
          <a:p>
            <a:pPr algn="ctr"/>
            <a:endParaRPr lang="en-US" sz="4400" b="1" dirty="0" smtClean="0"/>
          </a:p>
          <a:p>
            <a:pPr algn="ctr"/>
            <a:endParaRPr lang="en-US" sz="4400" b="1" dirty="0"/>
          </a:p>
          <a:p>
            <a:pPr algn="ctr"/>
            <a:r>
              <a:rPr lang="en-US" sz="4400" b="1" dirty="0" smtClean="0"/>
              <a:t>of  </a:t>
            </a:r>
          </a:p>
          <a:p>
            <a:pPr algn="ctr"/>
            <a:endParaRPr lang="en-US" sz="4400" b="1" dirty="0" smtClean="0"/>
          </a:p>
          <a:p>
            <a:pPr algn="ctr"/>
            <a:endParaRPr lang="en-US" sz="4400" b="1" dirty="0"/>
          </a:p>
          <a:p>
            <a:pPr algn="ctr"/>
            <a:r>
              <a:rPr lang="en-US" sz="4400" b="1" dirty="0"/>
              <a:t>t</a:t>
            </a:r>
            <a:r>
              <a:rPr lang="en-US" sz="4400" b="1" dirty="0" smtClean="0"/>
              <a:t>he next pictures ? </a:t>
            </a:r>
            <a:endParaRPr lang="en-US" sz="4400" b="1" dirty="0"/>
          </a:p>
        </p:txBody>
      </p:sp>
    </p:spTree>
    <p:extLst>
      <p:ext uri="{BB962C8B-B14F-4D97-AF65-F5344CB8AC3E}">
        <p14:creationId xmlns:p14="http://schemas.microsoft.com/office/powerpoint/2010/main" val="729333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xit" presetSubtype="0" fill="hold" grpId="1" nodeType="click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 decel="100000"/>
                                        <p:tgtEl>
                                          <p:spTgt spid="4"/>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4"/>
                                        </p:tgtEl>
                                        <p:attrNameLst>
                                          <p:attrName>ppt_y</p:attrName>
                                        </p:attrNameLst>
                                      </p:cBhvr>
                                      <p:tavLst>
                                        <p:tav tm="0">
                                          <p:val>
                                            <p:strVal val="ppt_y"/>
                                          </p:val>
                                        </p:tav>
                                        <p:tav tm="100000">
                                          <p:val>
                                            <p:strVal val="ppt_y+1"/>
                                          </p:val>
                                        </p:tav>
                                      </p:tavLst>
                                    </p:anim>
                                    <p:set>
                                      <p:cBhvr>
                                        <p:cTn id="20" dur="1" fill="hold">
                                          <p:stCondLst>
                                            <p:cond delay="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014" y="1856098"/>
            <a:ext cx="5404511" cy="1938992"/>
          </a:xfrm>
          <a:prstGeom prst="rect">
            <a:avLst/>
          </a:prstGeom>
          <a:noFill/>
        </p:spPr>
        <p:txBody>
          <a:bodyPr wrap="square" rtlCol="0">
            <a:spAutoFit/>
          </a:bodyPr>
          <a:lstStyle/>
          <a:p>
            <a:r>
              <a:rPr lang="en-US" sz="4000" dirty="0" smtClean="0"/>
              <a:t>Underline the foods you like and Circle the foods you think are healthy….</a:t>
            </a:r>
            <a:endParaRPr lang="en-US" sz="4000" dirty="0"/>
          </a:p>
        </p:txBody>
      </p:sp>
      <p:pic>
        <p:nvPicPr>
          <p:cNvPr id="5" name="Picture 4"/>
          <p:cNvPicPr>
            <a:picLocks noChangeAspect="1"/>
          </p:cNvPicPr>
          <p:nvPr/>
        </p:nvPicPr>
        <p:blipFill>
          <a:blip r:embed="rId2"/>
          <a:stretch>
            <a:fillRect/>
          </a:stretch>
        </p:blipFill>
        <p:spPr>
          <a:xfrm>
            <a:off x="6042018" y="0"/>
            <a:ext cx="6053977" cy="6495360"/>
          </a:xfrm>
          <a:prstGeom prst="rect">
            <a:avLst/>
          </a:prstGeom>
        </p:spPr>
      </p:pic>
      <p:cxnSp>
        <p:nvCxnSpPr>
          <p:cNvPr id="7" name="Straight Connector 6"/>
          <p:cNvCxnSpPr/>
          <p:nvPr/>
        </p:nvCxnSpPr>
        <p:spPr>
          <a:xfrm>
            <a:off x="6137029" y="1803343"/>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245971" y="1867821"/>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153397" y="3468021"/>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80782" y="3497326"/>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322163" y="5126837"/>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51110" y="5158242"/>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07711" y="6609810"/>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410081" y="6621530"/>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107711" y="287832"/>
            <a:ext cx="1465388" cy="155461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251816" y="317138"/>
            <a:ext cx="1465388" cy="1511662"/>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316291" y="2052148"/>
            <a:ext cx="1465388" cy="1509917"/>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58402" y="3646486"/>
            <a:ext cx="1981186" cy="1292778"/>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954094" y="2046286"/>
            <a:ext cx="1956704" cy="147483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914275" y="3470639"/>
            <a:ext cx="1635374" cy="161997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37029" y="5292966"/>
            <a:ext cx="1330556" cy="1142999"/>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74910" y="5240370"/>
            <a:ext cx="1400903" cy="128351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310259" y="1788208"/>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53475" y="5134190"/>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77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Scale>
                                      <p:cBhvr>
                                        <p:cTn id="19"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8"/>
                                        </p:tgtEl>
                                        <p:attrNameLst>
                                          <p:attrName>ppt_x</p:attrName>
                                          <p:attrName>ppt_y</p:attrName>
                                        </p:attrNameLst>
                                      </p:cBhvr>
                                    </p:animMotion>
                                    <p:animEffect transition="in" filter="fade">
                                      <p:cBhvr>
                                        <p:cTn id="21" dur="10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Scale>
                                      <p:cBhvr>
                                        <p:cTn id="2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3"/>
                                        </p:tgtEl>
                                        <p:attrNameLst>
                                          <p:attrName>ppt_x</p:attrName>
                                          <p:attrName>ppt_y</p:attrName>
                                        </p:attrNameLst>
                                      </p:cBhvr>
                                    </p:animMotion>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Scale>
                                      <p:cBhvr>
                                        <p:cTn id="3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7"/>
                                        </p:tgtEl>
                                        <p:attrNameLst>
                                          <p:attrName>ppt_x</p:attrName>
                                          <p:attrName>ppt_y</p:attrName>
                                        </p:attrNameLst>
                                      </p:cBhvr>
                                    </p:animMotion>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Scale>
                                      <p:cBhvr>
                                        <p:cTn id="40"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9"/>
                                        </p:tgtEl>
                                        <p:attrNameLst>
                                          <p:attrName>ppt_x</p:attrName>
                                          <p:attrName>ppt_y</p:attrName>
                                        </p:attrNameLst>
                                      </p:cBhvr>
                                    </p:animMotion>
                                    <p:animEffect transition="in" filter="fade">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Scale>
                                      <p:cBhvr>
                                        <p:cTn id="4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6"/>
                                        </p:tgtEl>
                                        <p:attrNameLst>
                                          <p:attrName>ppt_x</p:attrName>
                                          <p:attrName>ppt_y</p:attrName>
                                        </p:attrNameLst>
                                      </p:cBhvr>
                                    </p:animMotion>
                                    <p:animEffect transition="in" filter="fade">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Scale>
                                      <p:cBhvr>
                                        <p:cTn id="5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8"/>
                                        </p:tgtEl>
                                        <p:attrNameLst>
                                          <p:attrName>ppt_x</p:attrName>
                                          <p:attrName>ppt_y</p:attrName>
                                        </p:attrNameLst>
                                      </p:cBhvr>
                                    </p:animMotion>
                                    <p:animEffect transition="in" filter="fade">
                                      <p:cBhvr>
                                        <p:cTn id="56" dur="1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Scale>
                                      <p:cBhvr>
                                        <p:cTn id="6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9"/>
                                        </p:tgtEl>
                                        <p:attrNameLst>
                                          <p:attrName>ppt_x</p:attrName>
                                          <p:attrName>ppt_y</p:attrName>
                                        </p:attrNameLst>
                                      </p:cBhvr>
                                    </p:animMotion>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1"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2" grpId="1"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 y="1219227"/>
            <a:ext cx="2859990" cy="469796"/>
          </a:xfrm>
          <a:prstGeom prst="roundRect">
            <a:avLst>
              <a:gd name="adj" fmla="val 50000"/>
            </a:avLst>
          </a:prstGeom>
          <a:scene3d>
            <a:camera prst="orthographicFront"/>
            <a:lightRig rig="threePt" dir="t"/>
          </a:scene3d>
          <a:sp3d>
            <a:bevelT w="101600" prst="riblet"/>
          </a:sp3d>
        </p:spPr>
        <p:style>
          <a:lnRef idx="3">
            <a:schemeClr val="lt1"/>
          </a:lnRef>
          <a:fillRef idx="1">
            <a:schemeClr val="accent5"/>
          </a:fillRef>
          <a:effectRef idx="1">
            <a:schemeClr val="accent5"/>
          </a:effectRef>
          <a:fontRef idx="minor">
            <a:schemeClr val="lt1"/>
          </a:fontRef>
        </p:style>
        <p:txBody>
          <a:bodyPr lIns="57606" tIns="28804" rIns="57606" bIns="28804" rtlCol="0" anchor="ctr"/>
          <a:lstStyle/>
          <a:p>
            <a:pPr algn="ctr"/>
            <a:r>
              <a:rPr lang="en-US" sz="4000" dirty="0">
                <a:solidFill>
                  <a:sysClr val="windowText" lastClr="000000"/>
                </a:solidFill>
                <a:latin typeface="Times New Roman" pitchFamily="18" charset="0"/>
                <a:cs typeface="Times New Roman" pitchFamily="18" charset="0"/>
              </a:rPr>
              <a:t>Teacher</a:t>
            </a:r>
          </a:p>
        </p:txBody>
      </p:sp>
      <p:sp>
        <p:nvSpPr>
          <p:cNvPr id="3" name="Rounded Rectangle 2"/>
          <p:cNvSpPr/>
          <p:nvPr/>
        </p:nvSpPr>
        <p:spPr>
          <a:xfrm>
            <a:off x="8947302" y="2438413"/>
            <a:ext cx="3244625" cy="523584"/>
          </a:xfrm>
          <a:prstGeom prst="roundRect">
            <a:avLst>
              <a:gd name="adj" fmla="val 50000"/>
            </a:avLst>
          </a:prstGeom>
          <a:scene3d>
            <a:camera prst="orthographicFront"/>
            <a:lightRig rig="threePt" dir="t"/>
          </a:scene3d>
          <a:sp3d>
            <a:bevelT w="101600" prst="riblet"/>
          </a:sp3d>
        </p:spPr>
        <p:style>
          <a:lnRef idx="3">
            <a:schemeClr val="lt1"/>
          </a:lnRef>
          <a:fillRef idx="1">
            <a:schemeClr val="accent5"/>
          </a:fillRef>
          <a:effectRef idx="1">
            <a:schemeClr val="accent5"/>
          </a:effectRef>
          <a:fontRef idx="minor">
            <a:schemeClr val="lt1"/>
          </a:fontRef>
        </p:style>
        <p:txBody>
          <a:bodyPr lIns="57606" tIns="28804" rIns="57606" bIns="28804" rtlCol="0" anchor="ctr"/>
          <a:lstStyle/>
          <a:p>
            <a:pPr algn="ctr"/>
            <a:r>
              <a:rPr lang="en-US" sz="4000" dirty="0">
                <a:solidFill>
                  <a:sysClr val="windowText" lastClr="000000"/>
                </a:solidFill>
                <a:latin typeface="Times New Roman" pitchFamily="18" charset="0"/>
                <a:cs typeface="Times New Roman" pitchFamily="18" charset="0"/>
              </a:rPr>
              <a:t>Student’s</a:t>
            </a:r>
          </a:p>
        </p:txBody>
      </p:sp>
      <p:sp>
        <p:nvSpPr>
          <p:cNvPr id="4" name="Rounded Rectangle 3"/>
          <p:cNvSpPr/>
          <p:nvPr/>
        </p:nvSpPr>
        <p:spPr>
          <a:xfrm>
            <a:off x="3276634" y="990629"/>
            <a:ext cx="6178568" cy="761991"/>
          </a:xfrm>
          <a:prstGeom prst="roundRect">
            <a:avLst>
              <a:gd name="adj" fmla="val 50000"/>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lIns="57606" tIns="28804" rIns="57606" bIns="28804" rtlCol="0" anchor="ctr"/>
          <a:lstStyle/>
          <a:p>
            <a:pPr algn="ctr"/>
            <a:r>
              <a:rPr lang="en-US" sz="4000" b="1" dirty="0">
                <a:latin typeface="Times New Roman" pitchFamily="18" charset="0"/>
                <a:cs typeface="Times New Roman" pitchFamily="18" charset="0"/>
              </a:rPr>
              <a:t>Good morning, students</a:t>
            </a:r>
          </a:p>
        </p:txBody>
      </p:sp>
      <p:sp>
        <p:nvSpPr>
          <p:cNvPr id="5" name="Rounded Rectangle 4"/>
          <p:cNvSpPr/>
          <p:nvPr/>
        </p:nvSpPr>
        <p:spPr>
          <a:xfrm>
            <a:off x="2971838" y="2362212"/>
            <a:ext cx="5937648" cy="737898"/>
          </a:xfrm>
          <a:prstGeom prst="roundRect">
            <a:avLst>
              <a:gd name="adj" fmla="val 50000"/>
            </a:avLst>
          </a:prstGeom>
          <a:solidFill>
            <a:schemeClr val="accent4">
              <a:lumMod val="40000"/>
              <a:lumOff val="60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lIns="57606" tIns="28804" rIns="57606" bIns="28804" rtlCol="0" anchor="ctr"/>
          <a:lstStyle/>
          <a:p>
            <a:pPr algn="ctr"/>
            <a:r>
              <a:rPr lang="en-US" sz="4000" b="1" dirty="0">
                <a:latin typeface="Times New Roman" pitchFamily="18" charset="0"/>
                <a:cs typeface="Times New Roman" pitchFamily="18" charset="0"/>
              </a:rPr>
              <a:t>Good morning, teacher</a:t>
            </a:r>
          </a:p>
        </p:txBody>
      </p:sp>
      <p:sp>
        <p:nvSpPr>
          <p:cNvPr id="6" name="Rounded Rectangle 5"/>
          <p:cNvSpPr/>
          <p:nvPr/>
        </p:nvSpPr>
        <p:spPr>
          <a:xfrm>
            <a:off x="3200435" y="3581398"/>
            <a:ext cx="5562534" cy="73789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lIns="57606" tIns="28804" rIns="57606" bIns="28804" rtlCol="0" anchor="ctr"/>
          <a:lstStyle/>
          <a:p>
            <a:pPr algn="ctr"/>
            <a:r>
              <a:rPr lang="en-US" sz="4000" b="1" dirty="0">
                <a:latin typeface="Times New Roman" pitchFamily="18" charset="0"/>
                <a:cs typeface="Times New Roman" pitchFamily="18" charset="0"/>
              </a:rPr>
              <a:t>How are you today ?</a:t>
            </a:r>
          </a:p>
        </p:txBody>
      </p:sp>
      <p:sp>
        <p:nvSpPr>
          <p:cNvPr id="9" name="Rounded Rectangle 8"/>
          <p:cNvSpPr/>
          <p:nvPr/>
        </p:nvSpPr>
        <p:spPr>
          <a:xfrm>
            <a:off x="3276634" y="152440"/>
            <a:ext cx="3981403" cy="534515"/>
          </a:xfrm>
          <a:prstGeom prst="roundRect">
            <a:avLst>
              <a:gd name="adj" fmla="val 50000"/>
            </a:avLst>
          </a:prstGeom>
          <a:solidFill>
            <a:schemeClr val="accent5">
              <a:lumMod val="20000"/>
              <a:lumOff val="80000"/>
            </a:schemeClr>
          </a:solidFill>
          <a:ln w="57150">
            <a:solidFill>
              <a:srgbClr val="002060"/>
            </a:solidFill>
          </a:ln>
          <a:scene3d>
            <a:camera prst="perspectiveBelow"/>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57606" tIns="28804" rIns="57606" bIns="28804" rtlCol="0" anchor="ctr"/>
          <a:lstStyle/>
          <a:p>
            <a:pPr algn="ctr"/>
            <a:r>
              <a:rPr lang="en-US" sz="4000" b="1" dirty="0">
                <a:solidFill>
                  <a:sysClr val="windowText" lastClr="000000"/>
                </a:solidFill>
                <a:latin typeface="Times New Roman" pitchFamily="18" charset="0"/>
                <a:cs typeface="Times New Roman" pitchFamily="18" charset="0"/>
              </a:rPr>
              <a:t>GREETINGS</a:t>
            </a:r>
          </a:p>
        </p:txBody>
      </p:sp>
      <p:sp>
        <p:nvSpPr>
          <p:cNvPr id="10" name="Rounded Rectangle 9"/>
          <p:cNvSpPr/>
          <p:nvPr/>
        </p:nvSpPr>
        <p:spPr>
          <a:xfrm>
            <a:off x="5638806" y="5029181"/>
            <a:ext cx="3081020" cy="737898"/>
          </a:xfrm>
          <a:prstGeom prst="roundRect">
            <a:avLst>
              <a:gd name="adj" fmla="val 50000"/>
            </a:avLst>
          </a:prstGeom>
          <a:solidFill>
            <a:schemeClr val="accent2">
              <a:lumMod val="75000"/>
            </a:schemeClr>
          </a:solidFill>
        </p:spPr>
        <p:style>
          <a:lnRef idx="1">
            <a:schemeClr val="accent3"/>
          </a:lnRef>
          <a:fillRef idx="2">
            <a:schemeClr val="accent3"/>
          </a:fillRef>
          <a:effectRef idx="1">
            <a:schemeClr val="accent3"/>
          </a:effectRef>
          <a:fontRef idx="minor">
            <a:schemeClr val="dk1"/>
          </a:fontRef>
        </p:style>
        <p:txBody>
          <a:bodyPr lIns="57606" tIns="28804" rIns="57606" bIns="28804" rtlCol="0" anchor="ctr"/>
          <a:lstStyle/>
          <a:p>
            <a:pPr algn="ctr"/>
            <a:r>
              <a:rPr lang="en-US" sz="4000" b="1" dirty="0">
                <a:latin typeface="Times New Roman" pitchFamily="18" charset="0"/>
                <a:cs typeface="Times New Roman" pitchFamily="18" charset="0"/>
              </a:rPr>
              <a:t>Fine</a:t>
            </a:r>
          </a:p>
        </p:txBody>
      </p:sp>
      <p:sp>
        <p:nvSpPr>
          <p:cNvPr id="11" name="Rounded Rectangle 10"/>
          <p:cNvSpPr/>
          <p:nvPr/>
        </p:nvSpPr>
        <p:spPr>
          <a:xfrm>
            <a:off x="73" y="3657598"/>
            <a:ext cx="3200362" cy="533394"/>
          </a:xfrm>
          <a:prstGeom prst="roundRect">
            <a:avLst>
              <a:gd name="adj" fmla="val 50000"/>
            </a:avLst>
          </a:prstGeom>
          <a:scene3d>
            <a:camera prst="orthographicFront"/>
            <a:lightRig rig="threePt" dir="t"/>
          </a:scene3d>
          <a:sp3d>
            <a:bevelT w="101600" prst="riblet"/>
          </a:sp3d>
        </p:spPr>
        <p:style>
          <a:lnRef idx="3">
            <a:schemeClr val="lt1"/>
          </a:lnRef>
          <a:fillRef idx="1">
            <a:schemeClr val="accent5"/>
          </a:fillRef>
          <a:effectRef idx="1">
            <a:schemeClr val="accent5"/>
          </a:effectRef>
          <a:fontRef idx="minor">
            <a:schemeClr val="lt1"/>
          </a:fontRef>
        </p:style>
        <p:txBody>
          <a:bodyPr lIns="57606" tIns="28804" rIns="57606" bIns="28804" rtlCol="0" anchor="ctr"/>
          <a:lstStyle/>
          <a:p>
            <a:pPr algn="ctr"/>
            <a:r>
              <a:rPr lang="en-US" sz="4000" dirty="0">
                <a:solidFill>
                  <a:sysClr val="windowText" lastClr="000000"/>
                </a:solidFill>
                <a:latin typeface="Times New Roman" pitchFamily="18" charset="0"/>
                <a:cs typeface="Times New Roman" pitchFamily="18" charset="0"/>
              </a:rPr>
              <a:t>Teacher</a:t>
            </a:r>
          </a:p>
        </p:txBody>
      </p:sp>
      <p:sp>
        <p:nvSpPr>
          <p:cNvPr id="13" name="Rounded Rectangle 12"/>
          <p:cNvSpPr/>
          <p:nvPr/>
        </p:nvSpPr>
        <p:spPr>
          <a:xfrm>
            <a:off x="8803028" y="5105380"/>
            <a:ext cx="3388900" cy="606507"/>
          </a:xfrm>
          <a:prstGeom prst="roundRect">
            <a:avLst>
              <a:gd name="adj" fmla="val 50000"/>
            </a:avLst>
          </a:prstGeom>
          <a:scene3d>
            <a:camera prst="orthographicFront"/>
            <a:lightRig rig="threePt" dir="t"/>
          </a:scene3d>
          <a:sp3d>
            <a:bevelT w="101600" prst="riblet"/>
          </a:sp3d>
        </p:spPr>
        <p:style>
          <a:lnRef idx="3">
            <a:schemeClr val="lt1"/>
          </a:lnRef>
          <a:fillRef idx="1">
            <a:schemeClr val="accent5"/>
          </a:fillRef>
          <a:effectRef idx="1">
            <a:schemeClr val="accent5"/>
          </a:effectRef>
          <a:fontRef idx="minor">
            <a:schemeClr val="lt1"/>
          </a:fontRef>
        </p:style>
        <p:txBody>
          <a:bodyPr lIns="57606" tIns="28804" rIns="57606" bIns="28804" rtlCol="0" anchor="ctr"/>
          <a:lstStyle/>
          <a:p>
            <a:pPr algn="ctr"/>
            <a:r>
              <a:rPr lang="en-US" sz="4000" dirty="0">
                <a:solidFill>
                  <a:sysClr val="windowText" lastClr="000000"/>
                </a:solidFill>
                <a:latin typeface="Times New Roman" pitchFamily="18" charset="0"/>
                <a:cs typeface="Times New Roman" pitchFamily="18" charset="0"/>
              </a:rPr>
              <a:t>Student’s</a:t>
            </a:r>
          </a:p>
        </p:txBody>
      </p:sp>
      <p:pic>
        <p:nvPicPr>
          <p:cNvPr id="12" name="Picture 11" descr="DPE Logo.jpg"/>
          <p:cNvPicPr>
            <a:picLocks noChangeAspect="1"/>
          </p:cNvPicPr>
          <p:nvPr/>
        </p:nvPicPr>
        <p:blipFill>
          <a:blip r:embed="rId2"/>
          <a:stretch>
            <a:fillRect/>
          </a:stretch>
        </p:blipFill>
        <p:spPr>
          <a:xfrm>
            <a:off x="10210800" y="40"/>
            <a:ext cx="1981128" cy="1910031"/>
          </a:xfrm>
          <a:prstGeom prst="rect">
            <a:avLst/>
          </a:prstGeom>
        </p:spPr>
      </p:pic>
    </p:spTree>
    <p:extLst>
      <p:ext uri="{BB962C8B-B14F-4D97-AF65-F5344CB8AC3E}">
        <p14:creationId xmlns:p14="http://schemas.microsoft.com/office/powerpoint/2010/main" val="2828592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ppt_w*2.5"/>
                                          </p:val>
                                        </p:tav>
                                        <p:tav tm="100000">
                                          <p:val>
                                            <p:strVal val="#ppt_w"/>
                                          </p:val>
                                        </p:tav>
                                      </p:tavLst>
                                    </p:anim>
                                    <p:anim calcmode="lin" valueType="num">
                                      <p:cBhvr>
                                        <p:cTn id="21" dur="500" fill="hold"/>
                                        <p:tgtEl>
                                          <p:spTgt spid="4"/>
                                        </p:tgtEl>
                                        <p:attrNameLst>
                                          <p:attrName>ppt_h</p:attrName>
                                        </p:attrNameLst>
                                      </p:cBhvr>
                                      <p:tavLst>
                                        <p:tav tm="0">
                                          <p:val>
                                            <p:strVal val="#ppt_h*0.01"/>
                                          </p:val>
                                        </p:tav>
                                        <p:tav tm="100000">
                                          <p:val>
                                            <p:strVal val="#ppt_h"/>
                                          </p:val>
                                        </p:tav>
                                      </p:tavLst>
                                    </p:anim>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h+1"/>
                                          </p:val>
                                        </p:tav>
                                        <p:tav tm="100000">
                                          <p:val>
                                            <p:strVal val="#ppt_y"/>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80">
                                          <p:stCondLst>
                                            <p:cond delay="0"/>
                                          </p:stCondLst>
                                        </p:cTn>
                                        <p:tgtEl>
                                          <p:spTgt spid="3"/>
                                        </p:tgtEl>
                                      </p:cBhvr>
                                    </p:animEffect>
                                    <p:anim calcmode="lin" valueType="num">
                                      <p:cBhvr>
                                        <p:cTn id="3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gtEl>
                                      </p:cBhvr>
                                      <p:to x="100000" y="60000"/>
                                    </p:animScale>
                                    <p:animScale>
                                      <p:cBhvr>
                                        <p:cTn id="36" dur="166" decel="50000">
                                          <p:stCondLst>
                                            <p:cond delay="676"/>
                                          </p:stCondLst>
                                        </p:cTn>
                                        <p:tgtEl>
                                          <p:spTgt spid="3"/>
                                        </p:tgtEl>
                                      </p:cBhvr>
                                      <p:to x="100000" y="100000"/>
                                    </p:animScale>
                                    <p:animScale>
                                      <p:cBhvr>
                                        <p:cTn id="37" dur="26">
                                          <p:stCondLst>
                                            <p:cond delay="1312"/>
                                          </p:stCondLst>
                                        </p:cTn>
                                        <p:tgtEl>
                                          <p:spTgt spid="3"/>
                                        </p:tgtEl>
                                      </p:cBhvr>
                                      <p:to x="100000" y="80000"/>
                                    </p:animScale>
                                    <p:animScale>
                                      <p:cBhvr>
                                        <p:cTn id="38" dur="166" decel="50000">
                                          <p:stCondLst>
                                            <p:cond delay="1338"/>
                                          </p:stCondLst>
                                        </p:cTn>
                                        <p:tgtEl>
                                          <p:spTgt spid="3"/>
                                        </p:tgtEl>
                                      </p:cBhvr>
                                      <p:to x="100000" y="100000"/>
                                    </p:animScale>
                                    <p:animScale>
                                      <p:cBhvr>
                                        <p:cTn id="39" dur="26">
                                          <p:stCondLst>
                                            <p:cond delay="1642"/>
                                          </p:stCondLst>
                                        </p:cTn>
                                        <p:tgtEl>
                                          <p:spTgt spid="3"/>
                                        </p:tgtEl>
                                      </p:cBhvr>
                                      <p:to x="100000" y="90000"/>
                                    </p:animScale>
                                    <p:animScale>
                                      <p:cBhvr>
                                        <p:cTn id="40" dur="166" decel="50000">
                                          <p:stCondLst>
                                            <p:cond delay="1668"/>
                                          </p:stCondLst>
                                        </p:cTn>
                                        <p:tgtEl>
                                          <p:spTgt spid="3"/>
                                        </p:tgtEl>
                                      </p:cBhvr>
                                      <p:to x="100000" y="100000"/>
                                    </p:animScale>
                                    <p:animScale>
                                      <p:cBhvr>
                                        <p:cTn id="41" dur="26">
                                          <p:stCondLst>
                                            <p:cond delay="1808"/>
                                          </p:stCondLst>
                                        </p:cTn>
                                        <p:tgtEl>
                                          <p:spTgt spid="3"/>
                                        </p:tgtEl>
                                      </p:cBhvr>
                                      <p:to x="100000" y="95000"/>
                                    </p:animScale>
                                    <p:animScale>
                                      <p:cBhvr>
                                        <p:cTn id="42" dur="166" decel="50000">
                                          <p:stCondLst>
                                            <p:cond delay="1834"/>
                                          </p:stCondLst>
                                        </p:cTn>
                                        <p:tgtEl>
                                          <p:spTgt spid="3"/>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800" decel="100000"/>
                                        <p:tgtEl>
                                          <p:spTgt spid="5"/>
                                        </p:tgtEl>
                                      </p:cBhvr>
                                    </p:animEffect>
                                    <p:anim calcmode="lin" valueType="num">
                                      <p:cBhvr>
                                        <p:cTn id="48" dur="800" decel="100000" fill="hold"/>
                                        <p:tgtEl>
                                          <p:spTgt spid="5"/>
                                        </p:tgtEl>
                                        <p:attrNameLst>
                                          <p:attrName>style.rotation</p:attrName>
                                        </p:attrNameLst>
                                      </p:cBhvr>
                                      <p:tavLst>
                                        <p:tav tm="0">
                                          <p:val>
                                            <p:fltVal val="-90"/>
                                          </p:val>
                                        </p:tav>
                                        <p:tav tm="100000">
                                          <p:val>
                                            <p:fltVal val="0"/>
                                          </p:val>
                                        </p:tav>
                                      </p:tavLst>
                                    </p:anim>
                                    <p:anim calcmode="lin" valueType="num">
                                      <p:cBhvr>
                                        <p:cTn id="49" dur="800" decel="100000" fill="hold"/>
                                        <p:tgtEl>
                                          <p:spTgt spid="5"/>
                                        </p:tgtEl>
                                        <p:attrNameLst>
                                          <p:attrName>ppt_x</p:attrName>
                                        </p:attrNameLst>
                                      </p:cBhvr>
                                      <p:tavLst>
                                        <p:tav tm="0">
                                          <p:val>
                                            <p:strVal val="#ppt_x+0.4"/>
                                          </p:val>
                                        </p:tav>
                                        <p:tav tm="100000">
                                          <p:val>
                                            <p:strVal val="#ppt_x-0.05"/>
                                          </p:val>
                                        </p:tav>
                                      </p:tavLst>
                                    </p:anim>
                                    <p:anim calcmode="lin" valueType="num">
                                      <p:cBhvr>
                                        <p:cTn id="50" dur="800" decel="100000" fill="hold"/>
                                        <p:tgtEl>
                                          <p:spTgt spid="5"/>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ox(i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80">
                                          <p:stCondLst>
                                            <p:cond delay="0"/>
                                          </p:stCondLst>
                                        </p:cTn>
                                        <p:tgtEl>
                                          <p:spTgt spid="13"/>
                                        </p:tgtEl>
                                      </p:cBhvr>
                                    </p:animEffect>
                                    <p:anim calcmode="lin" valueType="num">
                                      <p:cBhvr>
                                        <p:cTn id="7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6" dur="26">
                                          <p:stCondLst>
                                            <p:cond delay="650"/>
                                          </p:stCondLst>
                                        </p:cTn>
                                        <p:tgtEl>
                                          <p:spTgt spid="13"/>
                                        </p:tgtEl>
                                      </p:cBhvr>
                                      <p:to x="100000" y="60000"/>
                                    </p:animScale>
                                    <p:animScale>
                                      <p:cBhvr>
                                        <p:cTn id="77" dur="166" decel="50000">
                                          <p:stCondLst>
                                            <p:cond delay="676"/>
                                          </p:stCondLst>
                                        </p:cTn>
                                        <p:tgtEl>
                                          <p:spTgt spid="13"/>
                                        </p:tgtEl>
                                      </p:cBhvr>
                                      <p:to x="100000" y="100000"/>
                                    </p:animScale>
                                    <p:animScale>
                                      <p:cBhvr>
                                        <p:cTn id="78" dur="26">
                                          <p:stCondLst>
                                            <p:cond delay="1312"/>
                                          </p:stCondLst>
                                        </p:cTn>
                                        <p:tgtEl>
                                          <p:spTgt spid="13"/>
                                        </p:tgtEl>
                                      </p:cBhvr>
                                      <p:to x="100000" y="80000"/>
                                    </p:animScale>
                                    <p:animScale>
                                      <p:cBhvr>
                                        <p:cTn id="79" dur="166" decel="50000">
                                          <p:stCondLst>
                                            <p:cond delay="1338"/>
                                          </p:stCondLst>
                                        </p:cTn>
                                        <p:tgtEl>
                                          <p:spTgt spid="13"/>
                                        </p:tgtEl>
                                      </p:cBhvr>
                                      <p:to x="100000" y="100000"/>
                                    </p:animScale>
                                    <p:animScale>
                                      <p:cBhvr>
                                        <p:cTn id="80" dur="26">
                                          <p:stCondLst>
                                            <p:cond delay="1642"/>
                                          </p:stCondLst>
                                        </p:cTn>
                                        <p:tgtEl>
                                          <p:spTgt spid="13"/>
                                        </p:tgtEl>
                                      </p:cBhvr>
                                      <p:to x="100000" y="90000"/>
                                    </p:animScale>
                                    <p:animScale>
                                      <p:cBhvr>
                                        <p:cTn id="81" dur="166" decel="50000">
                                          <p:stCondLst>
                                            <p:cond delay="1668"/>
                                          </p:stCondLst>
                                        </p:cTn>
                                        <p:tgtEl>
                                          <p:spTgt spid="13"/>
                                        </p:tgtEl>
                                      </p:cBhvr>
                                      <p:to x="100000" y="100000"/>
                                    </p:animScale>
                                    <p:animScale>
                                      <p:cBhvr>
                                        <p:cTn id="82" dur="26">
                                          <p:stCondLst>
                                            <p:cond delay="1808"/>
                                          </p:stCondLst>
                                        </p:cTn>
                                        <p:tgtEl>
                                          <p:spTgt spid="13"/>
                                        </p:tgtEl>
                                      </p:cBhvr>
                                      <p:to x="100000" y="95000"/>
                                    </p:animScale>
                                    <p:animScale>
                                      <p:cBhvr>
                                        <p:cTn id="83" dur="166" decel="50000">
                                          <p:stCondLst>
                                            <p:cond delay="1834"/>
                                          </p:stCondLst>
                                        </p:cTn>
                                        <p:tgtEl>
                                          <p:spTgt spid="13"/>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52"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Scale>
                                      <p:cBhvr>
                                        <p:cTn id="8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10"/>
                                        </p:tgtEl>
                                        <p:attrNameLst>
                                          <p:attrName>ppt_x</p:attrName>
                                          <p:attrName>ppt_y</p:attrName>
                                        </p:attrNameLst>
                                      </p:cBhvr>
                                    </p:animMotion>
                                    <p:animEffect transition="in" filter="fade">
                                      <p:cBhvr>
                                        <p:cTn id="9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846162"/>
            <a:ext cx="12091916" cy="4893647"/>
          </a:xfrm>
          <a:prstGeom prst="rect">
            <a:avLst/>
          </a:prstGeom>
          <a:noFill/>
        </p:spPr>
        <p:txBody>
          <a:bodyPr wrap="square" rtlCol="0">
            <a:spAutoFit/>
          </a:bodyPr>
          <a:lstStyle/>
          <a:p>
            <a:r>
              <a:rPr lang="en-US" sz="4800" dirty="0" smtClean="0"/>
              <a:t>Let’s talk about food such as talking </a:t>
            </a:r>
            <a:r>
              <a:rPr lang="en-US" sz="4800" dirty="0" smtClean="0">
                <a:solidFill>
                  <a:srgbClr val="C00000"/>
                </a:solidFill>
              </a:rPr>
              <a:t>A</a:t>
            </a:r>
            <a:r>
              <a:rPr lang="en-US" sz="4800" dirty="0" smtClean="0"/>
              <a:t> &amp; </a:t>
            </a:r>
            <a:r>
              <a:rPr lang="en-US" sz="4800" dirty="0" smtClean="0">
                <a:solidFill>
                  <a:srgbClr val="002060"/>
                </a:solidFill>
              </a:rPr>
              <a:t>B</a:t>
            </a:r>
            <a:r>
              <a:rPr lang="en-US" sz="3600" dirty="0" smtClean="0"/>
              <a:t>.</a:t>
            </a:r>
            <a:endParaRPr lang="en-US" sz="4000" dirty="0" smtClean="0"/>
          </a:p>
          <a:p>
            <a:endParaRPr lang="en-US" sz="4000" dirty="0" smtClean="0">
              <a:solidFill>
                <a:srgbClr val="C00000"/>
              </a:solidFill>
            </a:endParaRPr>
          </a:p>
          <a:p>
            <a:pPr lvl="5"/>
            <a:r>
              <a:rPr lang="en-US" sz="4400" dirty="0" smtClean="0">
                <a:solidFill>
                  <a:srgbClr val="C00000"/>
                </a:solidFill>
              </a:rPr>
              <a:t>A: Do you like </a:t>
            </a:r>
            <a:r>
              <a:rPr lang="en-US" sz="4800" dirty="0" smtClean="0">
                <a:solidFill>
                  <a:srgbClr val="C00000"/>
                </a:solidFill>
              </a:rPr>
              <a:t>Ice-cream</a:t>
            </a:r>
            <a:r>
              <a:rPr lang="en-US" sz="4400" dirty="0" smtClean="0">
                <a:solidFill>
                  <a:srgbClr val="C00000"/>
                </a:solidFill>
              </a:rPr>
              <a:t> ?</a:t>
            </a:r>
          </a:p>
          <a:p>
            <a:pPr lvl="5"/>
            <a:r>
              <a:rPr lang="en-US" sz="4400" dirty="0" smtClean="0">
                <a:solidFill>
                  <a:srgbClr val="002060"/>
                </a:solidFill>
              </a:rPr>
              <a:t>B: Yes, I like ice-cream. You?</a:t>
            </a:r>
          </a:p>
          <a:p>
            <a:pPr lvl="5"/>
            <a:r>
              <a:rPr lang="en-US" sz="4400" dirty="0" smtClean="0">
                <a:solidFill>
                  <a:srgbClr val="C00000"/>
                </a:solidFill>
              </a:rPr>
              <a:t>A: I like .too</a:t>
            </a:r>
          </a:p>
          <a:p>
            <a:pPr lvl="5"/>
            <a:r>
              <a:rPr lang="en-US" sz="4400" dirty="0" smtClean="0">
                <a:solidFill>
                  <a:srgbClr val="002060"/>
                </a:solidFill>
              </a:rPr>
              <a:t>B: Do you like fish.</a:t>
            </a:r>
          </a:p>
          <a:p>
            <a:pPr lvl="5"/>
            <a:r>
              <a:rPr lang="en-US" sz="4400" dirty="0" smtClean="0">
                <a:solidFill>
                  <a:srgbClr val="C00000"/>
                </a:solidFill>
              </a:rPr>
              <a:t>A: Yes, I’m.</a:t>
            </a:r>
            <a:endParaRPr lang="en-US" sz="4400" dirty="0">
              <a:solidFill>
                <a:srgbClr val="C00000"/>
              </a:solidFill>
            </a:endParaRPr>
          </a:p>
        </p:txBody>
      </p:sp>
      <p:pic>
        <p:nvPicPr>
          <p:cNvPr id="3" name="Picture 2" descr="DPE Logo.jpg"/>
          <p:cNvPicPr>
            <a:picLocks noChangeAspect="1"/>
          </p:cNvPicPr>
          <p:nvPr/>
        </p:nvPicPr>
        <p:blipFill>
          <a:blip r:embed="rId2"/>
          <a:stretch>
            <a:fillRect/>
          </a:stretch>
        </p:blipFill>
        <p:spPr>
          <a:xfrm>
            <a:off x="10946610" y="42"/>
            <a:ext cx="1238494" cy="1200961"/>
          </a:xfrm>
          <a:prstGeom prst="rect">
            <a:avLst/>
          </a:prstGeom>
        </p:spPr>
      </p:pic>
    </p:spTree>
    <p:extLst>
      <p:ext uri="{BB962C8B-B14F-4D97-AF65-F5344CB8AC3E}">
        <p14:creationId xmlns:p14="http://schemas.microsoft.com/office/powerpoint/2010/main" val="4222646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11" y="2112135"/>
            <a:ext cx="10122793" cy="3290900"/>
          </a:xfrm>
          <a:prstGeom prst="rect">
            <a:avLst/>
          </a:prstGeom>
        </p:spPr>
      </p:pic>
      <p:pic>
        <p:nvPicPr>
          <p:cNvPr id="3" name="Picture 2" descr="DPE Logo.jpg"/>
          <p:cNvPicPr>
            <a:picLocks noChangeAspect="1"/>
          </p:cNvPicPr>
          <p:nvPr/>
        </p:nvPicPr>
        <p:blipFill>
          <a:blip r:embed="rId3"/>
          <a:stretch>
            <a:fillRect/>
          </a:stretch>
        </p:blipFill>
        <p:spPr>
          <a:xfrm>
            <a:off x="10070303" y="0"/>
            <a:ext cx="2121697" cy="2057400"/>
          </a:xfrm>
          <a:prstGeom prst="rect">
            <a:avLst/>
          </a:prstGeom>
        </p:spPr>
      </p:pic>
    </p:spTree>
    <p:extLst>
      <p:ext uri="{BB962C8B-B14F-4D97-AF65-F5344CB8AC3E}">
        <p14:creationId xmlns:p14="http://schemas.microsoft.com/office/powerpoint/2010/main" val="357592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23" y="41"/>
            <a:ext cx="5372036" cy="715581"/>
          </a:xfrm>
          <a:prstGeom prst="rect">
            <a:avLst/>
          </a:prstGeom>
        </p:spPr>
        <p:txBody>
          <a:bodyPr wrap="square">
            <a:spAutoFit/>
          </a:bodyPr>
          <a:lstStyle/>
          <a:p>
            <a:pPr algn="ctr"/>
            <a:r>
              <a:rPr lang="en-US" sz="4050" b="1" dirty="0">
                <a:solidFill>
                  <a:srgbClr val="00B050"/>
                </a:solidFill>
                <a:latin typeface="Nikosh" panose="02000000000000000000" pitchFamily="2" charset="0"/>
                <a:cs typeface="Nikosh" panose="02000000000000000000" pitchFamily="2" charset="0"/>
              </a:rPr>
              <a:t>Teacher’s Identity</a:t>
            </a:r>
          </a:p>
        </p:txBody>
      </p:sp>
      <p:sp>
        <p:nvSpPr>
          <p:cNvPr id="3" name="TextBox 2">
            <a:extLst>
              <a:ext uri="{FF2B5EF4-FFF2-40B4-BE49-F238E27FC236}">
                <a16:creationId xmlns="" xmlns:a16="http://schemas.microsoft.com/office/drawing/2014/main" id="{B6FC304C-6E0A-4BD4-99F7-C39FC3CBF0CA}"/>
              </a:ext>
            </a:extLst>
          </p:cNvPr>
          <p:cNvSpPr txBox="1"/>
          <p:nvPr/>
        </p:nvSpPr>
        <p:spPr>
          <a:xfrm>
            <a:off x="73" y="4190991"/>
            <a:ext cx="6857918" cy="2308324"/>
          </a:xfrm>
          <a:prstGeom prst="rect">
            <a:avLst/>
          </a:prstGeom>
          <a:noFill/>
        </p:spPr>
        <p:txBody>
          <a:bodyPr wrap="square" rtlCol="0">
            <a:spAutoFit/>
          </a:bodyPr>
          <a:lstStyle/>
          <a:p>
            <a:r>
              <a:rPr lang="en-US" sz="3600" dirty="0">
                <a:solidFill>
                  <a:srgbClr val="CC0099"/>
                </a:solidFill>
                <a:latin typeface="Nikosh" panose="02000000000000000000" pitchFamily="2" charset="0"/>
                <a:cs typeface="Nikosh" panose="02000000000000000000" pitchFamily="2" charset="0"/>
              </a:rPr>
              <a:t>MD. ABDUL KADER</a:t>
            </a:r>
          </a:p>
          <a:p>
            <a:r>
              <a:rPr lang="en-US" sz="3600" dirty="0">
                <a:latin typeface="Nikosh" panose="02000000000000000000" pitchFamily="2" charset="0"/>
                <a:cs typeface="Nikosh" panose="02000000000000000000" pitchFamily="2" charset="0"/>
              </a:rPr>
              <a:t>Assistant Teacher</a:t>
            </a:r>
          </a:p>
          <a:p>
            <a:r>
              <a:rPr lang="en-US" sz="3600" dirty="0">
                <a:latin typeface="Nikosh" panose="02000000000000000000" pitchFamily="2" charset="0"/>
                <a:cs typeface="Nikosh" panose="02000000000000000000" pitchFamily="2" charset="0"/>
              </a:rPr>
              <a:t>Borni Govt. Primary School,</a:t>
            </a:r>
          </a:p>
          <a:p>
            <a:r>
              <a:rPr lang="en-US" sz="3600" dirty="0" err="1">
                <a:latin typeface="Nikosh" panose="02000000000000000000" pitchFamily="2" charset="0"/>
                <a:cs typeface="Nikosh" panose="02000000000000000000" pitchFamily="2" charset="0"/>
              </a:rPr>
              <a:t>Companigonj</a:t>
            </a:r>
            <a:r>
              <a:rPr lang="en-US" sz="3600" dirty="0">
                <a:latin typeface="Nikosh" panose="02000000000000000000" pitchFamily="2" charset="0"/>
                <a:cs typeface="Nikosh" panose="02000000000000000000" pitchFamily="2" charset="0"/>
              </a:rPr>
              <a:t>, </a:t>
            </a:r>
            <a:r>
              <a:rPr lang="en-US" sz="3600" dirty="0" err="1">
                <a:latin typeface="Nikosh" panose="02000000000000000000" pitchFamily="2" charset="0"/>
                <a:cs typeface="Nikosh" panose="02000000000000000000" pitchFamily="2" charset="0"/>
              </a:rPr>
              <a:t>Sylhet</a:t>
            </a:r>
            <a:r>
              <a:rPr lang="en-US" sz="3600" dirty="0">
                <a:latin typeface="Nikosh" panose="02000000000000000000" pitchFamily="2" charset="0"/>
                <a:cs typeface="Nikosh" panose="02000000000000000000" pitchFamily="2" charset="0"/>
              </a:rPr>
              <a: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66" y="762032"/>
            <a:ext cx="3124163" cy="3124163"/>
          </a:xfrm>
          <a:prstGeom prst="rect">
            <a:avLst/>
          </a:prstGeom>
        </p:spPr>
      </p:pic>
      <p:pic>
        <p:nvPicPr>
          <p:cNvPr id="5" name="Picture 4" descr="DPE Logo.jpg"/>
          <p:cNvPicPr>
            <a:picLocks noChangeAspect="1"/>
          </p:cNvPicPr>
          <p:nvPr/>
        </p:nvPicPr>
        <p:blipFill>
          <a:blip r:embed="rId3"/>
          <a:stretch>
            <a:fillRect/>
          </a:stretch>
        </p:blipFill>
        <p:spPr>
          <a:xfrm>
            <a:off x="10541762" y="40"/>
            <a:ext cx="1650166" cy="1828760"/>
          </a:xfrm>
          <a:prstGeom prst="rect">
            <a:avLst/>
          </a:prstGeom>
        </p:spPr>
      </p:pic>
      <p:sp>
        <p:nvSpPr>
          <p:cNvPr id="6" name="Rectangle 5"/>
          <p:cNvSpPr/>
          <p:nvPr/>
        </p:nvSpPr>
        <p:spPr>
          <a:xfrm>
            <a:off x="6400797" y="68279"/>
            <a:ext cx="4229049" cy="715581"/>
          </a:xfrm>
          <a:prstGeom prst="rect">
            <a:avLst/>
          </a:prstGeom>
        </p:spPr>
        <p:txBody>
          <a:bodyPr wrap="square">
            <a:spAutoFit/>
          </a:bodyPr>
          <a:lstStyle/>
          <a:p>
            <a:pPr algn="ctr"/>
            <a:r>
              <a:rPr lang="en-US" sz="4050" b="1" dirty="0">
                <a:solidFill>
                  <a:srgbClr val="FF0000"/>
                </a:solidFill>
                <a:latin typeface="Nikosh" panose="02000000000000000000" pitchFamily="2" charset="0"/>
                <a:cs typeface="Nikosh" panose="02000000000000000000" pitchFamily="2" charset="0"/>
              </a:rPr>
              <a:t>Lesson Identity</a:t>
            </a:r>
          </a:p>
        </p:txBody>
      </p:sp>
      <p:sp>
        <p:nvSpPr>
          <p:cNvPr id="7" name="TextBox 6">
            <a:extLst>
              <a:ext uri="{FF2B5EF4-FFF2-40B4-BE49-F238E27FC236}">
                <a16:creationId xmlns="" xmlns:a16="http://schemas.microsoft.com/office/drawing/2014/main" id="{B6FC304C-6E0A-4BD4-99F7-C39FC3CBF0CA}"/>
              </a:ext>
            </a:extLst>
          </p:cNvPr>
          <p:cNvSpPr txBox="1"/>
          <p:nvPr/>
        </p:nvSpPr>
        <p:spPr>
          <a:xfrm>
            <a:off x="7064782" y="3886195"/>
            <a:ext cx="4898549" cy="2431435"/>
          </a:xfrm>
          <a:prstGeom prst="rect">
            <a:avLst/>
          </a:prstGeom>
          <a:noFill/>
        </p:spPr>
        <p:txBody>
          <a:bodyPr wrap="square" rtlCol="0">
            <a:spAutoFit/>
          </a:bodyPr>
          <a:lstStyle/>
          <a:p>
            <a:pPr algn="ct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Subject: English.         Class: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Five.                    </a:t>
            </a: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Unit:06, </a:t>
            </a:r>
            <a:r>
              <a:rPr lang="en-US" sz="36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Lesson: </a:t>
            </a: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en-US" sz="36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(Eat Healthy)</a:t>
            </a:r>
            <a:endParaRPr lang="en-US" sz="3600" dirty="0">
              <a:solidFill>
                <a:srgbClr val="FF0000"/>
              </a:solidFill>
              <a:latin typeface="Times New Roman" pitchFamily="18" charset="0"/>
              <a:cs typeface="Times New Roman" pitchFamily="18" charset="0"/>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177" y="758420"/>
            <a:ext cx="3630303" cy="3281318"/>
          </a:xfrm>
          <a:prstGeom prst="rect">
            <a:avLst/>
          </a:prstGeom>
        </p:spPr>
      </p:pic>
    </p:spTree>
    <p:extLst>
      <p:ext uri="{BB962C8B-B14F-4D97-AF65-F5344CB8AC3E}">
        <p14:creationId xmlns:p14="http://schemas.microsoft.com/office/powerpoint/2010/main" val="2551699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6788" y="13648"/>
            <a:ext cx="7683689" cy="1200329"/>
          </a:xfrm>
          <a:prstGeom prst="rect">
            <a:avLst/>
          </a:prstGeom>
          <a:solidFill>
            <a:schemeClr val="accent6">
              <a:lumMod val="50000"/>
            </a:schemeClr>
          </a:solidFill>
          <a:ln>
            <a:solidFill>
              <a:srgbClr val="00B0F0"/>
            </a:solidFill>
          </a:ln>
        </p:spPr>
        <p:txBody>
          <a:bodyPr wrap="square" rtlCol="0">
            <a:spAutoFit/>
          </a:bodyPr>
          <a:lstStyle/>
          <a:p>
            <a:r>
              <a:rPr lang="en-US" sz="7200" dirty="0" smtClean="0">
                <a:solidFill>
                  <a:srgbClr val="FF0000"/>
                </a:solidFill>
              </a:rPr>
              <a:t>Let’s enjoy a video</a:t>
            </a:r>
            <a:endParaRPr lang="en-US" sz="7200" dirty="0">
              <a:solidFill>
                <a:srgbClr val="FF0000"/>
              </a:solidFill>
            </a:endParaRPr>
          </a:p>
        </p:txBody>
      </p:sp>
      <p:pic>
        <p:nvPicPr>
          <p:cNvPr id="14" name="Picture 13" descr="DPE Logo.jpg"/>
          <p:cNvPicPr>
            <a:picLocks noChangeAspect="1"/>
          </p:cNvPicPr>
          <p:nvPr/>
        </p:nvPicPr>
        <p:blipFill>
          <a:blip r:embed="rId4"/>
          <a:stretch>
            <a:fillRect/>
          </a:stretch>
        </p:blipFill>
        <p:spPr>
          <a:xfrm>
            <a:off x="10636974" y="42"/>
            <a:ext cx="1548129" cy="1501212"/>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148214786"/>
              </p:ext>
            </p:extLst>
          </p:nvPr>
        </p:nvGraphicFramePr>
        <p:xfrm>
          <a:off x="791571" y="1787858"/>
          <a:ext cx="10413242" cy="4626590"/>
        </p:xfrm>
        <a:graphic>
          <a:graphicData uri="http://schemas.openxmlformats.org/presentationml/2006/ole">
            <mc:AlternateContent xmlns:mc="http://schemas.openxmlformats.org/markup-compatibility/2006">
              <mc:Choice xmlns:v="urn:schemas-microsoft-com:vml" Requires="v">
                <p:oleObj spid="_x0000_s1047"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791571" y="1787858"/>
                        <a:ext cx="10413242" cy="4626590"/>
                      </a:xfrm>
                      <a:prstGeom prst="rect">
                        <a:avLst/>
                      </a:prstGeom>
                    </p:spPr>
                  </p:pic>
                </p:oleObj>
              </mc:Fallback>
            </mc:AlternateContent>
          </a:graphicData>
        </a:graphic>
      </p:graphicFrame>
    </p:spTree>
    <p:extLst>
      <p:ext uri="{BB962C8B-B14F-4D97-AF65-F5344CB8AC3E}">
        <p14:creationId xmlns:p14="http://schemas.microsoft.com/office/powerpoint/2010/main" val="1774304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276600"/>
            <a:ext cx="11658600" cy="26468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Eat Healthy</a:t>
            </a:r>
            <a:endParaRPr lang="en-US" sz="1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Rectangle 7"/>
          <p:cNvSpPr/>
          <p:nvPr/>
        </p:nvSpPr>
        <p:spPr>
          <a:xfrm>
            <a:off x="914462" y="609634"/>
            <a:ext cx="8610498" cy="193873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999" b="1" dirty="0">
                <a:ln w="11430"/>
                <a:solidFill>
                  <a:schemeClr val="bg2">
                    <a:lumMod val="10000"/>
                  </a:schemeClr>
                </a:solidFill>
                <a:effectLst>
                  <a:outerShdw blurRad="80000" dist="40000" dir="5040000" algn="tl">
                    <a:srgbClr val="000000">
                      <a:alpha val="30000"/>
                    </a:srgbClr>
                  </a:outerShdw>
                </a:effectLst>
                <a:latin typeface="Times New Roman" pitchFamily="18" charset="0"/>
                <a:cs typeface="Times New Roman" pitchFamily="18" charset="0"/>
              </a:rPr>
              <a:t>Ok, students our today’s lesson is</a:t>
            </a:r>
          </a:p>
        </p:txBody>
      </p:sp>
      <p:pic>
        <p:nvPicPr>
          <p:cNvPr id="5" name="Picture 4" descr="DPE Logo.jpg"/>
          <p:cNvPicPr>
            <a:picLocks noChangeAspect="1"/>
          </p:cNvPicPr>
          <p:nvPr/>
        </p:nvPicPr>
        <p:blipFill>
          <a:blip r:embed="rId2"/>
          <a:stretch>
            <a:fillRect/>
          </a:stretch>
        </p:blipFill>
        <p:spPr>
          <a:xfrm>
            <a:off x="9982155" y="41"/>
            <a:ext cx="2209774" cy="2142807"/>
          </a:xfrm>
          <a:prstGeom prst="rect">
            <a:avLst/>
          </a:prstGeom>
        </p:spPr>
      </p:pic>
    </p:spTree>
    <p:extLst>
      <p:ext uri="{BB962C8B-B14F-4D97-AF65-F5344CB8AC3E}">
        <p14:creationId xmlns:p14="http://schemas.microsoft.com/office/powerpoint/2010/main" val="3658771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899" y="0"/>
            <a:ext cx="4117220" cy="530740"/>
          </a:xfr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latin typeface="Times New Roman" panose="02020603050405020304" pitchFamily="18" charset="0"/>
                <a:cs typeface="Times New Roman" panose="02020603050405020304" pitchFamily="18" charset="0"/>
              </a:rPr>
              <a:t>Learning outcomes</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0" y="979468"/>
            <a:ext cx="12192000" cy="6001643"/>
          </a:xfrm>
          <a:prstGeom prst="rect">
            <a:avLst/>
          </a:prstGeom>
          <a:solidFill>
            <a:schemeClr val="accent5">
              <a:lumMod val="20000"/>
              <a:lumOff val="80000"/>
            </a:schemeClr>
          </a:solidFill>
        </p:spPr>
        <p:txBody>
          <a:bodyPr wrap="square" rtlCol="0">
            <a:spAutoFit/>
          </a:bodyPr>
          <a:lstStyle/>
          <a:p>
            <a:r>
              <a:rPr lang="bn-BD" sz="3200" dirty="0" smtClean="0">
                <a:solidFill>
                  <a:srgbClr val="FF0000"/>
                </a:solidFill>
              </a:rPr>
              <a:t>Listening:</a:t>
            </a:r>
          </a:p>
          <a:p>
            <a:r>
              <a:rPr lang="bn-BD" sz="3200" dirty="0" smtClean="0">
                <a:solidFill>
                  <a:schemeClr val="accent6">
                    <a:lumMod val="50000"/>
                  </a:schemeClr>
                </a:solidFill>
              </a:rPr>
              <a:t>3.3</a:t>
            </a:r>
            <a:r>
              <a:rPr lang="en-US" sz="3200" dirty="0" smtClean="0">
                <a:solidFill>
                  <a:schemeClr val="accent6">
                    <a:lumMod val="50000"/>
                  </a:schemeClr>
                </a:solidFill>
              </a:rPr>
              <a:t> </a:t>
            </a:r>
            <a:r>
              <a:rPr lang="bn-BD" sz="3200" dirty="0" smtClean="0">
                <a:solidFill>
                  <a:schemeClr val="accent6">
                    <a:lumMod val="50000"/>
                  </a:schemeClr>
                </a:solidFill>
              </a:rPr>
              <a:t>understand questions about objects around them.</a:t>
            </a:r>
          </a:p>
          <a:p>
            <a:r>
              <a:rPr lang="bn-BD" sz="3200" dirty="0" smtClean="0">
                <a:solidFill>
                  <a:schemeClr val="accent6">
                    <a:lumMod val="50000"/>
                  </a:schemeClr>
                </a:solidFill>
              </a:rPr>
              <a:t>3.4 understand statements made by the teacher and students</a:t>
            </a:r>
            <a:endParaRPr lang="en-US" sz="3200" dirty="0" smtClean="0">
              <a:solidFill>
                <a:schemeClr val="accent6">
                  <a:lumMod val="50000"/>
                </a:schemeClr>
              </a:solidFill>
            </a:endParaRPr>
          </a:p>
          <a:p>
            <a:r>
              <a:rPr lang="bn-BD" sz="3200" dirty="0">
                <a:solidFill>
                  <a:srgbClr val="FF0000"/>
                </a:solidFill>
              </a:rPr>
              <a:t>Speaking:</a:t>
            </a:r>
          </a:p>
          <a:p>
            <a:r>
              <a:rPr lang="bn-BD" sz="3200" dirty="0" smtClean="0">
                <a:solidFill>
                  <a:schemeClr val="accent6">
                    <a:lumMod val="50000"/>
                  </a:schemeClr>
                </a:solidFill>
              </a:rPr>
              <a:t>1.1.</a:t>
            </a:r>
            <a:r>
              <a:rPr lang="en-US" sz="3200" dirty="0" smtClean="0">
                <a:solidFill>
                  <a:schemeClr val="accent6">
                    <a:lumMod val="50000"/>
                  </a:schemeClr>
                </a:solidFill>
              </a:rPr>
              <a:t> </a:t>
            </a:r>
            <a:r>
              <a:rPr lang="bn-BD" sz="3200" dirty="0" smtClean="0">
                <a:solidFill>
                  <a:schemeClr val="accent6">
                    <a:lumMod val="50000"/>
                  </a:schemeClr>
                </a:solidFill>
              </a:rPr>
              <a:t>say </a:t>
            </a:r>
            <a:r>
              <a:rPr lang="bn-BD" sz="3200" dirty="0">
                <a:solidFill>
                  <a:schemeClr val="accent6">
                    <a:lumMod val="50000"/>
                  </a:schemeClr>
                </a:solidFill>
              </a:rPr>
              <a:t>words, phrases and sentences with proper </a:t>
            </a:r>
            <a:r>
              <a:rPr lang="bn-BD" sz="3200" dirty="0" smtClean="0">
                <a:solidFill>
                  <a:schemeClr val="accent6">
                    <a:lumMod val="50000"/>
                  </a:schemeClr>
                </a:solidFill>
              </a:rPr>
              <a:t>sounds</a:t>
            </a:r>
            <a:r>
              <a:rPr lang="en-US" sz="3200" dirty="0" smtClean="0">
                <a:solidFill>
                  <a:schemeClr val="accent6">
                    <a:lumMod val="50000"/>
                  </a:schemeClr>
                </a:solidFill>
              </a:rPr>
              <a:t>,</a:t>
            </a:r>
            <a:r>
              <a:rPr lang="bn-BD" sz="3200" dirty="0" smtClean="0">
                <a:solidFill>
                  <a:schemeClr val="accent6">
                    <a:lumMod val="50000"/>
                  </a:schemeClr>
                </a:solidFill>
              </a:rPr>
              <a:t> stress</a:t>
            </a:r>
            <a:r>
              <a:rPr lang="en-US" sz="3200" dirty="0" smtClean="0">
                <a:solidFill>
                  <a:schemeClr val="accent6">
                    <a:lumMod val="50000"/>
                  </a:schemeClr>
                </a:solidFill>
              </a:rPr>
              <a:t>    </a:t>
            </a:r>
          </a:p>
          <a:p>
            <a:r>
              <a:rPr lang="en-US" sz="3200" dirty="0">
                <a:solidFill>
                  <a:schemeClr val="accent6">
                    <a:lumMod val="50000"/>
                  </a:schemeClr>
                </a:solidFill>
              </a:rPr>
              <a:t> </a:t>
            </a:r>
            <a:r>
              <a:rPr lang="en-US" sz="3200" dirty="0" smtClean="0">
                <a:solidFill>
                  <a:schemeClr val="accent6">
                    <a:lumMod val="50000"/>
                  </a:schemeClr>
                </a:solidFill>
              </a:rPr>
              <a:t>          and intonation</a:t>
            </a:r>
            <a:r>
              <a:rPr lang="bn-BD" sz="3200" dirty="0" smtClean="0">
                <a:solidFill>
                  <a:schemeClr val="accent6">
                    <a:lumMod val="50000"/>
                  </a:schemeClr>
                </a:solidFill>
              </a:rPr>
              <a:t>.</a:t>
            </a:r>
            <a:endParaRPr lang="bn-BD" sz="3200" dirty="0">
              <a:solidFill>
                <a:schemeClr val="accent6">
                  <a:lumMod val="50000"/>
                </a:schemeClr>
              </a:solidFill>
            </a:endParaRPr>
          </a:p>
          <a:p>
            <a:r>
              <a:rPr lang="bn-BD" sz="3200" dirty="0" smtClean="0">
                <a:solidFill>
                  <a:schemeClr val="accent6">
                    <a:lumMod val="50000"/>
                  </a:schemeClr>
                </a:solidFill>
              </a:rPr>
              <a:t>6.2</a:t>
            </a:r>
            <a:r>
              <a:rPr lang="en-US" sz="3200" dirty="0">
                <a:solidFill>
                  <a:schemeClr val="accent6">
                    <a:lumMod val="50000"/>
                  </a:schemeClr>
                </a:solidFill>
              </a:rPr>
              <a:t> </a:t>
            </a:r>
            <a:r>
              <a:rPr lang="bn-BD" sz="3200" dirty="0" smtClean="0">
                <a:solidFill>
                  <a:schemeClr val="accent6">
                    <a:lumMod val="50000"/>
                  </a:schemeClr>
                </a:solidFill>
              </a:rPr>
              <a:t> </a:t>
            </a:r>
            <a:r>
              <a:rPr lang="bn-BD" sz="3200" dirty="0">
                <a:solidFill>
                  <a:schemeClr val="accent6">
                    <a:lumMod val="50000"/>
                  </a:schemeClr>
                </a:solidFill>
              </a:rPr>
              <a:t>talk about people, objects, events, etc.</a:t>
            </a:r>
          </a:p>
          <a:p>
            <a:r>
              <a:rPr lang="bn-BD" sz="3200" dirty="0" smtClean="0">
                <a:solidFill>
                  <a:srgbClr val="FF0000"/>
                </a:solidFill>
              </a:rPr>
              <a:t>Reading</a:t>
            </a:r>
            <a:r>
              <a:rPr lang="bn-BD" sz="3200" dirty="0">
                <a:solidFill>
                  <a:srgbClr val="FF0000"/>
                </a:solidFill>
              </a:rPr>
              <a:t>:</a:t>
            </a:r>
          </a:p>
          <a:p>
            <a:r>
              <a:rPr lang="bn-BD" sz="3200" dirty="0">
                <a:solidFill>
                  <a:schemeClr val="accent6">
                    <a:lumMod val="50000"/>
                  </a:schemeClr>
                </a:solidFill>
              </a:rPr>
              <a:t>1.5.1 read words, phrases and sentences in the text with proper pronounciation, stress and intonation</a:t>
            </a:r>
            <a:r>
              <a:rPr lang="bn-BD" sz="3200" dirty="0" smtClean="0">
                <a:solidFill>
                  <a:schemeClr val="accent6">
                    <a:lumMod val="50000"/>
                  </a:schemeClr>
                </a:solidFill>
              </a:rPr>
              <a:t>.</a:t>
            </a:r>
            <a:endParaRPr lang="en-US" sz="3200" dirty="0" smtClean="0">
              <a:solidFill>
                <a:schemeClr val="accent6">
                  <a:lumMod val="50000"/>
                </a:schemeClr>
              </a:solidFill>
            </a:endParaRPr>
          </a:p>
          <a:p>
            <a:r>
              <a:rPr lang="en-US" sz="3200" dirty="0" smtClean="0">
                <a:solidFill>
                  <a:srgbClr val="FF0000"/>
                </a:solidFill>
              </a:rPr>
              <a:t>Writing</a:t>
            </a:r>
            <a:r>
              <a:rPr lang="bn-BD" sz="3200" dirty="0" smtClean="0">
                <a:solidFill>
                  <a:srgbClr val="FF0000"/>
                </a:solidFill>
              </a:rPr>
              <a:t>:</a:t>
            </a:r>
            <a:endParaRPr lang="en-US" sz="3200" dirty="0" smtClean="0">
              <a:solidFill>
                <a:srgbClr val="FF0000"/>
              </a:solidFill>
            </a:endParaRPr>
          </a:p>
          <a:p>
            <a:r>
              <a:rPr lang="en-US" sz="3200" dirty="0">
                <a:solidFill>
                  <a:schemeClr val="accent6">
                    <a:lumMod val="50000"/>
                  </a:schemeClr>
                </a:solidFill>
              </a:rPr>
              <a:t>8.1  </a:t>
            </a:r>
            <a:r>
              <a:rPr lang="en-US" sz="3200" dirty="0" smtClean="0">
                <a:solidFill>
                  <a:schemeClr val="accent6">
                    <a:lumMod val="50000"/>
                  </a:schemeClr>
                </a:solidFill>
              </a:rPr>
              <a:t>make sentences using words and phrases, following instructions.</a:t>
            </a:r>
            <a:endParaRPr lang="bn-BD" sz="3200" dirty="0">
              <a:solidFill>
                <a:schemeClr val="accent6">
                  <a:lumMod val="50000"/>
                </a:schemeClr>
              </a:solidFill>
            </a:endParaRPr>
          </a:p>
        </p:txBody>
      </p:sp>
      <p:sp>
        <p:nvSpPr>
          <p:cNvPr id="3" name="Content Placeholder 2"/>
          <p:cNvSpPr>
            <a:spLocks noGrp="1"/>
          </p:cNvSpPr>
          <p:nvPr>
            <p:ph idx="1"/>
          </p:nvPr>
        </p:nvSpPr>
        <p:spPr>
          <a:xfrm>
            <a:off x="400189" y="448854"/>
            <a:ext cx="10340599" cy="642968"/>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US" sz="36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By the end of the lesson the student</a:t>
            </a:r>
            <a:r>
              <a:rPr lang="bn-BD" sz="36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a:t>
            </a:r>
            <a:r>
              <a:rPr lang="en-US" sz="36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will be able to-</a:t>
            </a:r>
          </a:p>
        </p:txBody>
      </p:sp>
    </p:spTree>
    <p:extLst>
      <p:ext uri="{BB962C8B-B14F-4D97-AF65-F5344CB8AC3E}">
        <p14:creationId xmlns:p14="http://schemas.microsoft.com/office/powerpoint/2010/main" val="708151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156" y="1091821"/>
            <a:ext cx="6255491" cy="4039738"/>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7475" t="2436" r="2851" b="10148"/>
          <a:stretch/>
        </p:blipFill>
        <p:spPr>
          <a:xfrm>
            <a:off x="0" y="1091821"/>
            <a:ext cx="5950156" cy="3684895"/>
          </a:xfrm>
          <a:prstGeom prst="rect">
            <a:avLst/>
          </a:prstGeom>
        </p:spPr>
      </p:pic>
      <p:sp>
        <p:nvSpPr>
          <p:cNvPr id="2" name="Title 1"/>
          <p:cNvSpPr>
            <a:spLocks noGrp="1"/>
          </p:cNvSpPr>
          <p:nvPr>
            <p:ph type="title"/>
          </p:nvPr>
        </p:nvSpPr>
        <p:spPr>
          <a:xfrm>
            <a:off x="0" y="5036026"/>
            <a:ext cx="5445458" cy="1392070"/>
          </a:xfrm>
          <a:solidFill>
            <a:schemeClr val="accent6">
              <a:lumMod val="60000"/>
              <a:lumOff val="40000"/>
              <a:alpha val="0"/>
            </a:schemeClr>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5400" dirty="0" smtClean="0">
                <a:latin typeface="Times New Roman" panose="02020603050405020304" pitchFamily="18" charset="0"/>
                <a:cs typeface="Times New Roman" panose="02020603050405020304" pitchFamily="18" charset="0"/>
              </a:rPr>
              <a:t>  What is the name of this fruit?</a:t>
            </a:r>
            <a:endParaRPr lang="en-US" sz="54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282519" y="5506873"/>
            <a:ext cx="5909481" cy="1228298"/>
          </a:xfrm>
          <a:prstGeom prst="rect">
            <a:avLst/>
          </a:prstGeom>
          <a:gradFill flip="none" rotWithShape="1">
            <a:gsLst>
              <a:gs pos="29000">
                <a:schemeClr val="accent3">
                  <a:lumMod val="75000"/>
                </a:schemeClr>
              </a:gs>
              <a:gs pos="44000">
                <a:schemeClr val="accent1">
                  <a:lumMod val="60000"/>
                  <a:lumOff val="40000"/>
                  <a:shade val="67500"/>
                  <a:satMod val="115000"/>
                </a:schemeClr>
              </a:gs>
              <a:gs pos="100000">
                <a:schemeClr val="bg1">
                  <a:lumMod val="65000"/>
                  <a:alpha val="55000"/>
                </a:schemeClr>
              </a:gs>
            </a:gsLst>
            <a:path path="circle">
              <a:fillToRect l="50000" t="50000" r="50000" b="50000"/>
            </a:path>
            <a:tileRect/>
          </a:grad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200" b="1" dirty="0" smtClean="0">
                <a:solidFill>
                  <a:srgbClr val="FFC000"/>
                </a:solidFill>
                <a:latin typeface="Times New Roman" panose="02020603050405020304" pitchFamily="18" charset="0"/>
                <a:cs typeface="Times New Roman" panose="02020603050405020304" pitchFamily="18" charset="0"/>
              </a:rPr>
              <a:t>It’s an Orange</a:t>
            </a:r>
            <a:endParaRPr lang="en-US" sz="7200" b="1" dirty="0">
              <a:solidFill>
                <a:srgbClr val="FFC000"/>
              </a:solidFill>
              <a:latin typeface="Times New Roman" panose="02020603050405020304" pitchFamily="18" charset="0"/>
              <a:cs typeface="Times New Roman" panose="02020603050405020304" pitchFamily="18" charset="0"/>
            </a:endParaRPr>
          </a:p>
        </p:txBody>
      </p:sp>
      <p:pic>
        <p:nvPicPr>
          <p:cNvPr id="6" name="Picture 5" descr="DPE Logo.jpg"/>
          <p:cNvPicPr>
            <a:picLocks noChangeAspect="1"/>
          </p:cNvPicPr>
          <p:nvPr/>
        </p:nvPicPr>
        <p:blipFill>
          <a:blip r:embed="rId6"/>
          <a:stretch>
            <a:fillRect/>
          </a:stretch>
        </p:blipFill>
        <p:spPr>
          <a:xfrm>
            <a:off x="10862164" y="42"/>
            <a:ext cx="1322940" cy="1282848"/>
          </a:xfrm>
          <a:prstGeom prst="rect">
            <a:avLst/>
          </a:prstGeom>
        </p:spPr>
      </p:pic>
      <p:sp>
        <p:nvSpPr>
          <p:cNvPr id="7" name="Title 1"/>
          <p:cNvSpPr txBox="1">
            <a:spLocks/>
          </p:cNvSpPr>
          <p:nvPr/>
        </p:nvSpPr>
        <p:spPr>
          <a:xfrm>
            <a:off x="0" y="95535"/>
            <a:ext cx="10372298" cy="696035"/>
          </a:xfrm>
          <a:prstGeom prst="rect">
            <a:avLst/>
          </a:prstGeom>
          <a:solidFill>
            <a:srgbClr val="00B0F0">
              <a:alpha val="0"/>
            </a:srgbClr>
          </a:solid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6600"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Dear students, Lets see some pictures…..</a:t>
            </a:r>
            <a:endParaRPr lang="en-US"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24829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036" y="5411450"/>
            <a:ext cx="9280480" cy="1446550"/>
          </a:xfrm>
          <a:prstGeom prst="rect">
            <a:avLst/>
          </a:prstGeom>
          <a:noFill/>
        </p:spPr>
        <p:txBody>
          <a:bodyPr wrap="square" rtlCol="0">
            <a:spAutoFit/>
          </a:bodyPr>
          <a:lstStyle/>
          <a:p>
            <a:r>
              <a:rPr lang="en-US" sz="8800" b="1" dirty="0" smtClean="0">
                <a:solidFill>
                  <a:srgbClr val="FFC000"/>
                </a:solidFill>
              </a:rPr>
              <a:t>These are eggs</a:t>
            </a:r>
            <a:endParaRPr lang="en-US" sz="8800" b="1" dirty="0">
              <a:solidFill>
                <a:srgbClr val="FFC000"/>
              </a:solidFill>
            </a:endParaRPr>
          </a:p>
        </p:txBody>
      </p:sp>
      <p:sp>
        <p:nvSpPr>
          <p:cNvPr id="6" name="Rectangle 5"/>
          <p:cNvSpPr/>
          <p:nvPr/>
        </p:nvSpPr>
        <p:spPr>
          <a:xfrm>
            <a:off x="0" y="0"/>
            <a:ext cx="5663821" cy="101553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999" b="1" dirty="0" smtClean="0">
                <a:ln w="11430"/>
                <a:solidFill>
                  <a:schemeClr val="bg2">
                    <a:lumMod val="10000"/>
                  </a:schemeClr>
                </a:solidFill>
                <a:effectLst>
                  <a:outerShdw blurRad="80000" dist="40000" dir="5040000" algn="tl">
                    <a:srgbClr val="000000">
                      <a:alpha val="30000"/>
                    </a:srgbClr>
                  </a:outerShdw>
                </a:effectLst>
                <a:latin typeface="Times New Roman" pitchFamily="18" charset="0"/>
                <a:cs typeface="Times New Roman" pitchFamily="18" charset="0"/>
              </a:rPr>
              <a:t>What are these?</a:t>
            </a:r>
            <a:endParaRPr lang="en-US" sz="5999" b="1" dirty="0">
              <a:ln w="11430"/>
              <a:solidFill>
                <a:schemeClr val="bg2">
                  <a:lumMod val="1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21" y="915295"/>
            <a:ext cx="9184943" cy="4598107"/>
          </a:xfrm>
          <a:prstGeom prst="rect">
            <a:avLst/>
          </a:prstGeom>
        </p:spPr>
      </p:pic>
      <p:pic>
        <p:nvPicPr>
          <p:cNvPr id="8" name="Picture 7" descr="DPE Logo.jpg"/>
          <p:cNvPicPr>
            <a:picLocks noChangeAspect="1"/>
          </p:cNvPicPr>
          <p:nvPr/>
        </p:nvPicPr>
        <p:blipFill>
          <a:blip r:embed="rId4"/>
          <a:stretch>
            <a:fillRect/>
          </a:stretch>
        </p:blipFill>
        <p:spPr>
          <a:xfrm>
            <a:off x="10440537" y="41"/>
            <a:ext cx="1744567" cy="1691697"/>
          </a:xfrm>
          <a:prstGeom prst="rect">
            <a:avLst/>
          </a:prstGeom>
        </p:spPr>
      </p:pic>
    </p:spTree>
    <p:custDataLst>
      <p:tags r:id="rId1"/>
    </p:custDataLst>
    <p:extLst>
      <p:ext uri="{BB962C8B-B14F-4D97-AF65-F5344CB8AC3E}">
        <p14:creationId xmlns:p14="http://schemas.microsoft.com/office/powerpoint/2010/main" val="2325574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023" y="5750004"/>
            <a:ext cx="6619164" cy="1107996"/>
          </a:xfrm>
          <a:prstGeom prst="rect">
            <a:avLst/>
          </a:prstGeom>
          <a:noFill/>
        </p:spPr>
        <p:txBody>
          <a:bodyPr wrap="square" rtlCol="0">
            <a:spAutoFit/>
          </a:bodyPr>
          <a:lstStyle/>
          <a:p>
            <a:pPr algn="ctr"/>
            <a:r>
              <a:rPr lang="en-US" sz="6600" b="1" dirty="0" smtClean="0"/>
              <a:t>We can see chips.</a:t>
            </a:r>
            <a:endParaRPr lang="en-US" sz="6600" b="1" dirty="0"/>
          </a:p>
        </p:txBody>
      </p:sp>
      <p:sp>
        <p:nvSpPr>
          <p:cNvPr id="6" name="TextBox 5"/>
          <p:cNvSpPr txBox="1"/>
          <p:nvPr/>
        </p:nvSpPr>
        <p:spPr>
          <a:xfrm>
            <a:off x="-95534" y="95537"/>
            <a:ext cx="11409528" cy="1015663"/>
          </a:xfrm>
          <a:prstGeom prst="rect">
            <a:avLst/>
          </a:prstGeom>
          <a:noFill/>
        </p:spPr>
        <p:txBody>
          <a:bodyPr wrap="square" rtlCol="0">
            <a:spAutoFit/>
          </a:bodyPr>
          <a:lstStyle/>
          <a:p>
            <a:pPr algn="ctr"/>
            <a:r>
              <a:rPr lang="en-US" sz="6000" b="1" dirty="0" smtClean="0"/>
              <a:t>What can wee see in this pictures?</a:t>
            </a:r>
            <a:endParaRPr lang="en-US" sz="6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52" y="1457324"/>
            <a:ext cx="10099344" cy="4233791"/>
          </a:xfrm>
          <a:prstGeom prst="rect">
            <a:avLst/>
          </a:prstGeom>
        </p:spPr>
      </p:pic>
    </p:spTree>
    <p:extLst>
      <p:ext uri="{BB962C8B-B14F-4D97-AF65-F5344CB8AC3E}">
        <p14:creationId xmlns:p14="http://schemas.microsoft.com/office/powerpoint/2010/main" val="4090805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0.8"/>
</p:tagLst>
</file>

<file path=ppt/tags/tag2.xml><?xml version="1.0" encoding="utf-8"?>
<p:tagLst xmlns:a="http://schemas.openxmlformats.org/drawingml/2006/main" xmlns:r="http://schemas.openxmlformats.org/officeDocument/2006/relationships" xmlns:p="http://schemas.openxmlformats.org/presentationml/2006/main">
  <p:tag name="TIMING" val="|3.2|4.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4|0.7"/>
</p:tagLst>
</file>

<file path=ppt/tags/tag5.xml><?xml version="1.0" encoding="utf-8"?>
<p:tagLst xmlns:a="http://schemas.openxmlformats.org/drawingml/2006/main" xmlns:r="http://schemas.openxmlformats.org/officeDocument/2006/relationships" xmlns:p="http://schemas.openxmlformats.org/presentationml/2006/main">
  <p:tag name="TIMING" val="|0.6|0.6|0.4|0.6|0.7|0.7|0.5|0.4|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409</Words>
  <Application>Microsoft Office PowerPoint</Application>
  <PresentationFormat>Widescreen</PresentationFormat>
  <Paragraphs>77</Paragraphs>
  <Slides>21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Nikosh</vt:lpstr>
      <vt:lpstr>Times New Roman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Learning outcomes</vt:lpstr>
      <vt:lpstr>  What is the name of this fruit?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Look, listen and say</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Borni GPS</cp:lastModifiedBy>
  <cp:revision>168</cp:revision>
  <dcterms:created xsi:type="dcterms:W3CDTF">2020-02-12T13:12:25Z</dcterms:created>
  <dcterms:modified xsi:type="dcterms:W3CDTF">2020-08-26T11:46:03Z</dcterms:modified>
</cp:coreProperties>
</file>