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2"/>
  </p:notesMasterIdLst>
  <p:sldIdLst>
    <p:sldId id="256" r:id="rId2"/>
    <p:sldId id="280" r:id="rId3"/>
    <p:sldId id="259" r:id="rId4"/>
    <p:sldId id="260" r:id="rId5"/>
    <p:sldId id="262" r:id="rId6"/>
    <p:sldId id="278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74" r:id="rId19"/>
    <p:sldId id="275" r:id="rId20"/>
    <p:sldId id="27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620E8-7D84-445C-9C71-459042A36B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C4D7CCF-1526-4911-A251-B7408B1F65F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rtl="0"/>
          <a:r>
            <a:rPr lang="en-US" dirty="0" err="1" smtClean="0"/>
            <a:t>প্রজনন</a:t>
          </a:r>
          <a:r>
            <a:rPr lang="en-US" dirty="0" smtClean="0"/>
            <a:t> </a:t>
          </a:r>
          <a:r>
            <a:rPr lang="en-US" dirty="0" err="1" smtClean="0"/>
            <a:t>বা</a:t>
          </a:r>
          <a:r>
            <a:rPr lang="en-US" dirty="0" smtClean="0"/>
            <a:t> </a:t>
          </a:r>
          <a:r>
            <a:rPr lang="en-US" dirty="0" err="1" smtClean="0"/>
            <a:t>জনন</a:t>
          </a:r>
          <a:r>
            <a:rPr lang="en-US" dirty="0" smtClean="0"/>
            <a:t> </a:t>
          </a:r>
          <a:r>
            <a:rPr lang="en-US" dirty="0" err="1" smtClean="0"/>
            <a:t>প্রধানত</a:t>
          </a:r>
          <a:r>
            <a:rPr lang="en-US" dirty="0" smtClean="0"/>
            <a:t> ২ </a:t>
          </a:r>
          <a:r>
            <a:rPr lang="en-US" dirty="0" err="1" smtClean="0"/>
            <a:t>প্রকার</a:t>
          </a:r>
          <a:endParaRPr lang="en-US" dirty="0"/>
        </a:p>
      </dgm:t>
    </dgm:pt>
    <dgm:pt modelId="{38C57019-7836-4562-A652-036D95B3878F}" type="parTrans" cxnId="{4F179F2E-8173-4C0A-AA4A-8FF3D1401195}">
      <dgm:prSet/>
      <dgm:spPr/>
      <dgm:t>
        <a:bodyPr/>
        <a:lstStyle/>
        <a:p>
          <a:endParaRPr lang="en-US"/>
        </a:p>
      </dgm:t>
    </dgm:pt>
    <dgm:pt modelId="{AA422E7C-31AB-46BF-BB24-15118494D3F8}" type="sibTrans" cxnId="{4F179F2E-8173-4C0A-AA4A-8FF3D1401195}">
      <dgm:prSet/>
      <dgm:spPr/>
      <dgm:t>
        <a:bodyPr/>
        <a:lstStyle/>
        <a:p>
          <a:endParaRPr lang="en-US"/>
        </a:p>
      </dgm:t>
    </dgm:pt>
    <dgm:pt modelId="{73D34B4E-01C7-4EFF-AC6A-8F7F47A970E9}" type="pres">
      <dgm:prSet presAssocID="{5B3620E8-7D84-445C-9C71-459042A36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7490B8-9A61-4123-849A-5CE0B947A666}" type="pres">
      <dgm:prSet presAssocID="{8C4D7CCF-1526-4911-A251-B7408B1F65F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179F2E-8173-4C0A-AA4A-8FF3D1401195}" srcId="{5B3620E8-7D84-445C-9C71-459042A36BA3}" destId="{8C4D7CCF-1526-4911-A251-B7408B1F65F7}" srcOrd="0" destOrd="0" parTransId="{38C57019-7836-4562-A652-036D95B3878F}" sibTransId="{AA422E7C-31AB-46BF-BB24-15118494D3F8}"/>
    <dgm:cxn modelId="{9BE85724-2B2C-42DD-B812-0538D73B7512}" type="presOf" srcId="{8C4D7CCF-1526-4911-A251-B7408B1F65F7}" destId="{C87490B8-9A61-4123-849A-5CE0B947A666}" srcOrd="0" destOrd="0" presId="urn:microsoft.com/office/officeart/2005/8/layout/vList2"/>
    <dgm:cxn modelId="{BD9BC531-9F3F-4F00-BB29-C20EC2E0668B}" type="presOf" srcId="{5B3620E8-7D84-445C-9C71-459042A36BA3}" destId="{73D34B4E-01C7-4EFF-AC6A-8F7F47A970E9}" srcOrd="0" destOrd="0" presId="urn:microsoft.com/office/officeart/2005/8/layout/vList2"/>
    <dgm:cxn modelId="{9A5AA195-99C7-4B3C-8F04-71AA4BBB2675}" type="presParOf" srcId="{73D34B4E-01C7-4EFF-AC6A-8F7F47A970E9}" destId="{C87490B8-9A61-4123-849A-5CE0B947A66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627C452-F3D3-4A87-B93C-A8CC262CC49C}" type="doc">
      <dgm:prSet loTypeId="urn:microsoft.com/office/officeart/2005/8/layout/arrow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7621A3-54E7-405C-8BE0-C074FEC91DB1}">
      <dgm:prSet phldrT="[Text]" custT="1">
        <dgm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400" dirty="0" smtClean="0">
              <a:latin typeface="NikoshBAN" pitchFamily="2" charset="0"/>
              <a:cs typeface="NikoshBAN" pitchFamily="2" charset="0"/>
            </a:rPr>
            <a:t>১.অযৌন </a:t>
          </a:r>
          <a:r>
            <a:rPr lang="en-US" sz="4400" dirty="0" err="1" smtClean="0">
              <a:latin typeface="NikoshBAN" pitchFamily="2" charset="0"/>
              <a:cs typeface="NikoshBAN" pitchFamily="2" charset="0"/>
            </a:rPr>
            <a:t>জনন</a:t>
          </a:r>
          <a:r>
            <a:rPr lang="en-US" sz="44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dirty="0">
            <a:latin typeface="NikoshBAN" pitchFamily="2" charset="0"/>
            <a:cs typeface="NikoshBAN" pitchFamily="2" charset="0"/>
          </a:endParaRPr>
        </a:p>
      </dgm:t>
    </dgm:pt>
    <dgm:pt modelId="{682C1FAD-2315-4ECB-9E03-ACE13A2518FB}" type="parTrans" cxnId="{87A7A6FA-4D0B-43BB-B5B9-8EE2324FB9BC}">
      <dgm:prSet/>
      <dgm:spPr/>
      <dgm:t>
        <a:bodyPr/>
        <a:lstStyle/>
        <a:p>
          <a:endParaRPr lang="en-US"/>
        </a:p>
      </dgm:t>
    </dgm:pt>
    <dgm:pt modelId="{22F47D6F-A67F-4BDA-B1ED-0B046A3C826F}" type="sibTrans" cxnId="{87A7A6FA-4D0B-43BB-B5B9-8EE2324FB9BC}">
      <dgm:prSet/>
      <dgm:spPr/>
      <dgm:t>
        <a:bodyPr/>
        <a:lstStyle/>
        <a:p>
          <a:endParaRPr lang="en-US"/>
        </a:p>
      </dgm:t>
    </dgm:pt>
    <dgm:pt modelId="{CA23AE86-6049-4846-9453-2FE2FB69C0A5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4000" dirty="0" smtClean="0">
              <a:latin typeface="NikoshBAN" pitchFamily="2" charset="0"/>
              <a:cs typeface="NikoshBAN" pitchFamily="2" charset="0"/>
            </a:rPr>
            <a:t>২.যৌন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জনন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D6451E77-B60D-4E1C-93EA-47FAD539CB54}" type="parTrans" cxnId="{339E9C5C-03CD-4EF5-BA28-1CCBDF5017EC}">
      <dgm:prSet/>
      <dgm:spPr/>
      <dgm:t>
        <a:bodyPr/>
        <a:lstStyle/>
        <a:p>
          <a:endParaRPr lang="en-US"/>
        </a:p>
      </dgm:t>
    </dgm:pt>
    <dgm:pt modelId="{4A0D63C7-3162-47D5-8C4D-BD36543582BF}" type="sibTrans" cxnId="{339E9C5C-03CD-4EF5-BA28-1CCBDF5017EC}">
      <dgm:prSet/>
      <dgm:spPr/>
      <dgm:t>
        <a:bodyPr/>
        <a:lstStyle/>
        <a:p>
          <a:endParaRPr lang="en-US"/>
        </a:p>
      </dgm:t>
    </dgm:pt>
    <dgm:pt modelId="{AF2A4F3D-8E59-4784-B2E6-B6DD7F093763}" type="pres">
      <dgm:prSet presAssocID="{0627C452-F3D3-4A87-B93C-A8CC262CC49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1996EC-B4A3-4F8A-AEA7-7B7677B03800}" type="pres">
      <dgm:prSet presAssocID="{2B7621A3-54E7-405C-8BE0-C074FEC91DB1}" presName="arrow" presStyleLbl="node1" presStyleIdx="0" presStyleCnt="2" custRadScaleRad="89457" custRadScaleInc="-926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3EC62F-8A51-4248-AE87-C25B6C2C71BA}" type="pres">
      <dgm:prSet presAssocID="{CA23AE86-6049-4846-9453-2FE2FB69C0A5}" presName="arrow" presStyleLbl="node1" presStyleIdx="1" presStyleCnt="2" custRadScaleRad="102575" custRadScaleInc="6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C93C30-1112-4E74-A3CA-F8B4CEEEC814}" type="presOf" srcId="{0627C452-F3D3-4A87-B93C-A8CC262CC49C}" destId="{AF2A4F3D-8E59-4784-B2E6-B6DD7F093763}" srcOrd="0" destOrd="0" presId="urn:microsoft.com/office/officeart/2005/8/layout/arrow1"/>
    <dgm:cxn modelId="{87A7A6FA-4D0B-43BB-B5B9-8EE2324FB9BC}" srcId="{0627C452-F3D3-4A87-B93C-A8CC262CC49C}" destId="{2B7621A3-54E7-405C-8BE0-C074FEC91DB1}" srcOrd="0" destOrd="0" parTransId="{682C1FAD-2315-4ECB-9E03-ACE13A2518FB}" sibTransId="{22F47D6F-A67F-4BDA-B1ED-0B046A3C826F}"/>
    <dgm:cxn modelId="{B28AF4FE-9519-49A3-9996-4FA22424CB2F}" type="presOf" srcId="{CA23AE86-6049-4846-9453-2FE2FB69C0A5}" destId="{373EC62F-8A51-4248-AE87-C25B6C2C71BA}" srcOrd="0" destOrd="0" presId="urn:microsoft.com/office/officeart/2005/8/layout/arrow1"/>
    <dgm:cxn modelId="{1A0C690A-2F30-4F85-84DC-E53D9133C9EE}" type="presOf" srcId="{2B7621A3-54E7-405C-8BE0-C074FEC91DB1}" destId="{971996EC-B4A3-4F8A-AEA7-7B7677B03800}" srcOrd="0" destOrd="0" presId="urn:microsoft.com/office/officeart/2005/8/layout/arrow1"/>
    <dgm:cxn modelId="{339E9C5C-03CD-4EF5-BA28-1CCBDF5017EC}" srcId="{0627C452-F3D3-4A87-B93C-A8CC262CC49C}" destId="{CA23AE86-6049-4846-9453-2FE2FB69C0A5}" srcOrd="1" destOrd="0" parTransId="{D6451E77-B60D-4E1C-93EA-47FAD539CB54}" sibTransId="{4A0D63C7-3162-47D5-8C4D-BD36543582BF}"/>
    <dgm:cxn modelId="{105033AA-BC71-4BE0-8462-A20861176DD4}" type="presParOf" srcId="{AF2A4F3D-8E59-4784-B2E6-B6DD7F093763}" destId="{971996EC-B4A3-4F8A-AEA7-7B7677B03800}" srcOrd="0" destOrd="0" presId="urn:microsoft.com/office/officeart/2005/8/layout/arrow1"/>
    <dgm:cxn modelId="{3C9E10C2-C85A-4AC6-8633-8094E05AA317}" type="presParOf" srcId="{AF2A4F3D-8E59-4784-B2E6-B6DD7F093763}" destId="{373EC62F-8A51-4248-AE87-C25B6C2C71BA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490B8-9A61-4123-849A-5CE0B947A666}">
      <dsp:nvSpPr>
        <dsp:cNvPr id="0" name=""/>
        <dsp:cNvSpPr/>
      </dsp:nvSpPr>
      <dsp:spPr>
        <a:xfrm>
          <a:off x="0" y="4425"/>
          <a:ext cx="4876800" cy="1515149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kern="1200" dirty="0" err="1" smtClean="0"/>
            <a:t>প্রজনন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বা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জনন</a:t>
          </a:r>
          <a:r>
            <a:rPr lang="en-US" sz="3500" kern="1200" dirty="0" smtClean="0"/>
            <a:t> </a:t>
          </a:r>
          <a:r>
            <a:rPr lang="en-US" sz="3500" kern="1200" dirty="0" err="1" smtClean="0"/>
            <a:t>প্রধানত</a:t>
          </a:r>
          <a:r>
            <a:rPr lang="en-US" sz="3500" kern="1200" dirty="0" smtClean="0"/>
            <a:t> ২ </a:t>
          </a:r>
          <a:r>
            <a:rPr lang="en-US" sz="3500" kern="1200" dirty="0" err="1" smtClean="0"/>
            <a:t>প্রকার</a:t>
          </a:r>
          <a:endParaRPr lang="en-US" sz="3500" kern="1200" dirty="0"/>
        </a:p>
      </dsp:txBody>
      <dsp:txXfrm>
        <a:off x="73963" y="78388"/>
        <a:ext cx="4728874" cy="13672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1996EC-B4A3-4F8A-AEA7-7B7677B03800}">
      <dsp:nvSpPr>
        <dsp:cNvPr id="0" name=""/>
        <dsp:cNvSpPr/>
      </dsp:nvSpPr>
      <dsp:spPr>
        <a:xfrm rot="16200000">
          <a:off x="228605" y="990608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dk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dk1"/>
        </a:fillRef>
        <a:effectRef idx="1">
          <a:schemeClr val="dk1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১.অযৌন </a:t>
          </a:r>
          <a:r>
            <a:rPr lang="en-US" sz="4400" kern="1200" dirty="0" err="1" smtClean="0">
              <a:latin typeface="NikoshBAN" pitchFamily="2" charset="0"/>
              <a:cs typeface="NikoshBAN" pitchFamily="2" charset="0"/>
            </a:rPr>
            <a:t>জনন</a:t>
          </a:r>
          <a:r>
            <a:rPr lang="en-US" sz="4400" kern="1200" dirty="0" smtClean="0">
              <a:latin typeface="NikoshBAN" pitchFamily="2" charset="0"/>
              <a:cs typeface="NikoshBAN" pitchFamily="2" charset="0"/>
            </a:rPr>
            <a:t> </a:t>
          </a:r>
          <a:endParaRPr lang="en-US" sz="4400" kern="1200" dirty="0">
            <a:latin typeface="NikoshBAN" pitchFamily="2" charset="0"/>
            <a:cs typeface="NikoshBAN" pitchFamily="2" charset="0"/>
          </a:endParaRPr>
        </a:p>
      </dsp:txBody>
      <dsp:txXfrm rot="5400000">
        <a:off x="736481" y="1716145"/>
        <a:ext cx="2394272" cy="1451074"/>
      </dsp:txXfrm>
    </dsp:sp>
    <dsp:sp modelId="{373EC62F-8A51-4248-AE87-C25B6C2C71BA}">
      <dsp:nvSpPr>
        <dsp:cNvPr id="0" name=""/>
        <dsp:cNvSpPr/>
      </dsp:nvSpPr>
      <dsp:spPr>
        <a:xfrm rot="5400000">
          <a:off x="3193851" y="914408"/>
          <a:ext cx="2902148" cy="2902148"/>
        </a:xfrm>
        <a:prstGeom prst="upArrow">
          <a:avLst>
            <a:gd name="adj1" fmla="val 50000"/>
            <a:gd name="adj2" fmla="val 35000"/>
          </a:avLst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latin typeface="NikoshBAN" pitchFamily="2" charset="0"/>
              <a:cs typeface="NikoshBAN" pitchFamily="2" charset="0"/>
            </a:rPr>
            <a:t>২.যৌন </a:t>
          </a:r>
          <a:r>
            <a:rPr lang="en-US" sz="4000" kern="1200" dirty="0" err="1" smtClean="0">
              <a:latin typeface="NikoshBAN" pitchFamily="2" charset="0"/>
              <a:cs typeface="NikoshBAN" pitchFamily="2" charset="0"/>
            </a:rPr>
            <a:t>জনন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 rot="-5400000">
        <a:off x="3193851" y="1639945"/>
        <a:ext cx="2394272" cy="1451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4541B-0F93-449B-BCBB-C3D8C161C02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5F55C-3B51-4374-981C-05851FA03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332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F55C-3B51-4374-981C-05851FA03B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991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F5F55C-3B51-4374-981C-05851FA03B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5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lowchart: Preparation 7"/>
          <p:cNvSpPr/>
          <p:nvPr/>
        </p:nvSpPr>
        <p:spPr>
          <a:xfrm>
            <a:off x="152400" y="228600"/>
            <a:ext cx="8991600" cy="2971800"/>
          </a:xfrm>
          <a:prstGeom prst="flowChartPreparati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সেশনে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জানাচ্ছি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657600"/>
            <a:ext cx="4068052" cy="312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0" y="3627120"/>
            <a:ext cx="4038600" cy="3124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405"/>
    </mc:Choice>
    <mc:Fallback xmlns="">
      <p:transition spd="slow" advTm="374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430" y="228600"/>
            <a:ext cx="7673340" cy="701040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নিচের ছবিগুলো দেখ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iobook_plantsf_graphik_2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076" y="1058989"/>
            <a:ext cx="4063492" cy="358101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43400" y="5029200"/>
            <a:ext cx="2819400" cy="53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অনুবীজথ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3352800" cy="2445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40753"/>
            <a:ext cx="4267200" cy="31172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2859">
        <p:split orient="vert"/>
      </p:transition>
    </mc:Choice>
    <mc:Fallback xmlns="">
      <p:transition spd="slow" advTm="628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328" y="152400"/>
            <a:ext cx="7520940" cy="896112"/>
          </a:xfrm>
          <a:solidFill>
            <a:schemeClr val="accent2">
              <a:lumMod val="50000"/>
            </a:schemeClr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7300" dirty="0" smtClean="0">
                <a:latin typeface="NikoshBAN" pitchFamily="2" charset="0"/>
                <a:cs typeface="NikoshBAN" pitchFamily="2" charset="0"/>
              </a:rPr>
              <a:t>অঙ্গজ </a:t>
            </a:r>
            <a:r>
              <a:rPr lang="en-US" sz="7300" dirty="0" err="1" smtClean="0">
                <a:latin typeface="NikoshBAN" pitchFamily="2" charset="0"/>
                <a:cs typeface="NikoshBAN" pitchFamily="2" charset="0"/>
              </a:rPr>
              <a:t>জনন</a:t>
            </a:r>
            <a:r>
              <a:rPr lang="bn-BD" sz="73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064" y="1143000"/>
            <a:ext cx="8991600" cy="1227836"/>
          </a:xfrm>
          <a:solidFill>
            <a:schemeClr val="accent4">
              <a:lumMod val="5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দেহের অংশ খন্ডিত হয়ে বা কোনো প্রত্যঙ্গ রূপান্তরিত হয়ে যে প্রজনন ঘটে তাকে অঙ্গজ প্রজনন বলে 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91200" y="5105400"/>
            <a:ext cx="2971800" cy="1143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কৃত্রিম অঙ্গজ প্রজনন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5240" y="5105400"/>
            <a:ext cx="3276600" cy="1143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প্রাকৃতিক অঙ্গজ প্রজনন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2133600" y="2439965"/>
            <a:ext cx="4692396" cy="2665435"/>
          </a:xfrm>
          <a:prstGeom prst="wave">
            <a:avLst>
              <a:gd name="adj1" fmla="val 12500"/>
              <a:gd name="adj2" fmla="val -1000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অঙ্গজ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প্রজনন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দুই ধরনের – </a:t>
            </a:r>
          </a:p>
          <a:p>
            <a:pPr algn="ctr">
              <a:buNone/>
            </a:pPr>
            <a:r>
              <a:rPr lang="bn-BD" sz="3600" dirty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248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520940" cy="548640"/>
          </a:xfr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প্রাকৃতিক অঙ্গজ প্রজনন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229600" cy="76199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দেহের খন্ডায়ন 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ruiting-body-of-bread-mould-muc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688" y="1981200"/>
            <a:ext cx="3023616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05600" y="5440680"/>
            <a:ext cx="22098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Shonar Bangla" pitchFamily="34" charset="0"/>
                <a:cs typeface="Shonar Bangla" pitchFamily="34" charset="0"/>
              </a:rPr>
              <a:t>Mucor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997572"/>
            <a:ext cx="4422648" cy="34450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3000" y="5669280"/>
            <a:ext cx="2438400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spirogyra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Tm="50161">
        <p14:honeycomb/>
      </p:transition>
    </mc:Choice>
    <mc:Fallback xmlns="">
      <p:transition spd="slow" advTm="5016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392386" y="784735"/>
            <a:ext cx="2852523" cy="868927"/>
          </a:xfrm>
          <a:solidFill>
            <a:schemeClr val="accent2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মূলের মাধ্যমে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3540889"/>
            <a:ext cx="1128714" cy="142055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মিষ্টি আলু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735001"/>
            <a:ext cx="3671886" cy="34671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491932"/>
            <a:ext cx="3748086" cy="34385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95"/>
    </mc:Choice>
    <mc:Fallback xmlns="">
      <p:transition spd="slow" advTm="266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76200"/>
            <a:ext cx="4876800" cy="6731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3.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রূপান্তরিত কান্ডের মাধ্যমে -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 descr="potato_ima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2400" y="1371600"/>
            <a:ext cx="4419600" cy="360273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bn-BD" dirty="0" smtClean="0"/>
              <a:t>  </a:t>
            </a:r>
            <a:endParaRPr lang="en-US" dirty="0"/>
          </a:p>
        </p:txBody>
      </p:sp>
      <p:pic>
        <p:nvPicPr>
          <p:cNvPr id="6" name="Picture 5" descr="ginger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2392" y="1219200"/>
            <a:ext cx="3419048" cy="3657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2400" y="5687568"/>
            <a:ext cx="16764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টিউবার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29124" y="5486400"/>
            <a:ext cx="1828800" cy="5334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রাইজোম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80700">
        <p14:flip dir="r"/>
      </p:transition>
    </mc:Choice>
    <mc:Fallback xmlns="">
      <p:transition spd="slow" advTm="807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23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909" y="1238675"/>
            <a:ext cx="3550422" cy="2781726"/>
          </a:xfrm>
          <a:prstGeom prst="rect">
            <a:avLst/>
          </a:prstGeom>
        </p:spPr>
      </p:pic>
      <p:pic>
        <p:nvPicPr>
          <p:cNvPr id="3" name="Picture 2" descr="stolon-in-strawberry-and-colocasia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7606" y="990600"/>
            <a:ext cx="3657600" cy="22708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9920" y="228600"/>
            <a:ext cx="3200399" cy="75895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কন্দ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বাল্ব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600" y="228600"/>
            <a:ext cx="2286000" cy="609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স্টোলন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41" y="4343400"/>
            <a:ext cx="3824559" cy="23030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4114800" y="76200"/>
            <a:ext cx="76200" cy="678180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857" y="4040657"/>
            <a:ext cx="4581185" cy="23145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704">
        <p:split orient="vert"/>
      </p:transition>
    </mc:Choice>
    <mc:Fallback xmlns="">
      <p:transition spd="slow" advTm="47704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76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040" y="152400"/>
            <a:ext cx="5410200" cy="29357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9559" y="685800"/>
            <a:ext cx="2171116" cy="1219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অফসেট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278" y="3394798"/>
            <a:ext cx="17526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বুলবিল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558" y="3263536"/>
            <a:ext cx="6058841" cy="33636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781800" y="5641032"/>
            <a:ext cx="16002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চুপড়ি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আলু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241"/>
    </mc:Choice>
    <mc:Fallback xmlns="">
      <p:transition spd="slow" advTm="75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0"/>
            <a:ext cx="8762999" cy="10668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৪.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পাতার মাধ্যমে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423832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1327712"/>
            <a:ext cx="4184904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267199"/>
            <a:ext cx="3578352" cy="2733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51008"/>
            <a:ext cx="4038600" cy="294479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15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645"/>
    </mc:Choice>
    <mc:Fallback xmlns="">
      <p:transition spd="slow" advTm="706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6132576" cy="762000"/>
          </a:xfr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কৃত্রিম অঙ্গজ প্রজনন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3497" y="5748181"/>
            <a:ext cx="1600200" cy="4572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কলম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867400" y="4948177"/>
            <a:ext cx="1524000" cy="6096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কাটিং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1167802"/>
            <a:ext cx="2847975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6" y="3437379"/>
            <a:ext cx="2857500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601227"/>
            <a:ext cx="5338763" cy="26574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60"/>
    </mc:Choice>
    <mc:Fallback xmlns="">
      <p:transition spd="slow" advTm="140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এবার নিচের প্রশ্নগুলোর উত্তর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রাখ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752600"/>
            <a:ext cx="9144000" cy="4953000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ক)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প্রজনন কাকে বলে </a:t>
            </a:r>
            <a:r>
              <a:rPr lang="en-US" sz="42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প্রজনন কত প্রকার 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অযৌন প্রজননের সংগা দাও । </a:t>
            </a:r>
          </a:p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বিভিন্ন ধরনের অঙ্গজ প্রজননের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উদাহরণসহ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ম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কাটিং কি ?</a:t>
            </a:r>
          </a:p>
          <a:p>
            <a:r>
              <a:rPr lang="en-US" sz="4200" dirty="0" smtClean="0">
                <a:latin typeface="NikoshBAN" pitchFamily="2" charset="0"/>
                <a:cs typeface="NikoshBAN" pitchFamily="2" charset="0"/>
              </a:rPr>
              <a:t>(ঙ)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সাধারনত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গাছে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কলম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 কি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BD" sz="4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200" dirty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52"/>
    </mc:Choice>
    <mc:Fallback xmlns="">
      <p:transition spd="slow" advTm="545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eparation 4"/>
          <p:cNvSpPr/>
          <p:nvPr/>
        </p:nvSpPr>
        <p:spPr>
          <a:xfrm>
            <a:off x="2217420" y="152400"/>
            <a:ext cx="4602480" cy="990600"/>
          </a:xfrm>
          <a:prstGeom prst="flowChartPreparat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419600" y="2286000"/>
            <a:ext cx="4648200" cy="3352800"/>
          </a:xfrm>
          <a:prstGeom prst="verticalScroll">
            <a:avLst/>
          </a:prstGeom>
          <a:blipFill>
            <a:blip r:embed="rId4"/>
            <a:tile tx="0" ty="0" sx="100000" sy="100000" flip="none" algn="tl"/>
          </a:blip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রতন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28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দেউরী</a:t>
            </a:r>
            <a:endParaRPr lang="en-US" sz="28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বিএসসি,বিএড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(১ম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),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এমএসসি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রসায়ন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সাধারন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কালেঙ্ঘা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আম্বিয়া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খাতুন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দাড়িয়াল,বাকেরগঞ্জ,বরিশাল</a:t>
            </a:r>
            <a:endParaRPr lang="en-US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মোবাইলঃ০১৯১৭-৯৮৩৯৬৭</a:t>
            </a:r>
          </a:p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Email:ratankumer1989@gmaill.com</a:t>
            </a:r>
            <a:endParaRPr lang="en-US" b="1" dirty="0" smtClean="0">
              <a:solidFill>
                <a:schemeClr val="bg1">
                  <a:lumMod val="9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0"/>
            <a:ext cx="3886200" cy="37900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5047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6352">
        <p14:window dir="vert"/>
      </p:transition>
    </mc:Choice>
    <mc:Fallback xmlns="">
      <p:transition spd="slow" advTm="463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381000" y="338328"/>
            <a:ext cx="8229600" cy="205740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সেশনে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অংশগ্রহনকারী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0" y="2694323"/>
            <a:ext cx="2286000" cy="220980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STAY HOME</a:t>
            </a:r>
            <a:endParaRPr lang="en-US" b="1" dirty="0"/>
          </a:p>
        </p:txBody>
      </p:sp>
      <p:sp>
        <p:nvSpPr>
          <p:cNvPr id="7" name="Flowchart: Sequential Access Storage 6"/>
          <p:cNvSpPr/>
          <p:nvPr/>
        </p:nvSpPr>
        <p:spPr>
          <a:xfrm flipH="1">
            <a:off x="6781800" y="2846723"/>
            <a:ext cx="2209800" cy="2057400"/>
          </a:xfrm>
          <a:prstGeom prst="flowChartMagneticTap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STAY SAFE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7400" y="5486400"/>
            <a:ext cx="4876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সবাই</a:t>
            </a:r>
            <a:r>
              <a:rPr lang="en-US" dirty="0" smtClean="0"/>
              <a:t> </a:t>
            </a:r>
            <a:r>
              <a:rPr lang="en-US" dirty="0" err="1" smtClean="0"/>
              <a:t>ভালো</a:t>
            </a:r>
            <a:r>
              <a:rPr lang="en-US" dirty="0" smtClean="0"/>
              <a:t> </a:t>
            </a:r>
            <a:r>
              <a:rPr lang="en-US" dirty="0" err="1" smtClean="0"/>
              <a:t>থাকুন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ave 5"/>
          <p:cNvSpPr/>
          <p:nvPr/>
        </p:nvSpPr>
        <p:spPr>
          <a:xfrm>
            <a:off x="2895600" y="0"/>
            <a:ext cx="3657600" cy="1752600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শ্রেনী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" y="2247900"/>
            <a:ext cx="3429000" cy="3521964"/>
          </a:xfrm>
          <a:prstGeom prst="rect">
            <a:avLst/>
          </a:prstGeom>
        </p:spPr>
      </p:pic>
      <p:sp>
        <p:nvSpPr>
          <p:cNvPr id="9" name="Plaque 8"/>
          <p:cNvSpPr/>
          <p:nvPr/>
        </p:nvSpPr>
        <p:spPr>
          <a:xfrm>
            <a:off x="4114800" y="2455164"/>
            <a:ext cx="4419600" cy="3314700"/>
          </a:xfrm>
          <a:prstGeom prst="plaqu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শ্রেনীঃ৮ম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বিষয়ঃবিজ্ঞান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পাঠঃ৪র্থ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(পাঠঃ১-৩)</a:t>
            </a:r>
          </a:p>
          <a:p>
            <a:pPr algn="ctr"/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শিরোনামঃউদ্ভিদের</a:t>
            </a:r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বংশবৃদ্ধি</a:t>
            </a:r>
            <a:endParaRPr lang="en-US" sz="24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তারিখঃ১৭/০৪/২০২০ইং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128839">
        <p14:shred/>
      </p:transition>
    </mc:Choice>
    <mc:Fallback xmlns="">
      <p:transition spd="slow" advTm="1288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rgbClr val="C00000"/>
          </a:solidFill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ছবিতে কি দেখতে পাচ্ছ </a:t>
            </a:r>
            <a:r>
              <a:rPr lang="bn-BD" sz="7200" dirty="0" smtClean="0">
                <a:latin typeface="Shonar Bangla" pitchFamily="34" charset="0"/>
                <a:cs typeface="Shonar Bangla" pitchFamily="34" charset="0"/>
              </a:rPr>
              <a:t>?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pic>
        <p:nvPicPr>
          <p:cNvPr id="7" name="Picture 6" descr="Stem_Cut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4191000"/>
            <a:ext cx="2432304" cy="259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494091"/>
            <a:ext cx="3276600" cy="21648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572000"/>
            <a:ext cx="3526536" cy="2209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7619"/>
            <a:ext cx="4521708" cy="2667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56354"/>
            <a:ext cx="2453640" cy="22600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 advTm="66325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12192" y="-3048"/>
            <a:ext cx="8522208" cy="917448"/>
          </a:xfr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412330" y="3199183"/>
            <a:ext cx="7005142" cy="1349500"/>
          </a:xfrm>
          <a:solidFill>
            <a:srgbClr val="FFFF00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bn-BD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উদ্ভিদেরপ্রজনন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85"/>
    </mc:Choice>
    <mc:Fallback xmlns="">
      <p:transition spd="slow" advTm="107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4114" y="533400"/>
            <a:ext cx="8839200" cy="914400"/>
          </a:xfr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9067800" cy="4876800"/>
          </a:xfrm>
          <a:solidFill>
            <a:srgbClr val="92D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১.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 কি বলতে পারবে । </a:t>
            </a:r>
          </a:p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প্রজননের প্রকারভেদ করতে পারবে । </a:t>
            </a:r>
          </a:p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৩.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অযৌন প্রজননের সংগা দিতে পারবে । </a:t>
            </a:r>
          </a:p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৪.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বিভিন্ন ধরনের অযৌন প্রজননের নাম উদাহরণসহ বলতে পারবে ।</a:t>
            </a:r>
          </a:p>
          <a:p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৫.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কাটিং ও কলম সম্পর্কে জানতে পারবে </a:t>
            </a:r>
            <a:r>
              <a:rPr lang="bn-BD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Shonar Bangla" pitchFamily="34" charset="0"/>
                <a:cs typeface="Shonar Bangla" pitchFamily="34" charset="0"/>
              </a:rPr>
              <a:t>। </a:t>
            </a:r>
            <a:endParaRPr lang="bn-BD" dirty="0" smtClean="0">
              <a:solidFill>
                <a:schemeClr val="tx1">
                  <a:lumMod val="85000"/>
                  <a:lumOff val="15000"/>
                </a:schemeClr>
              </a:solidFill>
              <a:latin typeface="Shonar Bangla" pitchFamily="34" charset="0"/>
              <a:cs typeface="Shonar Bangla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03"/>
    </mc:Choice>
    <mc:Fallback xmlns="">
      <p:transition spd="slow" advTm="332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489865" y="1346252"/>
            <a:ext cx="4511375" cy="1089427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প্রজনন</a:t>
            </a:r>
            <a:r>
              <a:rPr lang="bn-BD" sz="6000" dirty="0" smtClean="0">
                <a:latin typeface="Shonar Bangla" pitchFamily="34" charset="0"/>
                <a:cs typeface="Shonar Bangla" pitchFamily="34" charset="0"/>
              </a:rPr>
              <a:t> </a:t>
            </a:r>
            <a:endParaRPr lang="en-US" dirty="0">
              <a:latin typeface="Shonar Bangla" pitchFamily="34" charset="0"/>
              <a:cs typeface="Shonar Bangl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3200400"/>
            <a:ext cx="6781800" cy="3324687"/>
          </a:xfr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যে জটিল প্রক্রিয়ায় জীব তার প্রতিরূপ বা বংশধর সৃষ্টি করে তাকে প্রজনন বলে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34808">
        <p14:glitter pattern="hexagon"/>
      </p:transition>
    </mc:Choice>
    <mc:Fallback xmlns="">
      <p:transition spd="slow" advTm="3480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209800" y="152400"/>
            <a:ext cx="4648200" cy="83820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প্রজননের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প্রকারভেদ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59909620"/>
              </p:ext>
            </p:extLst>
          </p:nvPr>
        </p:nvGraphicFramePr>
        <p:xfrm>
          <a:off x="685800" y="1295400"/>
          <a:ext cx="4876800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24028107"/>
              </p:ext>
            </p:extLst>
          </p:nvPr>
        </p:nvGraphicFramePr>
        <p:xfrm>
          <a:off x="990600" y="3048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59"/>
    </mc:Choice>
    <mc:Fallback xmlns="">
      <p:transition spd="slow" advTm="2375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87490B8-9A61-4123-849A-5CE0B947A6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>
                                            <p:graphicEl>
                                              <a:dgm id="{C87490B8-9A61-4123-849A-5CE0B947A6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2" grpId="0">
        <p:bldSub>
          <a:bldDgm/>
        </p:bldSub>
      </p:bldGraphic>
      <p:bldGraphic spid="10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924800" cy="914400"/>
          </a:xfr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অযৌন প্রজনন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524000"/>
            <a:ext cx="9025128" cy="4876800"/>
          </a:xfrm>
          <a:blipFill>
            <a:blip r:embed="rId3"/>
            <a:tile tx="0" ty="0" sx="100000" sy="100000" flip="none" algn="tl"/>
          </a:blip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প্রক্রিয়ায়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ভিন্নধর্মী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মিলন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জনন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সম্পন্ন হয় তাই অযৌন</a:t>
            </a:r>
            <a:r>
              <a:rPr lang="en-US" sz="4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জনন । </a:t>
            </a:r>
          </a:p>
          <a:p>
            <a:pPr>
              <a:buNone/>
            </a:pPr>
            <a:r>
              <a:rPr lang="bn-BD" sz="40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অযৌন প্রজনন দুই ধরনের । </a:t>
            </a:r>
          </a:p>
          <a:p>
            <a:pPr>
              <a:buNone/>
            </a:pPr>
            <a:r>
              <a:rPr lang="bn-BD" sz="4800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যথা – </a:t>
            </a:r>
            <a:endParaRPr lang="en-US" sz="4800" i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1.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স্পোর উৎপাদন </a:t>
            </a:r>
            <a:endParaRPr lang="en-US" sz="48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অঙ্গজ প্রজনন । </a:t>
            </a:r>
            <a:endParaRPr lang="en-US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66"/>
    </mc:Choice>
    <mc:Fallback xmlns="">
      <p:transition spd="slow" advTm="6096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9|0.7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10|4.8|26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0.7|0.6|0.9|0.9|2.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5|0.9|7.2|5|6.5|5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5|2|1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19.8|22.6|4.5|24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8.3|5.1|0.7|10.9|17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0.8|30.7|14.3|3.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4|4.5|60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1|0.7|0.7|0.9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8.9|1.1|0.9|1.1|4.9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5|1.6|1.8|2.3|2.9|2.4|3.1|2.4|3.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1|2.2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7|3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6|0.9|1.2|3.9|4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8|2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|0.9|0.9|6.8|3.6|2.7|7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|2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3|1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8|0.9|43.4|1|1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651</TotalTime>
  <Words>297</Words>
  <Application>Microsoft Office PowerPoint</Application>
  <PresentationFormat>On-screen Show (4:3)</PresentationFormat>
  <Paragraphs>76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Franklin Gothic Book</vt:lpstr>
      <vt:lpstr>Franklin Gothic Medium</vt:lpstr>
      <vt:lpstr>NikoshBAN</vt:lpstr>
      <vt:lpstr>Shonar Bangla</vt:lpstr>
      <vt:lpstr>Tunga</vt:lpstr>
      <vt:lpstr>Vrinda</vt:lpstr>
      <vt:lpstr>Wingdings</vt:lpstr>
      <vt:lpstr>Angles</vt:lpstr>
      <vt:lpstr>PowerPoint Presentation</vt:lpstr>
      <vt:lpstr>PowerPoint Presentation</vt:lpstr>
      <vt:lpstr>PowerPoint Presentation</vt:lpstr>
      <vt:lpstr>ছবিতে কি দেখতে পাচ্ছ ? </vt:lpstr>
      <vt:lpstr>আজকের পাঠ </vt:lpstr>
      <vt:lpstr>এই পাঠ শেষে শিক্ষার্থীরা -</vt:lpstr>
      <vt:lpstr>প্রজনন </vt:lpstr>
      <vt:lpstr>PowerPoint Presentation</vt:lpstr>
      <vt:lpstr>অযৌন প্রজনন </vt:lpstr>
      <vt:lpstr>নিচের ছবিগুলো দেখ </vt:lpstr>
      <vt:lpstr>অঙ্গজ জনন </vt:lpstr>
      <vt:lpstr>প্রাকৃতিক অঙ্গজ প্রজনন </vt:lpstr>
      <vt:lpstr>2.মূলের মাধ্যমে </vt:lpstr>
      <vt:lpstr>3.রূপান্তরিত কান্ডের মাধ্যমে - </vt:lpstr>
      <vt:lpstr>PowerPoint Presentation</vt:lpstr>
      <vt:lpstr>PowerPoint Presentation</vt:lpstr>
      <vt:lpstr>PowerPoint Presentation</vt:lpstr>
      <vt:lpstr>কৃত্রিম অঙ্গজ প্রজনন </vt:lpstr>
      <vt:lpstr>এবার নিচের প্রশ্নগুলোর উত্তর বাড়ির কাজ  হিসেবে তৈরি করো রাখ-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rukshana</dc:creator>
  <cp:lastModifiedBy>Ideal</cp:lastModifiedBy>
  <cp:revision>85</cp:revision>
  <dcterms:created xsi:type="dcterms:W3CDTF">2006-08-16T00:00:00Z</dcterms:created>
  <dcterms:modified xsi:type="dcterms:W3CDTF">2020-08-26T15:54:45Z</dcterms:modified>
</cp:coreProperties>
</file>