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4C1D-1C3B-4E58-B2ED-8C4466838381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E475-5F2F-4AE5-A9FF-6E4EE1AA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n.wikipedia.org/wiki/%E0%A6%B2%E0%A7%87%E0%A6%96%E0%A6%95" TargetMode="External"/><Relationship Id="rId4" Type="http://schemas.openxmlformats.org/officeDocument/2006/relationships/hyperlink" Target="https://bn.wikipedia.org/wiki/%E0%A6%B6%E0%A6%BF%E0%A6%B2%E0%A7%8D%E0%A6%A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74676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ক্লাসে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সবাইকে</a:t>
            </a:r>
            <a:endParaRPr lang="en-US" sz="6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352800"/>
            <a:ext cx="49530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1828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মহাকাব্য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04800"/>
            <a:ext cx="6400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উল্লেখযোগ্য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মহাকাব্য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198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গীতিকাব্য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886200"/>
            <a:ext cx="5029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গীতিকাব্যের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আদি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নিদর্শন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চর্যাপদ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1295400" cy="91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1295400"/>
            <a:ext cx="3124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মাইকেল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মধুসুদন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দত্তের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মেঘনাদবধ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1" name="Picture 10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219200"/>
            <a:ext cx="1233488" cy="10001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1447800"/>
            <a:ext cx="2057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বাল্মীকির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রামায়ণ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5" name="Picture 14" descr="unnam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362200"/>
            <a:ext cx="1219200" cy="1066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76400" y="2590800"/>
            <a:ext cx="2895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ব্যাস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দেবের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মহাভারত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3733800"/>
            <a:ext cx="1428750" cy="919163"/>
          </a:xfrm>
          <a:prstGeom prst="rect">
            <a:avLst/>
          </a:prstGeom>
        </p:spPr>
      </p:pic>
      <p:pic>
        <p:nvPicPr>
          <p:cNvPr id="18" name="Picture 17" descr="Jasimuddi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9800" y="4953000"/>
            <a:ext cx="1600200" cy="1371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86200" y="4953000"/>
            <a:ext cx="51054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কবি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জসীম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উদদীনের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নকশীকাঁথার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মাঠ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সোজনবাদিয়ার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ঘাট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4" grpId="0" animBg="1"/>
      <p:bldP spid="16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1219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52600" y="533400"/>
            <a:ext cx="609600" cy="533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33400"/>
            <a:ext cx="5715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সবচেয়ে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প্রাচিন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নিদর্শন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295400"/>
            <a:ext cx="5791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গন্য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2743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২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প্রকার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2057400"/>
            <a:ext cx="1752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১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দৃশ্য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57400"/>
            <a:ext cx="1905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২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শ্রুতি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2667000"/>
            <a:ext cx="3962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দৃশ্য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গন্য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657600"/>
            <a:ext cx="3657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৫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অঙ্কে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ভিবক্ত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3581400"/>
            <a:ext cx="36576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১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প্রারম্ভ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২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প্রবাহ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৩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উৎকর্ষ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৪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গ্রন্থিমোচন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৫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উপসংহার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7696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কাহিনীর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বিষয়বস্তু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পরিনিতি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বিচারে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৩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প্রকার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85800" y="1143000"/>
            <a:ext cx="838200" cy="381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1524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ট্র্যাজেডি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1143000"/>
            <a:ext cx="762000" cy="381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1600200"/>
            <a:ext cx="1905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কমেডি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467600" y="1143000"/>
            <a:ext cx="762000" cy="3048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1524000"/>
            <a:ext cx="2057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প্রহসন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514600"/>
            <a:ext cx="4876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উল্লেখযোগ্য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নাটক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3429000"/>
            <a:ext cx="502920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দ্বীনবন্ধু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মিত্রের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নীল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দর্পন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গিরিশ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চন্দ্র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ঘোষের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কালা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পাহাড়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দ্বিজেন্দ্র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লাল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রায়ের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শাহজাহান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রবীন্দ্র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নাথ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ঠাকুরের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ডাকঘর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রক্ত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করবী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2514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গল্প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0010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গল্প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আকারে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মতো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শেষ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বর্ননা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শেষটুকু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পাঠককে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হ্রদঙ্গম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 </a:t>
            </a:r>
          </a:p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রবীন্দ্র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নাথের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গল্প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হইয়াও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হইলোনা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শেষ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2971800"/>
            <a:ext cx="228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উপন্যাস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810000"/>
            <a:ext cx="5791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শাখা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প্রশাখার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অন্যতম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3733800"/>
            <a:ext cx="838200" cy="685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400" y="4724400"/>
            <a:ext cx="762000" cy="685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4724400"/>
            <a:ext cx="5791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রচিত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গদ্য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ভাষায়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5638800"/>
            <a:ext cx="838200" cy="6858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5638800"/>
            <a:ext cx="58674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উপজীব্য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প্লট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74676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সার্থক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কালজয়ী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ঔপন্যাসিক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– </a:t>
            </a: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বঙ্কিম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চন্দ্র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চট্টোপাধ্যায়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7467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ৎ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চন্দ্র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চট্টোপাধ্যার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সবচেয়ে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পঠিত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জনপ্রিয়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3733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উপন্যাস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বহুধরনের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পারে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352800"/>
            <a:ext cx="4191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ঐতিহাসিক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কাব্যধর্মী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ডিটেকটিভ</a:t>
            </a:r>
            <a:endParaRPr lang="en-US" sz="28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মনোবিশ্লেষনধর্মী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5800" y="0"/>
            <a:ext cx="9829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52400" y="228600"/>
            <a:ext cx="16764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প্রবন্ধ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81534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গদ্যে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লিখিত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রচনা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পাঠকের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জ্ঞানতৃষাকে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পরিতিপ্ত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8077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প্রবন্ধ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গদ্যে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নাতিদীর্ঘ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আকারে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লিখিত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743200"/>
            <a:ext cx="3581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প্রবন্ধ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শ্রেণীর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10000"/>
            <a:ext cx="1066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তন্ময়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257800"/>
            <a:ext cx="1066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মন্ময়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810000"/>
            <a:ext cx="594360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বিষয়বস্তুর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প্রাধান্য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স্বীকার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রচিত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5257800"/>
            <a:ext cx="647700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লেখকের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মেধা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অপেক্ষায়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বাক্তিহ্রদয়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ই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উঠে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304800"/>
            <a:ext cx="22860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2011-09-28-15-44-37-010589800-untitle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066800"/>
            <a:ext cx="3238500" cy="222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581400"/>
            <a:ext cx="419100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১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লক্ষন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343400"/>
            <a:ext cx="49530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২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বিশ্ব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সবচেয়ে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প্রাচীন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181600"/>
            <a:ext cx="51054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৩ ।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গীতি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কবিতার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আদি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নিদর্শন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381000"/>
            <a:ext cx="28194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download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95400"/>
            <a:ext cx="61722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419600"/>
            <a:ext cx="723900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নাটককে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দৃশ্য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কাব্য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381000"/>
            <a:ext cx="3048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download (5)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47800"/>
            <a:ext cx="68580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572000"/>
            <a:ext cx="67818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তথ্যবহুল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রচনা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হলেও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প্রবন্ধ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যাবেনা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?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304800"/>
            <a:ext cx="2743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8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73152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82296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নেই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ভারতে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নেই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ভারতে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উক্তিটি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বিশ্লেষন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228600"/>
            <a:ext cx="20574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4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429000"/>
            <a:ext cx="4343400" cy="2971800"/>
          </a:xfrm>
          <a:prstGeom prst="rect">
            <a:avLst/>
          </a:prstGeom>
        </p:spPr>
      </p:pic>
      <p:pic>
        <p:nvPicPr>
          <p:cNvPr id="5" name="Picture 4" descr="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609600"/>
            <a:ext cx="2819400" cy="26670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685800"/>
            <a:ext cx="2590800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7800" y="3352800"/>
            <a:ext cx="3733800" cy="286232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১০ম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শ্রেণি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সাহিত্য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গদ্যাংশ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104804458_100458025067146_281691473405716319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7467600" cy="3867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495800"/>
            <a:ext cx="75438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" pitchFamily="2" charset="0"/>
                <a:cs typeface="Nikosh" pitchFamily="2" charset="0"/>
              </a:rPr>
              <a:t>ধন্যবাদ</a:t>
            </a:r>
            <a:r>
              <a:rPr lang="en-US" sz="9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9600" b="1" dirty="0" err="1" smtClean="0">
                <a:latin typeface="Nikosh" pitchFamily="2" charset="0"/>
                <a:cs typeface="Nikosh" pitchFamily="2" charset="0"/>
              </a:rPr>
              <a:t>সবাইকে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457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এসো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ছবি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দেখি</a:t>
            </a:r>
            <a:endParaRPr lang="en-US" sz="48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828800"/>
            <a:ext cx="2581275" cy="177165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828800"/>
            <a:ext cx="2705100" cy="1685925"/>
          </a:xfrm>
          <a:prstGeom prst="rect">
            <a:avLst/>
          </a:prstGeom>
        </p:spPr>
      </p:pic>
      <p:pic>
        <p:nvPicPr>
          <p:cNvPr id="6" name="Picture 5" descr="nizamgazi1-1515052722-37df225_xlar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828800"/>
            <a:ext cx="2762250" cy="1676400"/>
          </a:xfrm>
          <a:prstGeom prst="rect">
            <a:avLst/>
          </a:prstGeom>
        </p:spPr>
      </p:pic>
      <p:pic>
        <p:nvPicPr>
          <p:cNvPr id="7" name="Picture 6" descr="poem-kobita-534x38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886200"/>
            <a:ext cx="2695575" cy="1971675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600" y="3886200"/>
            <a:ext cx="2667000" cy="1981199"/>
          </a:xfrm>
          <a:prstGeom prst="rect">
            <a:avLst/>
          </a:prstGeom>
        </p:spPr>
      </p:pic>
      <p:pic>
        <p:nvPicPr>
          <p:cNvPr id="9" name="Picture 8" descr="screen-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3733800"/>
            <a:ext cx="2819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33400"/>
            <a:ext cx="33554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6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endParaRPr lang="en-US" sz="60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905000"/>
            <a:ext cx="59436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6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রুপ</a:t>
            </a:r>
            <a:r>
              <a:rPr lang="en-US" sz="6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6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রীতি</a:t>
            </a:r>
            <a:endParaRPr lang="en-US" sz="60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581400"/>
            <a:ext cx="3562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হায়া</a:t>
            </a:r>
            <a:r>
              <a:rPr lang="en-US" sz="72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72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মামুদ</a:t>
            </a:r>
            <a:endParaRPr lang="en-US" sz="72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400" y="0"/>
            <a:ext cx="96774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304800"/>
            <a:ext cx="444894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শিখন</a:t>
            </a:r>
            <a:r>
              <a:rPr lang="en-US" sz="7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ফল</a:t>
            </a:r>
            <a:endParaRPr lang="en-US" sz="7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5246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 ।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লেখক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36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276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 ।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শাখা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প্রশাখা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।   </a:t>
            </a:r>
            <a:endParaRPr lang="en-US" sz="36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34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 ।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শাখা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প্রশাখা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গঠন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36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0" y="0"/>
            <a:ext cx="11430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752600" y="304800"/>
            <a:ext cx="3048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লেখক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438400"/>
            <a:ext cx="2828925" cy="1619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4038600"/>
            <a:ext cx="130997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হায়া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ৎ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মামুদ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143000"/>
            <a:ext cx="4572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জন্ম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:  ১৯৩৯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২রা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জুলাই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পশ্চিমবঙ্গের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হুগলী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জেলার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মৌড়া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গ্রামে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362200"/>
            <a:ext cx="2819400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পেশা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কলকাতার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যাদবপুর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বিশ্ববিদ্যালয়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পিএসডি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বিশ্ববিদ্যালয়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ও</a:t>
            </a: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জাহাঙ্গীর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নগর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বিশ্ববিদ্যায়ে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অধ্যাপনা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শেষে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অবসর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যাপন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করছেন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447800" y="2362200"/>
            <a:ext cx="33528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উল্লেখযোগ্য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গ্রন্থ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স্বগত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সংলাপ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প্রেম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অপ্রেম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বেঁচে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আছি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বাঙালী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বলিয়া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লজ্জা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নেই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কিশোর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অভিধান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00600"/>
            <a:ext cx="3124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পুরস্কার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একাডেমী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পুরস্কার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nizamgazi1-1515052722-37df225_x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81001"/>
            <a:ext cx="4286250" cy="990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600200"/>
            <a:ext cx="792480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as-IN" sz="2800" b="1" dirty="0" smtClean="0">
                <a:latin typeface="Nikosh" pitchFamily="2" charset="0"/>
                <a:cs typeface="Nikosh" pitchFamily="2" charset="0"/>
              </a:rPr>
              <a:t>সাহিত্য বলতে যথাসম্ভব কোনো লিখিত বিষয়বস্তুকে বুঝায়। সাহিত্য </a:t>
            </a:r>
            <a:r>
              <a:rPr lang="as-IN" sz="2800" b="1" dirty="0" smtClean="0">
                <a:latin typeface="Nikosh" pitchFamily="2" charset="0"/>
                <a:cs typeface="Nikosh" pitchFamily="2" charset="0"/>
                <a:hlinkClick r:id="rId4" tooltip="শিল্প"/>
              </a:rPr>
              <a:t>শিল্পের</a:t>
            </a:r>
            <a:r>
              <a:rPr lang="as-IN" sz="2800" b="1" dirty="0" smtClean="0">
                <a:latin typeface="Nikosh" pitchFamily="2" charset="0"/>
                <a:cs typeface="Nikosh" pitchFamily="2" charset="0"/>
              </a:rPr>
              <a:t> একটি অংশ বলে বিবেচিত হয়, অথবা এমন কোনো লেখনী, যেখানে শিল্পের বা বুদ্ধিমত্তার আঁচ পাওয়া যায়, অথবা যা বিশেষ কোনো প্রকারে সাধারণ লেখনী থেকে আলাদা৷ মোটকথা, ইন্দ্রিয় দ্বারা জাগতিক বা মহাজাগতিক চিন্তা চেতনা, অনুভূতি, সৌন্দর্য ও শিল্পের লিখিত বা </a:t>
            </a:r>
            <a:r>
              <a:rPr lang="as-IN" sz="2800" b="1" dirty="0" smtClean="0">
                <a:latin typeface="Nikosh" pitchFamily="2" charset="0"/>
                <a:cs typeface="Nikosh" pitchFamily="2" charset="0"/>
                <a:hlinkClick r:id="rId5" tooltip="লেখক"/>
              </a:rPr>
              <a:t>লেখকের</a:t>
            </a:r>
            <a:r>
              <a:rPr lang="as-IN" sz="2800" b="1" dirty="0" smtClean="0">
                <a:latin typeface="Nikosh" pitchFamily="2" charset="0"/>
                <a:cs typeface="Nikosh" pitchFamily="2" charset="0"/>
              </a:rPr>
              <a:t> বাস্তব জীবনের অনুভূতি হচ্ছে সাহিত্য।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7848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লক্ষন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সৃজনশীলতা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00"/>
            <a:ext cx="9144000" cy="716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রুপ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অর্থ</a:t>
            </a:r>
            <a:endParaRPr lang="en-US" sz="2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0" y="990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990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শাখা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প্রশাখা</a:t>
            </a:r>
            <a:endParaRPr lang="en-US" sz="2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সাহিত্যের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রীতি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অর্থ</a:t>
            </a:r>
            <a:endParaRPr lang="en-US" sz="2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0" y="1676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1600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গঠন</a:t>
            </a:r>
            <a:r>
              <a:rPr lang="en-US" sz="2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কৌশল</a:t>
            </a:r>
            <a:endParaRPr lang="en-US" sz="2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133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সাহিত্য</a:t>
            </a:r>
            <a:endParaRPr lang="en-US" sz="48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2895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381000" y="3048000"/>
            <a:ext cx="609600" cy="3048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3429000"/>
            <a:ext cx="1828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পদ্য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সাহিত্য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3429000"/>
            <a:ext cx="2362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গদ্য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সাহিত্য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8001000" y="2971800"/>
            <a:ext cx="685800" cy="381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62000" y="4038600"/>
            <a:ext cx="381000" cy="228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381000" y="43434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381000" y="4495800"/>
            <a:ext cx="304800" cy="1524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8600" y="4800600"/>
            <a:ext cx="990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মহাকাব্য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828800" y="4419600"/>
            <a:ext cx="381000" cy="228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47800" y="4800600"/>
            <a:ext cx="1143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গীতিকাব্য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352800" y="4419600"/>
            <a:ext cx="304800" cy="228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971800" y="4800600"/>
            <a:ext cx="838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নাটক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953000" y="4267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>
            <a:off x="4953000" y="4419600"/>
            <a:ext cx="381000" cy="228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781800" y="4343400"/>
            <a:ext cx="381000" cy="228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8534400" y="4343400"/>
            <a:ext cx="381000" cy="228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495800" y="48006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গল্প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4800600"/>
            <a:ext cx="990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প্রবন্ধ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24800" y="4800600"/>
            <a:ext cx="10668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উপনাস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3124200" y="5410200"/>
            <a:ext cx="457200" cy="1524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28800" y="57150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1752600" y="5867400"/>
            <a:ext cx="381000" cy="1524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3200400" y="5791200"/>
            <a:ext cx="381000" cy="1524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4343400" y="5791200"/>
            <a:ext cx="304800" cy="1524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90600" y="6096000"/>
            <a:ext cx="12954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ট্র্যাজেডি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67000" y="6096000"/>
            <a:ext cx="9906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কমেডি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6096000"/>
            <a:ext cx="8382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প্রহসন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6705600" y="5410200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5943600" y="5791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>
            <a:off x="5943600" y="5943600"/>
            <a:ext cx="3810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8382000" y="5867400"/>
            <a:ext cx="4572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15000" y="6172200"/>
            <a:ext cx="914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মন্ময়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1000" y="6172200"/>
            <a:ext cx="914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তন্ময়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2" grpId="0" animBg="1"/>
      <p:bldP spid="13" grpId="0" animBg="1"/>
      <p:bldP spid="15" grpId="0" animBg="1"/>
      <p:bldP spid="20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ml-color-codes-color-tutorials-hero-00e10b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381000"/>
            <a:ext cx="2590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" pitchFamily="2" charset="0"/>
                <a:cs typeface="Nikosh" pitchFamily="2" charset="0"/>
              </a:rPr>
              <a:t>কবিতা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7620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ছন্দোবদ্ধ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অর্থা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ৎ 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পদ্যে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লিখিত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কবিতা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514600"/>
            <a:ext cx="3886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কবিতার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রুপভেদ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দুটি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14800" y="3200400"/>
            <a:ext cx="1219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810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143000" y="3886200"/>
            <a:ext cx="990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495800"/>
            <a:ext cx="228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মহাকাব্য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696200" y="3886200"/>
            <a:ext cx="914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4419600"/>
            <a:ext cx="2362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গীতিকাব্য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5486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মহাকাব্য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বিগ্রহের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কাহিনী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রচিত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5410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সংক্ষিপ্ত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আকারের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কবিতা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482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72</cp:revision>
  <dcterms:created xsi:type="dcterms:W3CDTF">2020-08-25T00:52:33Z</dcterms:created>
  <dcterms:modified xsi:type="dcterms:W3CDTF">2020-08-26T15:55:57Z</dcterms:modified>
</cp:coreProperties>
</file>