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1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0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2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C199-0BA7-43E6-AF80-81235BAB269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EC67-D1B2-4AA5-AA98-60D310E0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4" y="1219133"/>
            <a:ext cx="11904454" cy="5638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0785" y="295803"/>
            <a:ext cx="5227607" cy="923330"/>
          </a:xfrm>
          <a:prstGeom prst="rect">
            <a:avLst/>
          </a:prstGeom>
          <a:ln w="57150">
            <a:prstDash val="lgDash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WELCOME TO ALL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092500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5596" y="601125"/>
            <a:ext cx="4909704" cy="715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539" y="1810971"/>
            <a:ext cx="9351818" cy="4247317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1.Where was the hare walking?</a:t>
            </a:r>
          </a:p>
          <a:p>
            <a:pPr algn="ctr"/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2.Who went to sleep?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3.Where did the hare live?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4.Where did they stat their race?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5. Who won the race?</a:t>
            </a:r>
            <a:endParaRPr lang="en-US" sz="11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5102" y="254577"/>
            <a:ext cx="3600450" cy="715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Answer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8018" y="970158"/>
            <a:ext cx="8894618" cy="55707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1.Where was the hare walking?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Answer: The hare was walking in the forest.</a:t>
            </a:r>
          </a:p>
          <a:p>
            <a:pPr algn="ctr"/>
            <a:r>
              <a:rPr lang="en-US" sz="3200" dirty="0"/>
              <a:t>  2.Who went to sleep?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Answer: The hare went to sleep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3.Where did the hare live? 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Answer: The hare live in the forest.</a:t>
            </a:r>
            <a:endParaRPr lang="bn-BD" sz="3200" dirty="0">
              <a:solidFill>
                <a:srgbClr val="00B050"/>
              </a:solidFill>
            </a:endParaRPr>
          </a:p>
          <a:p>
            <a:pPr algn="ctr"/>
            <a:r>
              <a:rPr lang="en-US" sz="3200" dirty="0"/>
              <a:t>4.Where did they stat their race?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They started their race next to a big tree.</a:t>
            </a:r>
          </a:p>
          <a:p>
            <a:pPr algn="ctr"/>
            <a:r>
              <a:rPr lang="en-US" sz="3200" dirty="0"/>
              <a:t>5. Who won the race?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Answer: The tortoise won the race.</a:t>
            </a:r>
          </a:p>
          <a:p>
            <a:pPr algn="ctr"/>
            <a:endParaRPr lang="en-US" sz="1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51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1" y="479700"/>
            <a:ext cx="85690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i="1" u="sng" smtClean="0"/>
              <a:t>Home work</a:t>
            </a:r>
            <a:endParaRPr lang="en-US" sz="6000" i="1" u="sng" smtClean="0"/>
          </a:p>
          <a:p>
            <a:r>
              <a:rPr lang="en-US" sz="6600" smtClean="0">
                <a:solidFill>
                  <a:srgbClr val="7030A0"/>
                </a:solidFill>
              </a:rPr>
              <a:t>Wri</a:t>
            </a:r>
            <a:r>
              <a:rPr lang="bn-BD" sz="6600" smtClean="0">
                <a:solidFill>
                  <a:srgbClr val="7030A0"/>
                </a:solidFill>
              </a:rPr>
              <a:t>te a short composition about the story of the hare and the tortoise</a:t>
            </a:r>
            <a:endParaRPr lang="en-US" sz="66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-1"/>
            <a:ext cx="12004963" cy="7190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14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28" y="2781788"/>
            <a:ext cx="3317409" cy="336034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98276" y="3213634"/>
            <a:ext cx="4907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6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Azgar</a:t>
            </a:r>
            <a:r>
              <a:rPr lang="en-US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Ali</a:t>
            </a:r>
          </a:p>
          <a:p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Lalbag</a:t>
            </a:r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01842722027</a:t>
            </a:r>
          </a:p>
          <a:p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azgarali31187@gmail.com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Cumilla </a:t>
            </a:r>
            <a:r>
              <a:rPr lang="en-US" sz="28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bn-BD" sz="2800">
                <a:solidFill>
                  <a:srgbClr val="92D050"/>
                </a:solidFill>
                <a:latin typeface="Times New Roman" panose="02020603050405020304" pitchFamily="18" charset="0"/>
              </a:rPr>
              <a:t>kshin</a:t>
            </a:r>
            <a:r>
              <a:rPr lang="en-US" sz="280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,Cumilla </a:t>
            </a:r>
            <a:endParaRPr lang="en-US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48154" y="0"/>
            <a:ext cx="6324600" cy="2514599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Teacher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104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00289">
            <a:off x="2990838" y="2172179"/>
            <a:ext cx="8903466" cy="2554545"/>
          </a:xfrm>
          <a:prstGeom prst="rect">
            <a:avLst/>
          </a:prstGeom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CLASS: FIVE</a:t>
            </a:r>
          </a:p>
          <a:p>
            <a:pPr algn="ctr"/>
            <a:r>
              <a:rPr lang="en-US" sz="3200" dirty="0"/>
              <a:t>SUBJECT:ENGLISH </a:t>
            </a:r>
            <a:endParaRPr lang="en-US" sz="3200" dirty="0">
              <a:solidFill>
                <a:srgbClr val="00B0F0"/>
              </a:solidFill>
            </a:endParaRPr>
          </a:p>
          <a:p>
            <a:pPr algn="ctr"/>
            <a:r>
              <a:rPr lang="en-US" sz="3200" u="sng" dirty="0"/>
              <a:t>U</a:t>
            </a:r>
            <a:r>
              <a:rPr lang="en-US" sz="3200" dirty="0"/>
              <a:t>nit:14</a:t>
            </a:r>
          </a:p>
          <a:p>
            <a:pPr algn="ctr"/>
            <a:r>
              <a:rPr lang="en-US" sz="3200" dirty="0"/>
              <a:t>Lesson -1 </a:t>
            </a:r>
          </a:p>
          <a:p>
            <a:pPr algn="ctr"/>
            <a:r>
              <a:rPr lang="en-US" sz="3200" dirty="0"/>
              <a:t>LESSON NAME:THE HARE AND THE TORTOISE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2" y="302045"/>
            <a:ext cx="3581400" cy="438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69911" y="276644"/>
            <a:ext cx="9264280" cy="6022837"/>
            <a:chOff x="2269911" y="276644"/>
            <a:chExt cx="9264280" cy="6022837"/>
          </a:xfrm>
        </p:grpSpPr>
        <p:sp>
          <p:nvSpPr>
            <p:cNvPr id="2" name="TextBox 1"/>
            <p:cNvSpPr txBox="1"/>
            <p:nvPr/>
          </p:nvSpPr>
          <p:spPr>
            <a:xfrm>
              <a:off x="2285594" y="276644"/>
              <a:ext cx="5156232" cy="600164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300" dirty="0"/>
                <a:t>LEARNING OUTCOMES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5594" y="1500501"/>
              <a:ext cx="6421594" cy="107721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LISTENING:4.2.1.Understanding  and  enjoy simple story.</a:t>
              </a:r>
              <a:endParaRPr 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69911" y="2691143"/>
              <a:ext cx="7511154" cy="206210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/>
                <a:t>SPEAKING: 1.1.1. Say words ,phrases and sentences with proper sounds and  stress.</a:t>
              </a:r>
              <a:endParaRPr lang="en-US" sz="4000" dirty="0"/>
            </a:p>
            <a:p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4289" y="4976042"/>
              <a:ext cx="9249902" cy="1323439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dirty="0"/>
                <a:t>Reading: 5.1.2. Read silently with understanding story.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8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274" y="739474"/>
            <a:ext cx="4445371" cy="646331"/>
          </a:xfrm>
          <a:prstGeom prst="rect">
            <a:avLst/>
          </a:prstGeom>
          <a:ln w="57150">
            <a:prstDash val="sys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LESSON DECLARATION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3235" y="1892852"/>
            <a:ext cx="7261843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B0F0"/>
                </a:solidFill>
              </a:rPr>
              <a:t>Students enjoy the story </a:t>
            </a:r>
          </a:p>
          <a:p>
            <a:pPr algn="ctr"/>
            <a:r>
              <a:rPr lang="en-US" sz="4000" smtClean="0">
                <a:solidFill>
                  <a:srgbClr val="00B0F0"/>
                </a:solidFill>
              </a:rPr>
              <a:t>“THE HARE AND THE TORTOISE”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015"/>
            <a:ext cx="2353260" cy="2414225"/>
          </a:xfrm>
          <a:prstGeom prst="rect">
            <a:avLst/>
          </a:prstGeom>
        </p:spPr>
      </p:pic>
      <p:pic>
        <p:nvPicPr>
          <p:cNvPr id="5" name="Picture 2" descr="F:\rafiq\Torto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3742" y="1614677"/>
            <a:ext cx="2419185" cy="187978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6291"/>
            <a:ext cx="12191999" cy="37371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38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214" y="585549"/>
            <a:ext cx="9804186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chemeClr val="bg2"/>
                </a:solidFill>
              </a:rPr>
              <a:t>Open your book at page   </a:t>
            </a:r>
            <a:r>
              <a:rPr lang="en-US" sz="4400" dirty="0">
                <a:solidFill>
                  <a:schemeClr val="bg2"/>
                </a:solidFill>
              </a:rPr>
              <a:t>54-55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39" y="1637227"/>
            <a:ext cx="4274886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0"/>
            <a:ext cx="11726141" cy="6662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50" y="0"/>
            <a:ext cx="411480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LISTEN TO THE STORY ATTENTIVLY</a:t>
            </a:r>
          </a:p>
        </p:txBody>
      </p:sp>
      <p:pic>
        <p:nvPicPr>
          <p:cNvPr id="3" name="L1A_U14C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6600" y="4914900"/>
            <a:ext cx="685800" cy="7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4386" y="1151954"/>
            <a:ext cx="4419600" cy="50783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Quickly……</a:t>
            </a:r>
            <a:r>
              <a:rPr lang="en-US" sz="3600" b="1" dirty="0" err="1">
                <a:solidFill>
                  <a:schemeClr val="bg2"/>
                </a:solidFill>
              </a:rPr>
              <a:t>তাড়াতাড়ি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Behind…….</a:t>
            </a:r>
            <a:r>
              <a:rPr lang="en-US" sz="3600" b="1" dirty="0" err="1">
                <a:solidFill>
                  <a:schemeClr val="bg2"/>
                </a:solidFill>
              </a:rPr>
              <a:t>পিছনে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Nap……</a:t>
            </a:r>
            <a:r>
              <a:rPr lang="en-US" sz="3600" b="1" dirty="0" err="1">
                <a:solidFill>
                  <a:schemeClr val="bg2"/>
                </a:solidFill>
              </a:rPr>
              <a:t>একটু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ঘুমাইয়া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লওয়া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Steadily…….</a:t>
            </a:r>
            <a:r>
              <a:rPr lang="bn-BD" sz="3600" b="1" dirty="0">
                <a:solidFill>
                  <a:schemeClr val="bg2"/>
                </a:solidFill>
              </a:rPr>
              <a:t>অঠল</a:t>
            </a:r>
            <a:r>
              <a:rPr lang="en-US" sz="3600" b="1" dirty="0" err="1">
                <a:solidFill>
                  <a:schemeClr val="bg2"/>
                </a:solidFill>
              </a:rPr>
              <a:t>ভাবে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Believe…. </a:t>
            </a:r>
            <a:r>
              <a:rPr lang="bn-BD" sz="3600" b="1" dirty="0">
                <a:solidFill>
                  <a:schemeClr val="bg2"/>
                </a:solidFill>
              </a:rPr>
              <a:t> বিশ্বাস করা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>
                <a:solidFill>
                  <a:schemeClr val="bg2"/>
                </a:solidFill>
              </a:rPr>
              <a:t>Won</a:t>
            </a:r>
            <a:r>
              <a:rPr lang="en-US" sz="3600" b="1" smtClean="0">
                <a:solidFill>
                  <a:schemeClr val="bg2"/>
                </a:solidFill>
              </a:rPr>
              <a:t>…..</a:t>
            </a:r>
            <a:r>
              <a:rPr lang="bn-BD" sz="3600" b="1" smtClean="0">
                <a:solidFill>
                  <a:schemeClr val="bg2"/>
                </a:solidFill>
              </a:rPr>
              <a:t> </a:t>
            </a:r>
            <a:r>
              <a:rPr lang="bn-BD" sz="3600" b="1" dirty="0">
                <a:solidFill>
                  <a:schemeClr val="bg2"/>
                </a:solidFill>
              </a:rPr>
              <a:t>জয়ী হওয়া</a:t>
            </a:r>
            <a:endParaRPr lang="bn-BD" sz="3600" dirty="0"/>
          </a:p>
          <a:p>
            <a:r>
              <a:rPr lang="en-US" sz="3600" b="1" dirty="0">
                <a:solidFill>
                  <a:schemeClr val="bg2"/>
                </a:solidFill>
              </a:rPr>
              <a:t>F</a:t>
            </a:r>
            <a:r>
              <a:rPr lang="bn-BD" sz="3600" b="1" dirty="0">
                <a:solidFill>
                  <a:schemeClr val="bg2"/>
                </a:solidFill>
              </a:rPr>
              <a:t>uorios.......অগ্নিশর্মা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873" y="1151954"/>
            <a:ext cx="4152900" cy="507831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Forest …..</a:t>
            </a:r>
            <a:r>
              <a:rPr lang="en-US" sz="3600" b="1" dirty="0" err="1">
                <a:solidFill>
                  <a:schemeClr val="bg2"/>
                </a:solidFill>
              </a:rPr>
              <a:t>বন</a:t>
            </a:r>
            <a:r>
              <a:rPr lang="en-US" sz="3600" b="1" dirty="0">
                <a:solidFill>
                  <a:schemeClr val="bg2"/>
                </a:solidFill>
              </a:rPr>
              <a:t>/</a:t>
            </a:r>
            <a:r>
              <a:rPr lang="en-US" sz="3600" b="1" dirty="0" err="1">
                <a:solidFill>
                  <a:schemeClr val="bg2"/>
                </a:solidFill>
              </a:rPr>
              <a:t>জঙ্গল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Fastest……</a:t>
            </a:r>
            <a:r>
              <a:rPr lang="en-US" sz="3600" b="1" dirty="0" err="1">
                <a:solidFill>
                  <a:schemeClr val="bg2"/>
                </a:solidFill>
              </a:rPr>
              <a:t>দ্রুতগামী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Slowest…….</a:t>
            </a:r>
            <a:r>
              <a:rPr lang="en-US" sz="3600" b="1" dirty="0" err="1">
                <a:solidFill>
                  <a:schemeClr val="bg2"/>
                </a:solidFill>
              </a:rPr>
              <a:t>ধীরগতি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Angry………</a:t>
            </a:r>
            <a:r>
              <a:rPr lang="en-US" sz="3600" b="1" dirty="0" err="1">
                <a:solidFill>
                  <a:schemeClr val="bg2"/>
                </a:solidFill>
              </a:rPr>
              <a:t>রাগী</a:t>
            </a:r>
            <a:r>
              <a:rPr lang="en-US" sz="3600" b="1" dirty="0">
                <a:solidFill>
                  <a:schemeClr val="bg2"/>
                </a:solidFill>
              </a:rPr>
              <a:t>/</a:t>
            </a:r>
            <a:r>
              <a:rPr lang="en-US" sz="3600" b="1" dirty="0" err="1">
                <a:solidFill>
                  <a:schemeClr val="bg2"/>
                </a:solidFill>
              </a:rPr>
              <a:t>উত্তেজিত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Race………</a:t>
            </a:r>
            <a:r>
              <a:rPr lang="en-US" sz="3600" b="1" dirty="0" err="1">
                <a:solidFill>
                  <a:schemeClr val="bg2"/>
                </a:solidFill>
              </a:rPr>
              <a:t>প্রতিযোগিতা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Laugh……..</a:t>
            </a:r>
            <a:r>
              <a:rPr lang="en-US" sz="3600" b="1" dirty="0" err="1">
                <a:solidFill>
                  <a:schemeClr val="bg2"/>
                </a:solidFill>
              </a:rPr>
              <a:t>হাসা</a:t>
            </a:r>
            <a:endParaRPr lang="en-US" sz="3600" b="1" dirty="0">
              <a:solidFill>
                <a:schemeClr val="bg2"/>
              </a:solidFill>
            </a:endParaRPr>
          </a:p>
          <a:p>
            <a:r>
              <a:rPr lang="en-US" sz="3600" b="1" dirty="0">
                <a:solidFill>
                  <a:schemeClr val="bg2"/>
                </a:solidFill>
              </a:rPr>
              <a:t>Beside……. </a:t>
            </a:r>
            <a:r>
              <a:rPr lang="en-US" sz="3600" b="1" dirty="0" err="1">
                <a:solidFill>
                  <a:schemeClr val="bg2"/>
                </a:solidFill>
              </a:rPr>
              <a:t>নিকটে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বা</a:t>
            </a:r>
            <a:r>
              <a:rPr lang="en-US" sz="3600" b="1" dirty="0">
                <a:solidFill>
                  <a:schemeClr val="bg2"/>
                </a:solidFill>
              </a:rPr>
              <a:t> </a:t>
            </a:r>
            <a:r>
              <a:rPr lang="en-US" sz="3600" b="1" dirty="0" err="1">
                <a:solidFill>
                  <a:schemeClr val="bg2"/>
                </a:solidFill>
              </a:rPr>
              <a:t>পাশে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563" y="110836"/>
            <a:ext cx="3600450" cy="1015663"/>
          </a:xfrm>
          <a:prstGeom prst="rect">
            <a:avLst/>
          </a:prstGeom>
          <a:ln w="38100">
            <a:prstDash val="sys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</a:rPr>
              <a:t>New word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274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LALBAG GOVERNMENT PRIMARY SCHOOL</dc:creator>
  <cp:lastModifiedBy>LALBAG GOVERNMENT PRIMARY SCHOOL</cp:lastModifiedBy>
  <cp:revision>37</cp:revision>
  <dcterms:created xsi:type="dcterms:W3CDTF">2020-08-25T10:20:18Z</dcterms:created>
  <dcterms:modified xsi:type="dcterms:W3CDTF">2020-08-27T01:37:17Z</dcterms:modified>
</cp:coreProperties>
</file>