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83" r:id="rId4"/>
    <p:sldId id="287" r:id="rId5"/>
    <p:sldId id="265" r:id="rId6"/>
    <p:sldId id="280" r:id="rId7"/>
    <p:sldId id="269" r:id="rId8"/>
    <p:sldId id="281" r:id="rId9"/>
    <p:sldId id="274" r:id="rId10"/>
    <p:sldId id="271" r:id="rId11"/>
    <p:sldId id="285" r:id="rId12"/>
    <p:sldId id="273" r:id="rId13"/>
    <p:sldId id="261" r:id="rId14"/>
    <p:sldId id="277" r:id="rId15"/>
    <p:sldId id="264" r:id="rId16"/>
    <p:sldId id="276" r:id="rId17"/>
    <p:sldId id="259" r:id="rId18"/>
    <p:sldId id="289" r:id="rId19"/>
    <p:sldId id="290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9D82-5734-4B3D-A31C-3F96F3CB7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93D7-6172-4024-9D90-3A1349DE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9D82-5734-4B3D-A31C-3F96F3CB7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93D7-6172-4024-9D90-3A1349DE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4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9D82-5734-4B3D-A31C-3F96F3CB7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93D7-6172-4024-9D90-3A1349DE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4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9D82-5734-4B3D-A31C-3F96F3CB7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93D7-6172-4024-9D90-3A1349DE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2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9D82-5734-4B3D-A31C-3F96F3CB7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93D7-6172-4024-9D90-3A1349DE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7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9D82-5734-4B3D-A31C-3F96F3CB7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93D7-6172-4024-9D90-3A1349DE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8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9D82-5734-4B3D-A31C-3F96F3CB7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93D7-6172-4024-9D90-3A1349DE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8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9D82-5734-4B3D-A31C-3F96F3CB7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93D7-6172-4024-9D90-3A1349DE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9D82-5734-4B3D-A31C-3F96F3CB7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93D7-6172-4024-9D90-3A1349DE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4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9D82-5734-4B3D-A31C-3F96F3CB7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93D7-6172-4024-9D90-3A1349DE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2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9D82-5734-4B3D-A31C-3F96F3CB7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93D7-6172-4024-9D90-3A1349DE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1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E9D82-5734-4B3D-A31C-3F96F3CB7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893D7-6172-4024-9D90-3A1349DE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0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7527" y="580159"/>
            <a:ext cx="7377545" cy="5330535"/>
            <a:chOff x="997527" y="580159"/>
            <a:chExt cx="7377545" cy="53305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27" y="580159"/>
              <a:ext cx="7377545" cy="5330535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2448791" y="1972541"/>
              <a:ext cx="4191000" cy="2590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prstTxWarp prst="textCirclePour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err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স্বাগতম</a:t>
              </a:r>
              <a:endPara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66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5909" y="623455"/>
            <a:ext cx="73775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</a:rPr>
              <a:t>পাঠ</a:t>
            </a: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উপাস্থাপন</a:t>
            </a:r>
            <a:endParaRPr lang="en-US" sz="2800" dirty="0">
              <a:solidFill>
                <a:srgbClr val="008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12273" y="1818719"/>
            <a:ext cx="5874327" cy="2066266"/>
            <a:chOff x="1212273" y="1818719"/>
            <a:chExt cx="5874327" cy="2066266"/>
          </a:xfrm>
        </p:grpSpPr>
        <p:sp>
          <p:nvSpPr>
            <p:cNvPr id="10" name="TextBox 9"/>
            <p:cNvSpPr txBox="1"/>
            <p:nvPr/>
          </p:nvSpPr>
          <p:spPr>
            <a:xfrm>
              <a:off x="1212273" y="1818719"/>
              <a:ext cx="28194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Translation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3379392" y="2497909"/>
              <a:ext cx="2066266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/>
                <a:t>অনুবাদ</a:t>
              </a:r>
              <a:endParaRPr lang="en-US" sz="4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66468" y="1818719"/>
              <a:ext cx="2320132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/>
                <a:t>الترجمة</a:t>
              </a:r>
              <a:endParaRPr lang="en-US" sz="4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51252" y="4323128"/>
            <a:ext cx="7225949" cy="553998"/>
            <a:chOff x="851252" y="4323128"/>
            <a:chExt cx="7225949" cy="553998"/>
          </a:xfrm>
        </p:grpSpPr>
        <p:sp>
          <p:nvSpPr>
            <p:cNvPr id="15" name="TextBox 14"/>
            <p:cNvSpPr txBox="1"/>
            <p:nvPr/>
          </p:nvSpPr>
          <p:spPr>
            <a:xfrm>
              <a:off x="2769605" y="4398955"/>
              <a:ext cx="1760831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dirty="0" smtClean="0"/>
                <a:t>فاعل</a:t>
              </a:r>
              <a:r>
                <a:rPr lang="en-US" sz="1400" dirty="0" smtClean="0"/>
                <a:t>/</a:t>
              </a:r>
              <a:r>
                <a:rPr lang="en-US" sz="1400" dirty="0" err="1" smtClean="0"/>
                <a:t>কর্তা</a:t>
              </a:r>
              <a:r>
                <a:rPr lang="en-US" sz="1400" dirty="0" smtClean="0"/>
                <a:t>/Subject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34201" y="4323128"/>
              <a:ext cx="1143000" cy="5539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 </a:t>
              </a:r>
              <a:r>
                <a:rPr lang="ar-SA" sz="1200" dirty="0" smtClean="0"/>
                <a:t>مجرور</a:t>
              </a:r>
              <a:r>
                <a:rPr lang="en-US" sz="1200" dirty="0" smtClean="0"/>
                <a:t> /</a:t>
              </a:r>
              <a:r>
                <a:rPr lang="en-US" sz="1200" dirty="0" err="1" smtClean="0"/>
                <a:t>বিশেষ্য</a:t>
              </a:r>
              <a:r>
                <a:rPr lang="en-US" dirty="0" smtClean="0"/>
                <a:t>/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44291" y="4460510"/>
              <a:ext cx="2237509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অব্যয়</a:t>
              </a:r>
              <a:r>
                <a:rPr lang="en-US" sz="1400" dirty="0" smtClean="0"/>
                <a:t>/Preposition</a:t>
              </a:r>
              <a:r>
                <a:rPr lang="ar-SA" sz="1400" dirty="0" smtClean="0"/>
                <a:t>جار</a:t>
              </a:r>
              <a:r>
                <a:rPr lang="en-US" sz="1400" dirty="0" smtClean="0"/>
                <a:t>/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1252" y="4384683"/>
              <a:ext cx="1770722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1400" dirty="0" smtClean="0"/>
                <a:t>فعل</a:t>
              </a:r>
              <a:r>
                <a:rPr lang="en-US" sz="1400" dirty="0" smtClean="0"/>
                <a:t>/ Verb/</a:t>
              </a:r>
              <a:r>
                <a:rPr lang="en-US" sz="1400" dirty="0" err="1" smtClean="0"/>
                <a:t>ক্রিয়া</a:t>
              </a:r>
              <a:endParaRPr lang="en-US" sz="1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5909" y="5096287"/>
            <a:ext cx="7377545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Verb </a:t>
            </a:r>
            <a:r>
              <a:rPr lang="en-US" sz="2400" dirty="0" smtClean="0">
                <a:solidFill>
                  <a:srgbClr val="FFFF00"/>
                </a:solidFill>
              </a:rPr>
              <a:t>sentences/ </a:t>
            </a:r>
            <a:r>
              <a:rPr lang="en-US" sz="2400" dirty="0" err="1" smtClean="0">
                <a:solidFill>
                  <a:srgbClr val="FFFF00"/>
                </a:solidFill>
              </a:rPr>
              <a:t>ক্রিয়া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</a:rPr>
              <a:t>বাচক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বাক্য</a:t>
            </a:r>
            <a:r>
              <a:rPr lang="en-US" sz="2400" dirty="0" smtClean="0">
                <a:solidFill>
                  <a:srgbClr val="FFFF00"/>
                </a:solidFill>
              </a:rPr>
              <a:t>/</a:t>
            </a:r>
            <a:r>
              <a:rPr lang="ar-SA" sz="2400" dirty="0" smtClean="0">
                <a:solidFill>
                  <a:srgbClr val="FFFF00"/>
                </a:solidFill>
              </a:rPr>
              <a:t>جملة فعلية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3" y="1447801"/>
            <a:ext cx="7377546" cy="45856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41663" y="602672"/>
            <a:ext cx="7401791" cy="722203"/>
            <a:chOff x="1295401" y="2604655"/>
            <a:chExt cx="7086599" cy="841655"/>
          </a:xfrm>
          <a:solidFill>
            <a:srgbClr val="008000"/>
          </a:solidFill>
        </p:grpSpPr>
        <p:sp>
          <p:nvSpPr>
            <p:cNvPr id="11" name="TextBox 10"/>
            <p:cNvSpPr txBox="1"/>
            <p:nvPr/>
          </p:nvSpPr>
          <p:spPr>
            <a:xfrm>
              <a:off x="6248400" y="2621340"/>
              <a:ext cx="2133600" cy="824970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ক্রিয়া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2604655"/>
              <a:ext cx="2133600" cy="82497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SA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فعل 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95401" y="2621340"/>
              <a:ext cx="2812472" cy="824970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SA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Verb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9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99853" y="602673"/>
            <a:ext cx="7405255" cy="5847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বর্ণনা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1074072" y="1752600"/>
            <a:ext cx="7003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>
                <a:solidFill>
                  <a:srgbClr val="00B0F0"/>
                </a:solidFill>
              </a:rPr>
              <a:t>বঙ্গবন্ধু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as-IN" dirty="0" smtClean="0">
                <a:solidFill>
                  <a:srgbClr val="00B0F0"/>
                </a:solidFill>
              </a:rPr>
              <a:t> </a:t>
            </a:r>
            <a:r>
              <a:rPr lang="as-IN" dirty="0">
                <a:solidFill>
                  <a:srgbClr val="00B0F0"/>
                </a:solidFill>
              </a:rPr>
              <a:t>শেখ মজিবুর </a:t>
            </a:r>
            <a:r>
              <a:rPr lang="as-IN" dirty="0" smtClean="0">
                <a:solidFill>
                  <a:srgbClr val="00B0F0"/>
                </a:solidFill>
              </a:rPr>
              <a:t>রহমান</a:t>
            </a:r>
            <a:r>
              <a:rPr lang="ar-SA" dirty="0" smtClean="0">
                <a:solidFill>
                  <a:srgbClr val="00B0F0"/>
                </a:solidFill>
              </a:rPr>
              <a:t>  </a:t>
            </a:r>
            <a:r>
              <a:rPr lang="en-US" dirty="0" smtClean="0">
                <a:solidFill>
                  <a:srgbClr val="00B0F0"/>
                </a:solidFill>
              </a:rPr>
              <a:t>  </a:t>
            </a:r>
            <a:r>
              <a:rPr lang="en-US" b="1" dirty="0" err="1" smtClean="0">
                <a:solidFill>
                  <a:srgbClr val="00B050"/>
                </a:solidFill>
              </a:rPr>
              <a:t>নৌকায়</a:t>
            </a:r>
            <a:r>
              <a:rPr lang="en-US" dirty="0" smtClean="0"/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আরোহণ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করলেন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।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865909" y="2286000"/>
            <a:ext cx="7377543" cy="1073727"/>
            <a:chOff x="865909" y="2286000"/>
            <a:chExt cx="7377543" cy="1073727"/>
          </a:xfrm>
        </p:grpSpPr>
        <p:sp>
          <p:nvSpPr>
            <p:cNvPr id="12" name="Rectangle 11"/>
            <p:cNvSpPr/>
            <p:nvPr/>
          </p:nvSpPr>
          <p:spPr>
            <a:xfrm>
              <a:off x="865909" y="2514600"/>
              <a:ext cx="1669128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ক্রিয়া</a:t>
              </a:r>
              <a:r>
                <a:rPr lang="en-US" dirty="0" smtClean="0"/>
                <a:t>  (১)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569673" y="2286000"/>
              <a:ext cx="1219200" cy="1066800"/>
            </a:xfrm>
            <a:prstGeom prst="rightArrow">
              <a:avLst>
                <a:gd name="adj1" fmla="val 6039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9655" y="2521527"/>
              <a:ext cx="1669128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কর্তা</a:t>
              </a:r>
              <a:r>
                <a:rPr lang="en-US" dirty="0" smtClean="0"/>
                <a:t> (২)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478783" y="2292927"/>
              <a:ext cx="1219200" cy="1066800"/>
            </a:xfrm>
            <a:prstGeom prst="rightArrow">
              <a:avLst>
                <a:gd name="adj1" fmla="val 6039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97981" y="2542309"/>
              <a:ext cx="1545471" cy="60960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অব্যয়</a:t>
              </a:r>
              <a:r>
                <a:rPr lang="en-US" dirty="0" smtClean="0"/>
                <a:t>(৩)</a:t>
              </a:r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3267941"/>
            <a:ext cx="4010891" cy="1532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5" name="Group 24"/>
          <p:cNvGrpSpPr/>
          <p:nvPr/>
        </p:nvGrpSpPr>
        <p:grpSpPr>
          <a:xfrm>
            <a:off x="934490" y="5181601"/>
            <a:ext cx="7335980" cy="609600"/>
            <a:chOff x="886690" y="5181600"/>
            <a:chExt cx="7335980" cy="609600"/>
          </a:xfrm>
        </p:grpSpPr>
        <p:sp>
          <p:nvSpPr>
            <p:cNvPr id="19" name="Rectangle 18"/>
            <p:cNvSpPr/>
            <p:nvPr/>
          </p:nvSpPr>
          <p:spPr>
            <a:xfrm>
              <a:off x="6650183" y="5181600"/>
              <a:ext cx="1572487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r>
                <a:rPr lang="ar-SA" dirty="0" smtClean="0"/>
                <a:t>ركب (1)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23554" y="5181600"/>
              <a:ext cx="3681761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600" dirty="0"/>
                <a:t> </a:t>
              </a:r>
              <a:r>
                <a:rPr lang="ar-SA" sz="1600" dirty="0" smtClean="0"/>
                <a:t>    </a:t>
              </a:r>
              <a:r>
                <a:rPr lang="en-US" sz="1600" dirty="0" smtClean="0"/>
                <a:t> </a:t>
              </a:r>
              <a:r>
                <a:rPr lang="ar-SA" sz="2000" b="1" dirty="0" smtClean="0"/>
                <a:t>২البانجو بالندو الشيخ مجيب الرحمان </a:t>
              </a:r>
              <a:endParaRPr lang="en-US" sz="20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6690" y="5181600"/>
              <a:ext cx="1808710" cy="60960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 smtClean="0"/>
                <a:t> علي السفينة</a:t>
              </a:r>
              <a:r>
                <a:rPr lang="en-US" dirty="0" smtClean="0"/>
                <a:t>(৩)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64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8982" y="4168486"/>
            <a:ext cx="7384472" cy="1622714"/>
            <a:chOff x="858982" y="4168486"/>
            <a:chExt cx="7384472" cy="16227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82" y="4168486"/>
              <a:ext cx="3484418" cy="16227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6" name="Picture 2" descr="কথা রেখেছেন প্রধানমন্ত্রী শেখ হাসিনা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4168486"/>
              <a:ext cx="3442854" cy="14296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886691" y="3245425"/>
            <a:ext cx="7356763" cy="846861"/>
            <a:chOff x="886691" y="3245425"/>
            <a:chExt cx="7356763" cy="846861"/>
          </a:xfrm>
        </p:grpSpPr>
        <p:sp>
          <p:nvSpPr>
            <p:cNvPr id="9" name="Rectangle 8"/>
            <p:cNvSpPr/>
            <p:nvPr/>
          </p:nvSpPr>
          <p:spPr>
            <a:xfrm>
              <a:off x="5881254" y="3245426"/>
              <a:ext cx="2362200" cy="84685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 smtClean="0"/>
                <a:t>تسافر</a:t>
              </a:r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73581" y="3245425"/>
              <a:ext cx="2362200" cy="84685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 smtClean="0"/>
                <a:t> الشيخة حسينة</a:t>
              </a: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6691" y="3245427"/>
              <a:ext cx="2362200" cy="846859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 </a:t>
              </a:r>
              <a:r>
                <a:rPr lang="ar-SA" dirty="0" smtClean="0"/>
                <a:t>    </a:t>
              </a:r>
              <a:r>
                <a:rPr lang="ar-SA" b="1" dirty="0" smtClean="0"/>
                <a:t>الي -  مكة</a:t>
              </a:r>
              <a:endParaRPr lang="en-US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5909" y="685800"/>
            <a:ext cx="7377545" cy="70788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পাঠ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ব্যাখ্যা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86691" y="2133600"/>
            <a:ext cx="7235535" cy="401598"/>
            <a:chOff x="886691" y="2133600"/>
            <a:chExt cx="7235535" cy="401598"/>
          </a:xfrm>
        </p:grpSpPr>
        <p:sp>
          <p:nvSpPr>
            <p:cNvPr id="14" name="TextBox 13"/>
            <p:cNvSpPr txBox="1"/>
            <p:nvPr/>
          </p:nvSpPr>
          <p:spPr>
            <a:xfrm>
              <a:off x="886691" y="2133600"/>
              <a:ext cx="223750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B0F0"/>
                  </a:solidFill>
                </a:rPr>
                <a:t>শেখ</a:t>
              </a:r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  <a:r>
                <a:rPr lang="en-US" dirty="0" err="1" smtClean="0">
                  <a:solidFill>
                    <a:srgbClr val="00B0F0"/>
                  </a:solidFill>
                </a:rPr>
                <a:t>হাসিনা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73581" y="2165866"/>
              <a:ext cx="223750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8000"/>
                  </a:solidFill>
                </a:rPr>
                <a:t>মক্কার</a:t>
              </a:r>
              <a:r>
                <a:rPr lang="en-US" dirty="0">
                  <a:solidFill>
                    <a:srgbClr val="008000"/>
                  </a:solidFill>
                </a:rPr>
                <a:t> </a:t>
              </a:r>
              <a:r>
                <a:rPr lang="en-US" dirty="0" err="1">
                  <a:solidFill>
                    <a:srgbClr val="008000"/>
                  </a:solidFill>
                </a:rPr>
                <a:t>দিকে</a:t>
              </a: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84717" y="2165866"/>
              <a:ext cx="223750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</a:rPr>
                <a:t>সফর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করিবেন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4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65909" y="602673"/>
            <a:ext cx="7377545" cy="7078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শিখন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ফল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909" y="1310559"/>
            <a:ext cx="73775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</a:rPr>
              <a:t>অত্র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পাঠে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শিক্ষার্থীরা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smtClean="0"/>
              <a:t>………..</a:t>
            </a:r>
          </a:p>
          <a:p>
            <a:pPr marL="285750" indent="-285750">
              <a:buBlip>
                <a:blip r:embed="rId4"/>
              </a:buBlip>
            </a:pPr>
            <a:r>
              <a:rPr lang="en-US" dirty="0" smtClean="0"/>
              <a:t>১। </a:t>
            </a:r>
            <a:r>
              <a:rPr lang="en-US" dirty="0" err="1" smtClean="0"/>
              <a:t>তরজমা</a:t>
            </a:r>
            <a:r>
              <a:rPr lang="en-US" dirty="0" smtClean="0"/>
              <a:t> (</a:t>
            </a:r>
            <a:r>
              <a:rPr lang="ar-SA" dirty="0" smtClean="0"/>
              <a:t> الترجمة</a:t>
            </a:r>
            <a:r>
              <a:rPr lang="en-US" dirty="0" smtClean="0"/>
              <a:t>)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;</a:t>
            </a:r>
          </a:p>
          <a:p>
            <a:pPr marL="285750" indent="-285750">
              <a:buBlip>
                <a:blip r:embed="rId4"/>
              </a:buBlip>
            </a:pPr>
            <a:r>
              <a:rPr lang="en-US" dirty="0" smtClean="0"/>
              <a:t>২।   </a:t>
            </a:r>
            <a:r>
              <a:rPr lang="en-US" dirty="0" err="1" smtClean="0"/>
              <a:t>আরবিতে</a:t>
            </a:r>
            <a:r>
              <a:rPr lang="en-US" dirty="0" smtClean="0"/>
              <a:t> </a:t>
            </a:r>
            <a:r>
              <a:rPr lang="en-US" dirty="0" err="1" smtClean="0"/>
              <a:t>বাক্য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ar-SA" dirty="0" smtClean="0"/>
              <a:t> جملة</a:t>
            </a:r>
            <a:r>
              <a:rPr lang="en-US" dirty="0" err="1" smtClean="0"/>
              <a:t>কাকে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জানতে</a:t>
            </a:r>
            <a:r>
              <a:rPr lang="en-US" dirty="0" smtClean="0"/>
              <a:t> </a:t>
            </a:r>
            <a:r>
              <a:rPr lang="en-US" dirty="0" err="1" smtClean="0"/>
              <a:t>পারলো</a:t>
            </a:r>
            <a:r>
              <a:rPr lang="en-US" dirty="0" smtClean="0"/>
              <a:t>;</a:t>
            </a:r>
          </a:p>
          <a:p>
            <a:pPr marL="285750" indent="-285750">
              <a:buBlip>
                <a:blip r:embed="rId4"/>
              </a:buBlip>
            </a:pPr>
            <a:r>
              <a:rPr lang="en-US" dirty="0" smtClean="0"/>
              <a:t>৩।  </a:t>
            </a:r>
            <a:r>
              <a:rPr lang="ar-SA" dirty="0" smtClean="0"/>
              <a:t>جملة فعلية</a:t>
            </a:r>
            <a:r>
              <a:rPr lang="en-US" dirty="0" smtClean="0"/>
              <a:t> ‍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ক্রিয়া</a:t>
            </a:r>
            <a:r>
              <a:rPr lang="en-US" dirty="0" smtClean="0"/>
              <a:t> </a:t>
            </a:r>
            <a:r>
              <a:rPr lang="en-US" dirty="0" err="1" smtClean="0"/>
              <a:t>বাচক</a:t>
            </a:r>
            <a:r>
              <a:rPr lang="en-US" dirty="0" smtClean="0"/>
              <a:t> </a:t>
            </a:r>
            <a:r>
              <a:rPr lang="en-US" dirty="0" err="1" smtClean="0"/>
              <a:t>বাক্য</a:t>
            </a:r>
            <a:r>
              <a:rPr lang="en-US" dirty="0" smtClean="0"/>
              <a:t> </a:t>
            </a:r>
            <a:r>
              <a:rPr lang="en-US" dirty="0" err="1" smtClean="0"/>
              <a:t>কাকে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বুঝতে</a:t>
            </a:r>
            <a:r>
              <a:rPr lang="en-US" dirty="0" smtClean="0"/>
              <a:t> </a:t>
            </a:r>
            <a:r>
              <a:rPr lang="en-US" dirty="0" err="1" smtClean="0"/>
              <a:t>পারলো</a:t>
            </a:r>
            <a:r>
              <a:rPr lang="en-US" dirty="0" smtClean="0"/>
              <a:t>;</a:t>
            </a:r>
          </a:p>
          <a:p>
            <a:pPr marL="285750" indent="-285750">
              <a:buBlip>
                <a:blip r:embed="rId4"/>
              </a:buBlip>
            </a:pPr>
            <a:r>
              <a:rPr lang="en-US" dirty="0" smtClean="0"/>
              <a:t>৪। </a:t>
            </a:r>
            <a:r>
              <a:rPr lang="ar-SA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ক্রিয়াবাচক</a:t>
            </a:r>
            <a:r>
              <a:rPr lang="en-US" dirty="0" smtClean="0"/>
              <a:t> </a:t>
            </a:r>
            <a:r>
              <a:rPr lang="en-US" dirty="0" err="1" smtClean="0"/>
              <a:t>বাক্য</a:t>
            </a:r>
            <a:r>
              <a:rPr lang="en-US" dirty="0"/>
              <a:t>  </a:t>
            </a:r>
            <a:r>
              <a:rPr lang="en-US" dirty="0" err="1" smtClean="0"/>
              <a:t>তৈরী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;</a:t>
            </a:r>
          </a:p>
          <a:p>
            <a:pPr marL="285750" indent="-285750">
              <a:buBlip>
                <a:blip r:embed="rId4"/>
              </a:buBlip>
            </a:pPr>
            <a:r>
              <a:rPr lang="en-US" dirty="0" smtClean="0"/>
              <a:t>৫। </a:t>
            </a:r>
            <a:r>
              <a:rPr lang="en-US" dirty="0" err="1" smtClean="0"/>
              <a:t>ক্রিয়া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ও </a:t>
            </a:r>
            <a:r>
              <a:rPr lang="en-US" dirty="0" err="1" smtClean="0"/>
              <a:t>কিকি</a:t>
            </a:r>
            <a:r>
              <a:rPr lang="en-US" dirty="0" smtClean="0"/>
              <a:t> 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 </a:t>
            </a:r>
            <a:r>
              <a:rPr lang="en-US" dirty="0" err="1" smtClean="0"/>
              <a:t>পারবে</a:t>
            </a:r>
            <a:r>
              <a:rPr lang="en-US" dirty="0" smtClean="0"/>
              <a:t> ।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3434217"/>
            <a:ext cx="7377545" cy="28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মহিলা মাদ্রাসার ছাত্রী added a new phot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94408" y="381000"/>
            <a:ext cx="8354291" cy="6092536"/>
            <a:chOff x="637309" y="228600"/>
            <a:chExt cx="8354291" cy="6092536"/>
          </a:xfrm>
        </p:grpSpPr>
        <p:sp>
          <p:nvSpPr>
            <p:cNvPr id="17" name="Rectangle 16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কুষ্টিয়ার নৌকায় শারীরিক দূরত্বে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2971801"/>
            <a:ext cx="354330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5853" y="762000"/>
            <a:ext cx="7377545" cy="5232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সম্মিলিত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074" y="1359233"/>
            <a:ext cx="727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/>
              <a:t>ركب  اناس علي السفينة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6074" y="2209800"/>
            <a:ext cx="735157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বাক্যটির</a:t>
            </a:r>
            <a:r>
              <a:rPr lang="en-US" b="1" dirty="0" smtClean="0"/>
              <a:t> </a:t>
            </a:r>
            <a:r>
              <a:rPr lang="en-US" b="1" dirty="0" err="1" smtClean="0"/>
              <a:t>মধ্যে</a:t>
            </a:r>
            <a:r>
              <a:rPr lang="en-US" b="1" dirty="0" smtClean="0"/>
              <a:t> </a:t>
            </a:r>
            <a:r>
              <a:rPr lang="en-US" b="1" dirty="0" err="1" smtClean="0"/>
              <a:t>মাজরুর</a:t>
            </a:r>
            <a:r>
              <a:rPr lang="en-US" b="1" dirty="0" smtClean="0"/>
              <a:t> </a:t>
            </a:r>
            <a:r>
              <a:rPr lang="en-US" b="1" dirty="0" err="1" smtClean="0"/>
              <a:t>কোনটি</a:t>
            </a:r>
            <a:r>
              <a:rPr lang="en-US" b="1" dirty="0" smtClean="0"/>
              <a:t>  </a:t>
            </a:r>
            <a:r>
              <a:rPr lang="en-US" b="1" dirty="0" err="1" smtClean="0"/>
              <a:t>চিহ্নিত</a:t>
            </a:r>
            <a:r>
              <a:rPr lang="en-US" b="1" dirty="0" smtClean="0"/>
              <a:t> </a:t>
            </a:r>
            <a:r>
              <a:rPr lang="en-US" b="1" dirty="0" err="1" smtClean="0"/>
              <a:t>কর</a:t>
            </a:r>
            <a:r>
              <a:rPr lang="en-US" b="1" dirty="0" smtClean="0"/>
              <a:t> </a:t>
            </a:r>
            <a:r>
              <a:rPr lang="en-US" b="1" dirty="0" err="1" smtClean="0"/>
              <a:t>এবং</a:t>
            </a:r>
            <a:r>
              <a:rPr lang="en-US" b="1" dirty="0" smtClean="0"/>
              <a:t> </a:t>
            </a:r>
            <a:r>
              <a:rPr lang="en-US" b="1" dirty="0" err="1" smtClean="0"/>
              <a:t>হরকত</a:t>
            </a:r>
            <a:r>
              <a:rPr lang="en-US" b="1" dirty="0" smtClean="0"/>
              <a:t> </a:t>
            </a:r>
            <a:r>
              <a:rPr lang="en-US" b="1" dirty="0" err="1" smtClean="0"/>
              <a:t>দাও</a:t>
            </a:r>
            <a:r>
              <a:rPr lang="en-US" b="1" dirty="0" smtClean="0"/>
              <a:t> ।</a:t>
            </a:r>
            <a:endParaRPr lang="en-US" b="1" dirty="0"/>
          </a:p>
        </p:txBody>
      </p:sp>
      <p:pic>
        <p:nvPicPr>
          <p:cNvPr id="1028" name="Picture 4" descr="কওমি মাদরাসার পরীক্ষা নেয়ার অনুমতি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79" y="2971802"/>
            <a:ext cx="3506819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41662" y="602673"/>
            <a:ext cx="7377545" cy="7078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একক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কাজ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026" y="1310559"/>
            <a:ext cx="73775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ar-SA" sz="4000" dirty="0" smtClean="0"/>
              <a:t> </a:t>
            </a:r>
            <a:r>
              <a:rPr lang="ar-SA" sz="4000" dirty="0" smtClean="0">
                <a:solidFill>
                  <a:srgbClr val="008000"/>
                </a:solidFill>
              </a:rPr>
              <a:t>ما معني الترجمة</a:t>
            </a:r>
          </a:p>
          <a:p>
            <a:pPr marL="285750" indent="-285750">
              <a:buBlip>
                <a:blip r:embed="rId4"/>
              </a:buBlip>
            </a:pPr>
            <a:r>
              <a:rPr lang="ar-SA" sz="4000" dirty="0" smtClean="0">
                <a:solidFill>
                  <a:srgbClr val="008000"/>
                </a:solidFill>
              </a:rPr>
              <a:t>عرف الفعل </a:t>
            </a:r>
          </a:p>
          <a:p>
            <a:pPr marL="285750" indent="-285750">
              <a:buBlip>
                <a:blip r:embed="rId4"/>
              </a:buBlip>
            </a:pPr>
            <a:r>
              <a:rPr lang="ar-SA" sz="4000" dirty="0" smtClean="0">
                <a:solidFill>
                  <a:srgbClr val="008000"/>
                </a:solidFill>
              </a:rPr>
              <a:t>اقسام الفعل كم هي؟</a:t>
            </a:r>
          </a:p>
          <a:p>
            <a:pPr marL="285750" indent="-285750">
              <a:buBlip>
                <a:blip r:embed="rId4"/>
              </a:buBlip>
            </a:pPr>
            <a:r>
              <a:rPr lang="ar-SA" sz="4000" dirty="0" smtClean="0">
                <a:solidFill>
                  <a:srgbClr val="008000"/>
                </a:solidFill>
              </a:rPr>
              <a:t>هل الفعل كلمة ام لا؟ </a:t>
            </a:r>
          </a:p>
          <a:p>
            <a:pPr marL="285750" indent="-285750">
              <a:buBlip>
                <a:blip r:embed="rId4"/>
              </a:buBlip>
            </a:pPr>
            <a:r>
              <a:rPr lang="ar-SA" sz="4000" dirty="0" smtClean="0">
                <a:solidFill>
                  <a:srgbClr val="008000"/>
                </a:solidFill>
              </a:rPr>
              <a:t> هل  -</a:t>
            </a:r>
            <a:r>
              <a:rPr lang="ar-SA" sz="4000" b="1" dirty="0" smtClean="0">
                <a:solidFill>
                  <a:srgbClr val="008000"/>
                </a:solidFill>
              </a:rPr>
              <a:t>يسكن-</a:t>
            </a:r>
            <a:r>
              <a:rPr lang="ar-SA" sz="4000" dirty="0" smtClean="0">
                <a:solidFill>
                  <a:srgbClr val="008000"/>
                </a:solidFill>
              </a:rPr>
              <a:t>  فعل ام اسم ام حرف </a:t>
            </a:r>
            <a:r>
              <a:rPr lang="ar-SA" sz="4000" dirty="0" smtClean="0"/>
              <a:t>؟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4343400"/>
            <a:ext cx="7318661" cy="1589810"/>
          </a:xfrm>
          <a:prstGeom prst="rect">
            <a:avLst/>
          </a:prstGeom>
        </p:spPr>
      </p:pic>
      <p:pic>
        <p:nvPicPr>
          <p:cNvPr id="6146" name="Picture 2" descr="কম্পিউটার শিক্ষ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310560"/>
            <a:ext cx="3002970" cy="23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5908" y="602673"/>
            <a:ext cx="721129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মুল্যায়ন</a:t>
            </a:r>
            <a:endParaRPr lang="en-US" sz="4000" dirty="0"/>
          </a:p>
        </p:txBody>
      </p:sp>
      <p:sp>
        <p:nvSpPr>
          <p:cNvPr id="9" name="Down Arrow Callout 8"/>
          <p:cNvSpPr/>
          <p:nvPr/>
        </p:nvSpPr>
        <p:spPr>
          <a:xfrm>
            <a:off x="3733800" y="1524000"/>
            <a:ext cx="2362200" cy="6858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নির্বাচনি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5909" y="2438400"/>
            <a:ext cx="2182091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১।    </a:t>
            </a:r>
            <a:r>
              <a:rPr lang="ar-SA" sz="2400" b="1" dirty="0" smtClean="0"/>
              <a:t>فعل</a:t>
            </a:r>
            <a:r>
              <a:rPr lang="en-US" sz="1400" dirty="0" err="1" smtClean="0"/>
              <a:t>এর</a:t>
            </a:r>
            <a:r>
              <a:rPr lang="en-US" sz="1400" dirty="0" smtClean="0"/>
              <a:t> </a:t>
            </a:r>
            <a:r>
              <a:rPr lang="en-US" sz="1400" dirty="0" err="1" smtClean="0"/>
              <a:t>বাঙলা</a:t>
            </a:r>
            <a:r>
              <a:rPr lang="en-US" sz="1400" dirty="0" smtClean="0"/>
              <a:t> </a:t>
            </a:r>
            <a:r>
              <a:rPr lang="en-US" sz="1400" dirty="0" err="1" smtClean="0"/>
              <a:t>অর্থ</a:t>
            </a:r>
            <a:r>
              <a:rPr lang="en-US" sz="1400" dirty="0" smtClean="0"/>
              <a:t> :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0" y="2484566"/>
            <a:ext cx="5105399" cy="369332"/>
            <a:chOff x="3581400" y="2669232"/>
            <a:chExt cx="5105399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3581400" y="2669232"/>
              <a:ext cx="12192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sz="1100" dirty="0" smtClean="0"/>
                <a:t>1.শব্দ</a:t>
              </a:r>
              <a:endParaRPr lang="en-US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76800" y="2669232"/>
              <a:ext cx="1219200" cy="2616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2.অব্যয়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2669232"/>
              <a:ext cx="1219200" cy="2616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3. </a:t>
              </a:r>
              <a:r>
                <a:rPr lang="en-US" sz="1100" dirty="0" err="1" smtClean="0"/>
                <a:t>ক্রিয়া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67599" y="2669232"/>
              <a:ext cx="1219200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4.বিশেষ্য</a:t>
              </a:r>
              <a:endParaRPr lang="en-US" sz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66799" y="3245427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5908" y="3139101"/>
            <a:ext cx="4696691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২। ‍  </a:t>
            </a:r>
            <a:r>
              <a:rPr lang="en-US" sz="1400" dirty="0" err="1" smtClean="0"/>
              <a:t>সে</a:t>
            </a:r>
            <a:r>
              <a:rPr lang="en-US" sz="1400" dirty="0" smtClean="0"/>
              <a:t>  </a:t>
            </a:r>
            <a:r>
              <a:rPr lang="en-US" sz="1400" dirty="0" err="1" smtClean="0"/>
              <a:t>একজন</a:t>
            </a:r>
            <a:r>
              <a:rPr lang="en-US" sz="1400" dirty="0" smtClean="0"/>
              <a:t> </a:t>
            </a:r>
            <a:r>
              <a:rPr lang="en-US" sz="1400" dirty="0" err="1" smtClean="0"/>
              <a:t>স্ত্রীলোক</a:t>
            </a:r>
            <a:r>
              <a:rPr lang="en-US" sz="1400" dirty="0" smtClean="0"/>
              <a:t> </a:t>
            </a:r>
            <a:r>
              <a:rPr lang="en-US" sz="1400" dirty="0" err="1" smtClean="0"/>
              <a:t>সফর</a:t>
            </a:r>
            <a:r>
              <a:rPr lang="en-US" sz="1400" dirty="0" smtClean="0"/>
              <a:t> </a:t>
            </a:r>
            <a:r>
              <a:rPr lang="en-US" sz="1400" dirty="0" err="1" smtClean="0"/>
              <a:t>করিবে</a:t>
            </a:r>
            <a:r>
              <a:rPr lang="en-US" sz="1400" dirty="0" smtClean="0"/>
              <a:t>   </a:t>
            </a:r>
            <a:r>
              <a:rPr lang="en-US" sz="1400" dirty="0" err="1" smtClean="0"/>
              <a:t>এর</a:t>
            </a:r>
            <a:r>
              <a:rPr lang="en-US" sz="1400" dirty="0" smtClean="0"/>
              <a:t> </a:t>
            </a:r>
            <a:r>
              <a:rPr lang="en-US" sz="1400" dirty="0" err="1" smtClean="0"/>
              <a:t>আরবি</a:t>
            </a:r>
            <a:r>
              <a:rPr lang="en-US" sz="1400" dirty="0" smtClean="0"/>
              <a:t> </a:t>
            </a:r>
            <a:r>
              <a:rPr lang="en-US" sz="1400" dirty="0" err="1" smtClean="0"/>
              <a:t>কি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656120" y="3060761"/>
            <a:ext cx="2490352" cy="738664"/>
            <a:chOff x="5638800" y="3083275"/>
            <a:chExt cx="2490352" cy="738664"/>
          </a:xfrm>
        </p:grpSpPr>
        <p:sp>
          <p:nvSpPr>
            <p:cNvPr id="18" name="TextBox 17"/>
            <p:cNvSpPr txBox="1"/>
            <p:nvPr/>
          </p:nvSpPr>
          <p:spPr>
            <a:xfrm>
              <a:off x="5638800" y="3083275"/>
              <a:ext cx="114300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SA" dirty="0" smtClean="0"/>
                <a:t>سافرت  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72299" y="3083275"/>
              <a:ext cx="114300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r>
                <a:rPr lang="ar-SA" dirty="0" smtClean="0"/>
                <a:t>يسافر  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38800" y="3452607"/>
              <a:ext cx="114300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SA" dirty="0" smtClean="0"/>
                <a:t>تسافر</a:t>
              </a:r>
              <a:r>
                <a:rPr lang="en-US" dirty="0" smtClean="0"/>
                <a:t>4</a:t>
              </a:r>
              <a:r>
                <a:rPr lang="ar-SA" dirty="0" smtClean="0"/>
                <a:t>  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6152" y="3452607"/>
              <a:ext cx="114300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SA" dirty="0" smtClean="0"/>
                <a:t>سافرة </a:t>
              </a:r>
              <a:r>
                <a:rPr lang="en-US" dirty="0" smtClean="0"/>
                <a:t>3</a:t>
              </a:r>
              <a:r>
                <a:rPr lang="ar-SA" dirty="0" smtClean="0"/>
                <a:t>  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2054" y="3857655"/>
            <a:ext cx="4558146" cy="762000"/>
            <a:chOff x="852054" y="3857655"/>
            <a:chExt cx="4558146" cy="762000"/>
          </a:xfrm>
        </p:grpSpPr>
        <p:sp>
          <p:nvSpPr>
            <p:cNvPr id="23" name="TextBox 22"/>
            <p:cNvSpPr txBox="1"/>
            <p:nvPr/>
          </p:nvSpPr>
          <p:spPr>
            <a:xfrm>
              <a:off x="852054" y="4038600"/>
              <a:ext cx="2805546" cy="40011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৩</a:t>
              </a:r>
              <a:r>
                <a:rPr lang="en-US" sz="2000" b="1" dirty="0" smtClean="0"/>
                <a:t>।</a:t>
              </a:r>
              <a:r>
                <a:rPr lang="ar-SA" sz="2000" b="1" dirty="0"/>
                <a:t> </a:t>
              </a:r>
              <a:r>
                <a:rPr lang="ar-SA" sz="2000" b="1" dirty="0" smtClean="0"/>
                <a:t> خرجت فاطمة من المكتبة</a:t>
              </a:r>
              <a:endParaRPr lang="en-US" sz="2000" b="1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664526" y="3857655"/>
              <a:ext cx="1745674" cy="762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বাক্যটি</a:t>
              </a:r>
              <a:r>
                <a:rPr lang="en-US" sz="1400" dirty="0" smtClean="0"/>
                <a:t> র </a:t>
              </a:r>
              <a:r>
                <a:rPr lang="en-US" sz="1400" dirty="0" err="1" smtClean="0"/>
                <a:t>নাম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কি</a:t>
              </a:r>
              <a:r>
                <a:rPr lang="en-US" dirty="0" smtClean="0"/>
                <a:t>?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91200" y="4048155"/>
            <a:ext cx="2452254" cy="941393"/>
            <a:chOff x="5791200" y="4048155"/>
            <a:chExt cx="2452254" cy="941393"/>
          </a:xfrm>
        </p:grpSpPr>
        <p:sp>
          <p:nvSpPr>
            <p:cNvPr id="25" name="TextBox 24"/>
            <p:cNvSpPr txBox="1"/>
            <p:nvPr/>
          </p:nvSpPr>
          <p:spPr>
            <a:xfrm>
              <a:off x="5791200" y="4608548"/>
              <a:ext cx="12192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dirty="0" smtClean="0"/>
                <a:t>جملة ظرفية</a:t>
              </a:r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24254" y="4608548"/>
              <a:ext cx="12192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SA" dirty="0" smtClean="0"/>
                <a:t>جملة شرطية</a:t>
              </a:r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91200" y="4048155"/>
              <a:ext cx="12192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r>
                <a:rPr lang="ar-SA" dirty="0" smtClean="0"/>
                <a:t>جملة اسمية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45036" y="4070729"/>
              <a:ext cx="11430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</a:t>
              </a:r>
              <a:r>
                <a:rPr lang="ar-SA" dirty="0" smtClean="0"/>
                <a:t>جملة فعلية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64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408" y="381000"/>
            <a:ext cx="8354291" cy="6092536"/>
            <a:chOff x="637309" y="228600"/>
            <a:chExt cx="8354291" cy="6092536"/>
          </a:xfrm>
        </p:grpSpPr>
        <p:sp>
          <p:nvSpPr>
            <p:cNvPr id="3" name="Rectangle 2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9317" y="711139"/>
            <a:ext cx="7398327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জোড়ায়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endParaRPr lang="en-US" sz="2800" dirty="0"/>
          </a:p>
        </p:txBody>
      </p:sp>
      <p:pic>
        <p:nvPicPr>
          <p:cNvPr id="2050" name="Picture 2" descr="তথ্য ও যোগাযোগ প্রযুক্তির গুরুত্ব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14" y="4023880"/>
            <a:ext cx="3312886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st Bengal News: When excess school fees will be controlled i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23880"/>
            <a:ext cx="3297215" cy="206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0099" y="1752600"/>
            <a:ext cx="737391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dirty="0" smtClean="0"/>
              <a:t>تغتسل نساء في الحمام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800100" y="2667000"/>
            <a:ext cx="737391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বাক্যটির</a:t>
            </a:r>
            <a:r>
              <a:rPr lang="en-US" dirty="0" smtClean="0"/>
              <a:t>  </a:t>
            </a:r>
            <a:r>
              <a:rPr lang="en-US" dirty="0" err="1" smtClean="0"/>
              <a:t>বাংগানুবাদ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  <a:r>
              <a:rPr lang="en-US" dirty="0" err="1" smtClean="0"/>
              <a:t>অতপর</a:t>
            </a:r>
            <a:r>
              <a:rPr lang="en-US" dirty="0" smtClean="0"/>
              <a:t> </a:t>
            </a:r>
            <a:r>
              <a:rPr lang="en-US" dirty="0" err="1" smtClean="0"/>
              <a:t>তারকিব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4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408" y="381000"/>
            <a:ext cx="8354291" cy="6092536"/>
            <a:chOff x="637309" y="228600"/>
            <a:chExt cx="8354291" cy="6092536"/>
          </a:xfrm>
        </p:grpSpPr>
        <p:sp>
          <p:nvSpPr>
            <p:cNvPr id="3" name="Rectangle 2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আশির দশকের সেই সৌন্দর্যময় সাতচাল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1" y="3730336"/>
            <a:ext cx="354330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853" y="762000"/>
            <a:ext cx="7377545" cy="5232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বাড়ির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কাজ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099" y="1371600"/>
            <a:ext cx="293370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err="1" smtClean="0"/>
              <a:t>আরবিতে</a:t>
            </a:r>
            <a:r>
              <a:rPr lang="en-US" dirty="0" smtClean="0"/>
              <a:t> </a:t>
            </a:r>
            <a:r>
              <a:rPr lang="en-US" dirty="0" err="1" smtClean="0"/>
              <a:t>অনুবাদ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9812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b="1" dirty="0" err="1" smtClean="0"/>
              <a:t>তানিয়া</a:t>
            </a:r>
            <a:r>
              <a:rPr lang="en-US" b="1" dirty="0" smtClean="0"/>
              <a:t> </a:t>
            </a:r>
            <a:r>
              <a:rPr lang="en-US" b="1" dirty="0" err="1" smtClean="0"/>
              <a:t>শহরে</a:t>
            </a:r>
            <a:r>
              <a:rPr lang="en-US" b="1" dirty="0" smtClean="0"/>
              <a:t> </a:t>
            </a:r>
            <a:r>
              <a:rPr lang="en-US" b="1" dirty="0" err="1" smtClean="0"/>
              <a:t>বাস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।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 smtClean="0"/>
              <a:t>আকাশে</a:t>
            </a:r>
            <a:r>
              <a:rPr lang="en-US" b="1" dirty="0" smtClean="0"/>
              <a:t> </a:t>
            </a:r>
            <a:r>
              <a:rPr lang="en-US" b="1" dirty="0" err="1" smtClean="0"/>
              <a:t>পুর্নিমার</a:t>
            </a:r>
            <a:r>
              <a:rPr lang="en-US" b="1" dirty="0" smtClean="0"/>
              <a:t> </a:t>
            </a:r>
            <a:r>
              <a:rPr lang="en-US" b="1" dirty="0" err="1" smtClean="0"/>
              <a:t>চাঁদ</a:t>
            </a:r>
            <a:r>
              <a:rPr lang="en-US" b="1" dirty="0" smtClean="0"/>
              <a:t>  </a:t>
            </a:r>
            <a:r>
              <a:rPr lang="en-US" b="1" dirty="0" err="1" smtClean="0"/>
              <a:t>উঠেছে</a:t>
            </a:r>
            <a:r>
              <a:rPr lang="en-US" b="1" dirty="0" smtClean="0"/>
              <a:t> ।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b="1" dirty="0" err="1" smtClean="0"/>
              <a:t>ছাত্ররা</a:t>
            </a:r>
            <a:r>
              <a:rPr lang="en-US" b="1" dirty="0" smtClean="0"/>
              <a:t> </a:t>
            </a:r>
            <a:r>
              <a:rPr lang="en-US" b="1" dirty="0" err="1" smtClean="0"/>
              <a:t>মাদরাসার</a:t>
            </a:r>
            <a:r>
              <a:rPr lang="en-US" b="1" dirty="0" smtClean="0"/>
              <a:t> </a:t>
            </a:r>
            <a:r>
              <a:rPr lang="en-US" b="1" dirty="0" err="1" smtClean="0"/>
              <a:t>দিতে</a:t>
            </a:r>
            <a:r>
              <a:rPr lang="en-US" b="1" dirty="0" smtClean="0"/>
              <a:t> </a:t>
            </a:r>
            <a:r>
              <a:rPr lang="en-US" b="1" dirty="0" err="1" smtClean="0"/>
              <a:t>যাইতেছে</a:t>
            </a:r>
            <a:r>
              <a:rPr lang="en-US" b="1" dirty="0" smtClean="0"/>
              <a:t> ।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b="1" dirty="0" err="1" smtClean="0"/>
              <a:t>ফাতেমা</a:t>
            </a:r>
            <a:r>
              <a:rPr lang="en-US" b="1" dirty="0" smtClean="0"/>
              <a:t> </a:t>
            </a:r>
            <a:r>
              <a:rPr lang="en-US" b="1" dirty="0" err="1" smtClean="0"/>
              <a:t>ক্লাস</a:t>
            </a:r>
            <a:r>
              <a:rPr lang="en-US" b="1" dirty="0" smtClean="0"/>
              <a:t> </a:t>
            </a:r>
            <a:r>
              <a:rPr lang="en-US" b="1" dirty="0" err="1" smtClean="0"/>
              <a:t>থেকে</a:t>
            </a:r>
            <a:r>
              <a:rPr lang="en-US" b="1" dirty="0" smtClean="0"/>
              <a:t> </a:t>
            </a:r>
            <a:r>
              <a:rPr lang="en-US" b="1" dirty="0" err="1" smtClean="0"/>
              <a:t>বেরিয়ে</a:t>
            </a:r>
            <a:r>
              <a:rPr lang="en-US" b="1" dirty="0" smtClean="0"/>
              <a:t> </a:t>
            </a:r>
            <a:r>
              <a:rPr lang="en-US" b="1" dirty="0" err="1" smtClean="0"/>
              <a:t>গেল</a:t>
            </a:r>
            <a:r>
              <a:rPr lang="en-US" b="1" dirty="0" smtClean="0"/>
              <a:t> । 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b="1" dirty="0" err="1" smtClean="0"/>
              <a:t>আমরা</a:t>
            </a:r>
            <a:r>
              <a:rPr lang="en-US" b="1" dirty="0" smtClean="0"/>
              <a:t> </a:t>
            </a:r>
            <a:r>
              <a:rPr lang="en-US" b="1" dirty="0" err="1" smtClean="0"/>
              <a:t>মক্কার</a:t>
            </a:r>
            <a:r>
              <a:rPr lang="en-US" b="1" dirty="0" smtClean="0"/>
              <a:t> </a:t>
            </a:r>
            <a:r>
              <a:rPr lang="en-US" b="1" dirty="0" err="1" smtClean="0"/>
              <a:t>দিকে</a:t>
            </a:r>
            <a:r>
              <a:rPr lang="en-US" b="1" dirty="0" smtClean="0"/>
              <a:t> </a:t>
            </a:r>
            <a:r>
              <a:rPr lang="en-US" b="1" dirty="0" err="1" smtClean="0"/>
              <a:t>সফর</a:t>
            </a:r>
            <a:r>
              <a:rPr lang="en-US" b="1" dirty="0" smtClean="0"/>
              <a:t> </a:t>
            </a:r>
            <a:r>
              <a:rPr lang="en-US" b="1" dirty="0" err="1" smtClean="0"/>
              <a:t>করিবো</a:t>
            </a:r>
            <a:r>
              <a:rPr lang="en-US" b="1" dirty="0" smtClean="0"/>
              <a:t> ।</a:t>
            </a:r>
          </a:p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58467"/>
            <a:ext cx="3505197" cy="24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63" y="602673"/>
            <a:ext cx="7408091" cy="5330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363" y="636657"/>
            <a:ext cx="7377545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শিক্ষক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পরিচিতি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5909" y="2133600"/>
            <a:ext cx="2365038" cy="1828800"/>
            <a:chOff x="865909" y="2133600"/>
            <a:chExt cx="2365038" cy="1828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909" y="2133600"/>
              <a:ext cx="2365038" cy="1828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686050"/>
              <a:ext cx="990600" cy="990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3429000" y="2819400"/>
            <a:ext cx="4648200" cy="304698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মোহাম্মদ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আনোয়ারুল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bn-IN" sz="2400" b="1" dirty="0">
                <a:solidFill>
                  <a:srgbClr val="FF0000"/>
                </a:solidFill>
              </a:rPr>
              <a:t>ই</a:t>
            </a:r>
            <a:r>
              <a:rPr lang="en-US" sz="2400" b="1" dirty="0" err="1">
                <a:solidFill>
                  <a:srgbClr val="FF0000"/>
                </a:solidFill>
              </a:rPr>
              <a:t>সলাম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সহকারী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অধ্যাপক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বালিয়াডাঙ্গা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ডি.এস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b="1" dirty="0" err="1">
                <a:solidFill>
                  <a:srgbClr val="FF0000"/>
                </a:solidFill>
              </a:rPr>
              <a:t>ফাজিল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মাদরাসা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ডাকঘর</a:t>
            </a:r>
            <a:r>
              <a:rPr lang="en-US" sz="2400" b="1" dirty="0">
                <a:solidFill>
                  <a:srgbClr val="FF0000"/>
                </a:solidFill>
              </a:rPr>
              <a:t>-  </a:t>
            </a:r>
            <a:r>
              <a:rPr lang="en-US" sz="2400" b="1" dirty="0" err="1">
                <a:solidFill>
                  <a:srgbClr val="FF0000"/>
                </a:solidFill>
              </a:rPr>
              <a:t>বালিয়াডাঙ্গা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উপজেল</a:t>
            </a:r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চাঁপা</a:t>
            </a:r>
            <a:r>
              <a:rPr lang="bn-IN" sz="2400" b="1" dirty="0">
                <a:solidFill>
                  <a:srgbClr val="FF0000"/>
                </a:solidFill>
              </a:rPr>
              <a:t>ই</a:t>
            </a:r>
            <a:r>
              <a:rPr lang="en-US" sz="2400" b="1" dirty="0" err="1">
                <a:solidFill>
                  <a:srgbClr val="FF0000"/>
                </a:solidFill>
              </a:rPr>
              <a:t>নবাবগঞ্জ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সদর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জেলা</a:t>
            </a:r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চাঁপা</a:t>
            </a:r>
            <a:r>
              <a:rPr lang="bn-IN" sz="2400" b="1" dirty="0">
                <a:solidFill>
                  <a:srgbClr val="FF0000"/>
                </a:solidFill>
              </a:rPr>
              <a:t>ই</a:t>
            </a:r>
            <a:r>
              <a:rPr lang="en-US" sz="2400" b="1" dirty="0" err="1">
                <a:solidFill>
                  <a:srgbClr val="FF0000"/>
                </a:solidFill>
              </a:rPr>
              <a:t>নবাবগঞ্জ</a:t>
            </a:r>
            <a:r>
              <a:rPr lang="en-US" sz="2400" b="1" dirty="0">
                <a:solidFill>
                  <a:srgbClr val="FF0000"/>
                </a:solidFill>
              </a:rPr>
              <a:t>   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মোবা</a:t>
            </a:r>
            <a:r>
              <a:rPr lang="bn-IN" sz="2400" b="1" dirty="0">
                <a:solidFill>
                  <a:srgbClr val="FF0000"/>
                </a:solidFill>
              </a:rPr>
              <a:t>ই</a:t>
            </a:r>
            <a:r>
              <a:rPr lang="en-US" sz="2400" b="1" dirty="0">
                <a:solidFill>
                  <a:srgbClr val="FF0000"/>
                </a:solidFill>
              </a:rPr>
              <a:t>ল </a:t>
            </a:r>
            <a:r>
              <a:rPr lang="en-US" sz="2400" b="1" dirty="0" smtClean="0">
                <a:solidFill>
                  <a:srgbClr val="FF0000"/>
                </a:solidFill>
              </a:rPr>
              <a:t>নং-০১৭২৬-৪৩৪৬৩৪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408" y="381000"/>
            <a:ext cx="8354291" cy="6092536"/>
            <a:chOff x="637309" y="228600"/>
            <a:chExt cx="8354291" cy="6092536"/>
          </a:xfrm>
        </p:grpSpPr>
        <p:sp>
          <p:nvSpPr>
            <p:cNvPr id="3" name="Rectangle 2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714375"/>
            <a:ext cx="7377545" cy="5429250"/>
          </a:xfrm>
          <a:prstGeom prst="rect">
            <a:avLst/>
          </a:prstGeom>
        </p:spPr>
      </p:pic>
      <p:pic>
        <p:nvPicPr>
          <p:cNvPr id="5122" name="Picture 2" descr="Thank You Animated Gif For Powerpoint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1"/>
            <a:ext cx="6858000" cy="3962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5909" y="616528"/>
            <a:ext cx="737754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209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616529"/>
            <a:ext cx="7377545" cy="53166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1663" y="602673"/>
            <a:ext cx="737754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</a:t>
            </a:r>
            <a:r>
              <a:rPr lang="en-US" sz="40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0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পরিচিতি</a:t>
            </a:r>
            <a:endParaRPr lang="en-US" sz="40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909" y="1468766"/>
            <a:ext cx="7353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দাখিল</a:t>
            </a:r>
            <a:r>
              <a:rPr lang="en-US" sz="2400" dirty="0" smtClean="0"/>
              <a:t> ১০ম </a:t>
            </a:r>
            <a:r>
              <a:rPr lang="en-US" sz="2400" dirty="0" err="1" smtClean="0"/>
              <a:t>শ্রেনি</a:t>
            </a:r>
            <a:r>
              <a:rPr lang="en-US" sz="2400" dirty="0" smtClean="0"/>
              <a:t> </a:t>
            </a:r>
            <a:r>
              <a:rPr lang="ar-SA" sz="2400" dirty="0" smtClean="0"/>
              <a:t>الصف العاشر من الداخل)-</a:t>
            </a:r>
            <a:r>
              <a:rPr lang="en-US" sz="2400" dirty="0" smtClean="0"/>
              <a:t>  </a:t>
            </a:r>
            <a:endParaRPr lang="ar-SA" sz="2400" dirty="0" smtClean="0"/>
          </a:p>
          <a:p>
            <a:pPr algn="ctr"/>
            <a:r>
              <a:rPr lang="en-US" sz="2400" dirty="0" err="1" smtClean="0"/>
              <a:t>বিষয়</a:t>
            </a:r>
            <a:r>
              <a:rPr lang="en-US" sz="2400" dirty="0" smtClean="0"/>
              <a:t>- </a:t>
            </a:r>
            <a:r>
              <a:rPr lang="en-US" sz="2400" dirty="0" err="1" smtClean="0"/>
              <a:t>কাওয়াইদুল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লুগাতিল</a:t>
            </a:r>
            <a:r>
              <a:rPr lang="en-US" sz="2400" dirty="0" smtClean="0"/>
              <a:t>  </a:t>
            </a:r>
            <a:r>
              <a:rPr lang="en-US" sz="2400" dirty="0" err="1" smtClean="0"/>
              <a:t>আরাবিয়্যাহ</a:t>
            </a:r>
            <a:r>
              <a:rPr lang="en-US" sz="2400" dirty="0" smtClean="0"/>
              <a:t> ( </a:t>
            </a:r>
            <a:r>
              <a:rPr lang="en-US" sz="2400" dirty="0" err="1" smtClean="0"/>
              <a:t>আরবি</a:t>
            </a:r>
            <a:r>
              <a:rPr lang="en-US" sz="2400" dirty="0" smtClean="0"/>
              <a:t> ২য় </a:t>
            </a:r>
            <a:r>
              <a:rPr lang="en-US" sz="2400" dirty="0" err="1" smtClean="0"/>
              <a:t>পত্র</a:t>
            </a:r>
            <a:r>
              <a:rPr lang="en-US" sz="2400" dirty="0" smtClean="0"/>
              <a:t>)</a:t>
            </a:r>
            <a:r>
              <a:rPr lang="ar-SA" sz="2400" dirty="0" smtClean="0"/>
              <a:t>  قواعد اللغة العربية)  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তৃতীয়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 – </a:t>
            </a:r>
            <a:r>
              <a:rPr lang="en-US" sz="2400" dirty="0" err="1" smtClean="0"/>
              <a:t>অনুবাদ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অধ্যায়</a:t>
            </a:r>
            <a:r>
              <a:rPr lang="en-US" sz="2400" dirty="0" smtClean="0"/>
              <a:t> </a:t>
            </a:r>
            <a:r>
              <a:rPr lang="ar-SA" sz="2400" dirty="0" smtClean="0"/>
              <a:t>الباب الثالث – الترجمة – النموذج العاشر )                   </a:t>
            </a:r>
            <a:r>
              <a:rPr lang="en-US" sz="2400" dirty="0" smtClean="0"/>
              <a:t> </a:t>
            </a:r>
            <a:r>
              <a:rPr lang="en-US" sz="2400" dirty="0" err="1" smtClean="0"/>
              <a:t>দশম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উদাহরণ</a:t>
            </a:r>
            <a:endParaRPr lang="en-US" sz="2400" dirty="0" smtClean="0"/>
          </a:p>
          <a:p>
            <a:pPr algn="ctr"/>
            <a:r>
              <a:rPr lang="en-US" sz="2400" dirty="0"/>
              <a:t> </a:t>
            </a:r>
            <a:r>
              <a:rPr lang="en-US" sz="2400" dirty="0" err="1" smtClean="0"/>
              <a:t>ক্রিয়া+কর্তা</a:t>
            </a:r>
            <a:r>
              <a:rPr lang="en-US" sz="2400" dirty="0" smtClean="0"/>
              <a:t>+  </a:t>
            </a:r>
            <a:r>
              <a:rPr lang="en-US" sz="2400" dirty="0" err="1" smtClean="0"/>
              <a:t>অব্যয়+সংশ্লিষ্ট</a:t>
            </a:r>
            <a:r>
              <a:rPr lang="en-US" sz="2400" dirty="0" smtClean="0"/>
              <a:t> </a:t>
            </a:r>
            <a:r>
              <a:rPr lang="ar-SA" sz="2400" dirty="0" smtClean="0"/>
              <a:t>-  فعل+ فاعل+ جار+  مجرور-)</a:t>
            </a:r>
            <a:endParaRPr lang="en-US" sz="2400" dirty="0" smtClean="0"/>
          </a:p>
          <a:p>
            <a:pPr algn="ctr"/>
            <a:r>
              <a:rPr lang="en-US" sz="2400" dirty="0" smtClean="0"/>
              <a:t>২য় </a:t>
            </a:r>
            <a:r>
              <a:rPr lang="en-US" sz="2400" dirty="0" err="1" smtClean="0"/>
              <a:t>পিরিয়ড</a:t>
            </a:r>
            <a:endParaRPr lang="en-US" sz="2400" dirty="0" smtClean="0"/>
          </a:p>
          <a:p>
            <a:pPr algn="ctr"/>
            <a:r>
              <a:rPr lang="en-US" sz="2400" dirty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- ৪৫  </a:t>
            </a:r>
            <a:r>
              <a:rPr lang="en-US" sz="2400" dirty="0" err="1" smtClean="0"/>
              <a:t>মিনিট</a:t>
            </a:r>
            <a:endParaRPr lang="en-US" sz="2400" dirty="0" smtClean="0"/>
          </a:p>
          <a:p>
            <a:pPr algn="ctr"/>
            <a:r>
              <a:rPr lang="en-US" sz="2400" dirty="0" err="1"/>
              <a:t>তারিখ</a:t>
            </a:r>
            <a:r>
              <a:rPr lang="en-US" sz="2400" dirty="0"/>
              <a:t>- </a:t>
            </a:r>
            <a:r>
              <a:rPr lang="en-US" sz="2400" dirty="0" smtClean="0"/>
              <a:t>২৭/৮/২০২০ </a:t>
            </a:r>
            <a:r>
              <a:rPr lang="en-US" sz="2400" dirty="0" err="1" smtClean="0"/>
              <a:t>খ্রি</a:t>
            </a:r>
            <a:r>
              <a:rPr lang="en-US" sz="2400" dirty="0" smtClean="0"/>
              <a:t>:</a:t>
            </a: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64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School library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5" y="1589810"/>
            <a:ext cx="7377545" cy="43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191000" y="4724400"/>
            <a:ext cx="2895600" cy="11430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১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909" y="838200"/>
            <a:ext cx="743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ছবি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টির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দিকে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লক্ষ্য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কর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এবং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বল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ইহা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কিসের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ছবি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00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7010400" cy="42568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865909" y="683567"/>
            <a:ext cx="7377544" cy="46166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ছবি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টির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দিকে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লক্ষ্য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কর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এবং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বল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ইহা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কিসের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ছবি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4440381" y="4703618"/>
            <a:ext cx="1960419" cy="1143000"/>
          </a:xfrm>
          <a:prstGeom prst="ellipse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64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838200"/>
            <a:ext cx="7377545" cy="5129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Left Arrow 8"/>
          <p:cNvSpPr/>
          <p:nvPr/>
        </p:nvSpPr>
        <p:spPr>
          <a:xfrm>
            <a:off x="3976254" y="1676400"/>
            <a:ext cx="4267199" cy="762000"/>
          </a:xfrm>
          <a:prstGeom prst="leftArrow">
            <a:avLst>
              <a:gd name="adj1" fmla="val 74546"/>
              <a:gd name="adj2" fmla="val 595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বঙ্গবন্ধু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শেখ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মজিবুর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রহমান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40381" y="4703618"/>
            <a:ext cx="1960419" cy="1143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৩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41663" y="607367"/>
            <a:ext cx="7377545" cy="46166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ছবি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টির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দিকে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লক্ষ্য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কর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এবং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বল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ইহা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কিসের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ছবি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64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1143000"/>
            <a:ext cx="7377545" cy="4790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4953000" y="4894118"/>
            <a:ext cx="1960419" cy="1143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৪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663" y="621268"/>
            <a:ext cx="7377545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ছবি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টির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দিকে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লক্ষ্য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কর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এবং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বল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ইহা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কিসের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ছবি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64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1447799"/>
            <a:ext cx="7377545" cy="4485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602673"/>
            <a:ext cx="7377545" cy="5330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65909" y="799007"/>
            <a:ext cx="73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ছবি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টির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দিকে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লক্ষ্য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কর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এবং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বল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ইহা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কিসের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ছবি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4440381" y="4703618"/>
            <a:ext cx="1960419" cy="1143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৫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64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218" y="221673"/>
            <a:ext cx="8354291" cy="6092536"/>
            <a:chOff x="637309" y="228600"/>
            <a:chExt cx="8354291" cy="6092536"/>
          </a:xfrm>
        </p:grpSpPr>
        <p:sp>
          <p:nvSpPr>
            <p:cNvPr id="2" name="Rectangle 1"/>
            <p:cNvSpPr/>
            <p:nvPr/>
          </p:nvSpPr>
          <p:spPr>
            <a:xfrm>
              <a:off x="651164" y="256309"/>
              <a:ext cx="491836" cy="599209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20545" y="228600"/>
              <a:ext cx="457200" cy="609253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309" y="228600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164" y="5940136"/>
              <a:ext cx="8340436" cy="381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5909" y="2862693"/>
            <a:ext cx="7377545" cy="461665"/>
            <a:chOff x="865909" y="2862693"/>
            <a:chExt cx="7377545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865909" y="2895600"/>
              <a:ext cx="1724891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000" dirty="0" smtClean="0"/>
                <a:t>مجرور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7836" y="2873086"/>
              <a:ext cx="1724891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000" dirty="0" smtClean="0"/>
                <a:t>جار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8200" y="2865292"/>
              <a:ext cx="1724891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000" dirty="0" smtClean="0"/>
                <a:t>فاعل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18563" y="2862693"/>
              <a:ext cx="1724891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400" dirty="0" smtClean="0"/>
                <a:t>فعل</a:t>
              </a:r>
              <a:r>
                <a:rPr lang="ar-SA" dirty="0" smtClean="0"/>
                <a:t> </a:t>
              </a:r>
              <a:endParaRPr lang="en-US" dirty="0"/>
            </a:p>
          </p:txBody>
        </p:sp>
      </p:grpSp>
      <p:sp>
        <p:nvSpPr>
          <p:cNvPr id="7" name="Up Arrow Callout 6"/>
          <p:cNvSpPr/>
          <p:nvPr/>
        </p:nvSpPr>
        <p:spPr>
          <a:xfrm>
            <a:off x="907473" y="3331285"/>
            <a:ext cx="7481454" cy="2601924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الجملة الفعلية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855518" y="616527"/>
            <a:ext cx="7377545" cy="7078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আজকের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r>
              <a:rPr lang="en-US" sz="4000" dirty="0" smtClean="0"/>
              <a:t> </a:t>
            </a:r>
            <a:r>
              <a:rPr lang="en-US" sz="4000" dirty="0" err="1" smtClean="0"/>
              <a:t>ঘোষনা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907473" y="1408607"/>
            <a:ext cx="732559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ar-SA" sz="2800" b="1" dirty="0" smtClean="0">
                <a:solidFill>
                  <a:srgbClr val="FF0000"/>
                </a:solidFill>
              </a:rPr>
              <a:t>الجملة الفعلية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 </a:t>
            </a:r>
            <a:r>
              <a:rPr lang="en-US" sz="2800" dirty="0" err="1" smtClean="0"/>
              <a:t>ক্রিয়া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বাচক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বাক্য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কিকি</a:t>
            </a:r>
            <a:r>
              <a:rPr lang="en-US" sz="2800" dirty="0" smtClean="0"/>
              <a:t>  </a:t>
            </a:r>
            <a:r>
              <a:rPr lang="en-US" sz="2800" dirty="0" err="1" smtClean="0"/>
              <a:t>উপাদানে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? </a:t>
            </a:r>
            <a:r>
              <a:rPr lang="en-US" sz="2800" dirty="0" err="1" smtClean="0"/>
              <a:t>বিস্তারিত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বর্ননা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: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64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487</Words>
  <Application>Microsoft Office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Anwarul Islam</dc:creator>
  <cp:lastModifiedBy>Anwarul Islam</cp:lastModifiedBy>
  <cp:revision>90</cp:revision>
  <dcterms:created xsi:type="dcterms:W3CDTF">2020-08-24T09:36:33Z</dcterms:created>
  <dcterms:modified xsi:type="dcterms:W3CDTF">2020-08-27T03:54:50Z</dcterms:modified>
</cp:coreProperties>
</file>