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5" r:id="rId3"/>
    <p:sldId id="266" r:id="rId4"/>
    <p:sldId id="256" r:id="rId5"/>
    <p:sldId id="268" r:id="rId6"/>
    <p:sldId id="257" r:id="rId7"/>
    <p:sldId id="258" r:id="rId8"/>
    <p:sldId id="259" r:id="rId9"/>
    <p:sldId id="260" r:id="rId10"/>
    <p:sldId id="267" r:id="rId11"/>
    <p:sldId id="269" r:id="rId12"/>
    <p:sldId id="261" r:id="rId13"/>
    <p:sldId id="262" r:id="rId14"/>
    <p:sldId id="270" r:id="rId15"/>
    <p:sldId id="271" r:id="rId16"/>
    <p:sldId id="272" r:id="rId17"/>
    <p:sldId id="26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12" autoAdjust="0"/>
    <p:restoredTop sz="94660"/>
  </p:normalViewPr>
  <p:slideViewPr>
    <p:cSldViewPr snapToGrid="0">
      <p:cViewPr varScale="1">
        <p:scale>
          <a:sx n="74" d="100"/>
          <a:sy n="74" d="100"/>
        </p:scale>
        <p:origin x="6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1BA02-041D-4EBC-9AC0-5A564AD3E9C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C6404-C0B7-4028-AB32-3774C9D03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26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1BA02-041D-4EBC-9AC0-5A564AD3E9C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C6404-C0B7-4028-AB32-3774C9D03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15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1BA02-041D-4EBC-9AC0-5A564AD3E9C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C6404-C0B7-4028-AB32-3774C9D03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891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1BA02-041D-4EBC-9AC0-5A564AD3E9C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C6404-C0B7-4028-AB32-3774C9D03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43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1BA02-041D-4EBC-9AC0-5A564AD3E9C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C6404-C0B7-4028-AB32-3774C9D03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569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1BA02-041D-4EBC-9AC0-5A564AD3E9C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C6404-C0B7-4028-AB32-3774C9D03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498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1BA02-041D-4EBC-9AC0-5A564AD3E9C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C6404-C0B7-4028-AB32-3774C9D03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598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1BA02-041D-4EBC-9AC0-5A564AD3E9C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C6404-C0B7-4028-AB32-3774C9D03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334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1BA02-041D-4EBC-9AC0-5A564AD3E9C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C6404-C0B7-4028-AB32-3774C9D03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460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1BA02-041D-4EBC-9AC0-5A564AD3E9C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C6404-C0B7-4028-AB32-3774C9D03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7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1BA02-041D-4EBC-9AC0-5A564AD3E9C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C6404-C0B7-4028-AB32-3774C9D03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705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42000">
              <a:schemeClr val="accent1">
                <a:lumMod val="20000"/>
                <a:lumOff val="80000"/>
              </a:schemeClr>
            </a:gs>
            <a:gs pos="74000">
              <a:schemeClr val="accent1">
                <a:lumMod val="60000"/>
                <a:lumOff val="40000"/>
              </a:schemeClr>
            </a:gs>
            <a:gs pos="100000">
              <a:srgbClr val="00B0F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1BA02-041D-4EBC-9AC0-5A564AD3E9C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C6404-C0B7-4028-AB32-3774C9D03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8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microsoft.com/office/2007/relationships/hdphoto" Target="../media/hdphoto7.wdp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microsoft.com/office/2007/relationships/hdphoto" Target="../media/hdphoto9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1.wdp"/><Relationship Id="rId5" Type="http://schemas.openxmlformats.org/officeDocument/2006/relationships/image" Target="../media/image23.png"/><Relationship Id="rId4" Type="http://schemas.microsoft.com/office/2007/relationships/hdphoto" Target="../media/hdphoto10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3.wdp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10" Type="http://schemas.microsoft.com/office/2007/relationships/hdphoto" Target="../media/hdphoto6.wdp"/><Relationship Id="rId4" Type="http://schemas.openxmlformats.org/officeDocument/2006/relationships/image" Target="../media/image5.jp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26857" y="220597"/>
            <a:ext cx="4288665" cy="70788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/>
              <a:t> </a:t>
            </a:r>
            <a:r>
              <a:rPr lang="bn-BD" sz="4000" dirty="0" smtClean="0"/>
              <a:t>স্বাগতম সবাইকে 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04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494" y="1209540"/>
            <a:ext cx="5511390" cy="458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220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3095" y="2023728"/>
            <a:ext cx="540688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অংশীদারি কারবারের ক্ষেত্রে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3094" y="5029198"/>
            <a:ext cx="5512905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যৌথমূ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লধনী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কারবারের ক্ষেত্রে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717744" y="1073378"/>
            <a:ext cx="3435478" cy="2547030"/>
            <a:chOff x="3614678" y="1667945"/>
            <a:chExt cx="4268033" cy="295623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4170" y="1707749"/>
              <a:ext cx="1990213" cy="1324396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4170" y="3227410"/>
              <a:ext cx="2058541" cy="1396768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2772" y="3227410"/>
              <a:ext cx="1888894" cy="1396768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614678" y="1667945"/>
              <a:ext cx="1986988" cy="1404005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sp>
        <p:nvSpPr>
          <p:cNvPr id="14" name="Rectangle 13"/>
          <p:cNvSpPr/>
          <p:nvPr/>
        </p:nvSpPr>
        <p:spPr>
          <a:xfrm>
            <a:off x="7338068" y="3802673"/>
            <a:ext cx="44742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অংশীদারবৃন্দের সরবরাহকৃত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27811" y="258632"/>
            <a:ext cx="6174914" cy="58477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অভ্যন্তরীণ উৎসের মালিকানাভিত্তিক শ্রেণিবিভাগ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639" b="89691" l="3475" r="953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561" y="4242538"/>
            <a:ext cx="3138661" cy="221965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880853" y="6169800"/>
            <a:ext cx="3931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শেয়ার বিক্রয় থেকে প্রাপ্ত অর্থ 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7980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4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0187" y="400026"/>
            <a:ext cx="2808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495" y="938095"/>
            <a:ext cx="3527787" cy="35277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39153" y="4465882"/>
            <a:ext cx="9490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কারবার অনুযায়ী অর্থায়নের মালিকা ভিত্তিক  উৎসগুলো লিখ।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0202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9990853" y="2273121"/>
            <a:ext cx="1132777" cy="9144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৫০%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8576236" y="2120615"/>
            <a:ext cx="3067776" cy="1687347"/>
            <a:chOff x="7792610" y="2092835"/>
            <a:chExt cx="3919806" cy="255643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962" b="10953"/>
            <a:stretch/>
          </p:blipFill>
          <p:spPr>
            <a:xfrm>
              <a:off x="7792610" y="2249258"/>
              <a:ext cx="3919806" cy="240001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  <p:sp>
          <p:nvSpPr>
            <p:cNvPr id="15" name="TextBox 14"/>
            <p:cNvSpPr txBox="1"/>
            <p:nvPr/>
          </p:nvSpPr>
          <p:spPr>
            <a:xfrm>
              <a:off x="9068903" y="2092835"/>
              <a:ext cx="1770762" cy="69945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ব্যবসায়  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123405" y="2622927"/>
            <a:ext cx="2152041" cy="1703496"/>
            <a:chOff x="795336" y="2807460"/>
            <a:chExt cx="2524125" cy="197591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336" y="2807460"/>
              <a:ext cx="2524125" cy="180975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  <p:sp>
          <p:nvSpPr>
            <p:cNvPr id="14" name="TextBox 13"/>
            <p:cNvSpPr txBox="1"/>
            <p:nvPr/>
          </p:nvSpPr>
          <p:spPr>
            <a:xfrm>
              <a:off x="1304260" y="4247878"/>
              <a:ext cx="2015200" cy="53549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শেয়ার হোল্ডার 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042158" y="81935"/>
            <a:ext cx="6530877" cy="58477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অভ্যন্তরীণ উৎসের </a:t>
            </a: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মুনাফাভিত্তিক 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 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34042" y="3911207"/>
            <a:ext cx="1867989" cy="46166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অবন্টিত মুনাফা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778637" y="2807460"/>
            <a:ext cx="1054741" cy="91253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৫০%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678017" y="2900173"/>
            <a:ext cx="1100619" cy="819823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৫০%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680266" y="2556044"/>
            <a:ext cx="2198567" cy="2157863"/>
            <a:chOff x="4223867" y="2132817"/>
            <a:chExt cx="2664336" cy="287981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3867" y="2132817"/>
              <a:ext cx="2664336" cy="2724344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  <p:sp>
          <p:nvSpPr>
            <p:cNvPr id="18" name="TextBox 17"/>
            <p:cNvSpPr txBox="1"/>
            <p:nvPr/>
          </p:nvSpPr>
          <p:spPr>
            <a:xfrm>
              <a:off x="5373814" y="4396505"/>
              <a:ext cx="1006584" cy="61612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১০০%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18051" y="1694706"/>
            <a:ext cx="3856671" cy="461665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অবন্টিত মুনাফা ও সঞ্চিতি তহবিল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376" y="4713907"/>
            <a:ext cx="1923804" cy="192380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4" name="Rectangle 23"/>
          <p:cNvSpPr/>
          <p:nvPr/>
        </p:nvSpPr>
        <p:spPr>
          <a:xfrm>
            <a:off x="174512" y="5308230"/>
            <a:ext cx="2024913" cy="46166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সঞ্চিতি তহবিল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88419" y="5418058"/>
            <a:ext cx="6235212" cy="83099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ভবিষ্যতে ব্যবসায় সম্প্রসারণ করার জন্য এই অবন্টিত মুনাফা একটি তহবিলে আলাদা করে রাখলে তাকে সঞ্চিতি তহবিল বলে।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736886"/>
            <a:ext cx="12191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 মুনাফা যখন তহবিল হিসাবে ব্যবহার করা হয় তখন তা অভ্যন্তরীণ তহবিলের মুনাফাভিত্তিক উৎস হিসাবে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গণ্য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।যেমনঃ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07966" y="1370861"/>
            <a:ext cx="4633612" cy="64633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নিট মুনাফার যে অংশ শেয়ার হোল্ডাদের মধ্যে বন্টন না করে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কারবারে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বিনিয়োগ করা হয় তাই অবন্টিত মুনাফা।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4475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11111E-6 L -0.25 1.11111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0.25 -4.44444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85185E-6 L -0.63191 0.3261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02" y="1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" grpId="0" animBg="1"/>
      <p:bldP spid="11" grpId="0" animBg="1"/>
      <p:bldP spid="12" grpId="0" animBg="1"/>
      <p:bldP spid="20" grpId="0" animBg="1"/>
      <p:bldP spid="24" grpId="0" animBg="1"/>
      <p:bldP spid="25" grpId="0" animBg="1"/>
      <p:bldP spid="2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5106166" y="1976617"/>
            <a:ext cx="1066595" cy="586629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৪০%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163441" y="1977592"/>
            <a:ext cx="1052600" cy="540247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৩০%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350552" y="2743634"/>
            <a:ext cx="1066595" cy="586629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১৫%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258739" y="2762127"/>
            <a:ext cx="1066595" cy="586629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০%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03749" y="186109"/>
            <a:ext cx="6065931" cy="58477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অভ্যন্তরীণ উৎসের মুনাফাভিত্তিক শ্রেণিবিভাগ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687" y="1668359"/>
            <a:ext cx="2577294" cy="21621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0633" y="1157819"/>
            <a:ext cx="3821391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লভ্যাংশ সমতাকরণ তহবিল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8421" l="9434" r="973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336" y="1325217"/>
            <a:ext cx="2546379" cy="23588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416" r="896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33" y="3830534"/>
            <a:ext cx="4375805" cy="230961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45440" y="6245600"/>
            <a:ext cx="3276585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লভ্যাংশ সমতাকরণ তহবিল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09392" y="4714955"/>
            <a:ext cx="7366323" cy="181588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কোম্পানির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সুনাম রক্ষাকরার জন্য শেয়ার হোল্ডারদের নিয়মিত লভ্যাংশ প্রদান করার উদ্দেশ্যে যে বছর মুনাফা বেশি সে বছর মুনাফা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একটা অংশ যে তহবিলে সরিয়ে রাখা হয় তাই লভ্যাংশ সমতাকরণ তহবিল।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60600" y="3222439"/>
            <a:ext cx="1672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শেয়ার হোল্ডার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9541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48148E-6 L 0.48242 -0.0993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15" y="-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0.31068 -0.0960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4" y="-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7037E-7 L -0.24479 0.091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40" y="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-0.475 0.1092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50" y="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15" grpId="0" animBg="1"/>
      <p:bldP spid="6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6684" y="248194"/>
            <a:ext cx="3540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15738" y="4776764"/>
            <a:ext cx="9431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মুনাফা ভিত্তিক অর্থায়নের উৎসগুলোর একটি করে বৈশিষ্ট্য লিখ।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8" b="98667" l="982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656" y="832969"/>
            <a:ext cx="3344091" cy="335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5336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4800" y="248195"/>
            <a:ext cx="4702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8171" y="1480408"/>
            <a:ext cx="6570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Ø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অর্থায়নের উৎস কী ?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8171" y="2084053"/>
            <a:ext cx="7249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Ø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অভ্যন্তরীণ তহবিলের উৎস কয়টি ও কি কি?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8171" y="2743642"/>
            <a:ext cx="8046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Ø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শেয়ার বিক্রয় হতে প্রাপ্ত অর্থ কোন </a:t>
            </a:r>
            <a:r>
              <a:rPr lang="bn-IN" sz="3600" smtClean="0">
                <a:latin typeface="NikoshBAN" panose="02000000000000000000" pitchFamily="2" charset="0"/>
                <a:cs typeface="NikoshBAN" panose="02000000000000000000" pitchFamily="2" charset="0"/>
              </a:rPr>
              <a:t>ধরণের  অর্থায়ন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8171" y="3504783"/>
            <a:ext cx="5577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Ø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সঞ্চিতি তহবিল কী?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8171" y="4265924"/>
            <a:ext cx="7772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Ø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লভ্যাংশ সমতাকরণ তহবিল বলতে কী বোঝায়?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8489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build="p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93972" y="244699"/>
            <a:ext cx="3013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81" b="98810" l="10000" r="95000">
                        <a14:foregroundMark x1="49333" y1="11905" x2="49333" y2="23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953" y="1212223"/>
            <a:ext cx="4619721" cy="25870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68422" y="4559120"/>
            <a:ext cx="73587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 মালিকানা ভিত্তিক ও মুনাফা ভিত্তিক উৎসের তুলনামূলক বিশ্লেষণ করে নিয়ে আসবে।  </a:t>
            </a:r>
            <a:r>
              <a:rPr lang="bn-IN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171307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9" b="94667" l="9778" r="89778">
                        <a14:foregroundMark x1="37778" y1="56000" x2="46667" y2="54667"/>
                        <a14:foregroundMark x1="55556" y1="56000" x2="51111" y2="58667"/>
                        <a14:foregroundMark x1="41778" y1="74667" x2="59111" y2="74667"/>
                        <a14:foregroundMark x1="28889" y1="17333" x2="59556" y2="18222"/>
                        <a14:foregroundMark x1="29333" y1="16889" x2="29333" y2="16889"/>
                        <a14:foregroundMark x1="29333" y1="16889" x2="29333" y2="24000"/>
                        <a14:foregroundMark x1="51111" y1="31556" x2="68444" y2="31556"/>
                        <a14:foregroundMark x1="51111" y1="11556" x2="59556" y2="32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124" y="593029"/>
            <a:ext cx="5278662" cy="527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009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32227" y="3264900"/>
            <a:ext cx="67273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শ্রেণিঃদশম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বিষয়ঃফিন্যান্স ও ব্যাংকিং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২য়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অর্থায়নের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 পাঠঃ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অর্থায়নের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অভ্যন্তরীণ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সময়ঃ৪০ মিনিট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844" y="595008"/>
            <a:ext cx="1713004" cy="2276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232402" y="3660358"/>
            <a:ext cx="4590522" cy="23698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কাজী খবির</a:t>
            </a: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সিদ্ধেশ্বরী উচ্চ বালিকা বিদ্যালয়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30,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নিউ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বেইলি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রোড,রমনা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-১২১৭ 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949198" y="1052866"/>
            <a:ext cx="78377" cy="542108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667" b="72788" l="25853" r="92388">
                        <a14:foregroundMark x1="55512" y1="54545" x2="56693" y2="56000"/>
                        <a14:foregroundMark x1="87795" y1="58545" x2="92388" y2="55333"/>
                        <a14:foregroundMark x1="31389" y1="50837" x2="32222" y2="63847"/>
                        <a14:backgroundMark x1="75066" y1="40848" x2="76247" y2="48303"/>
                        <a14:backgroundMark x1="30577" y1="38424" x2="28740" y2="41394"/>
                        <a14:backgroundMark x1="28215" y1="48667" x2="27428" y2="49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75" t="22347" r="19990" b="41738"/>
          <a:stretch/>
        </p:blipFill>
        <p:spPr>
          <a:xfrm>
            <a:off x="991675" y="0"/>
            <a:ext cx="2472743" cy="3477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58346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0180" y="193182"/>
            <a:ext cx="5550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লক্ষ্য কর...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67" l="0" r="100000">
                        <a14:foregroundMark x1="71250" y1="13333" x2="95000" y2="23667"/>
                        <a14:foregroundMark x1="5250" y1="18333" x2="2750" y2="17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112"/>
          <a:stretch/>
        </p:blipFill>
        <p:spPr>
          <a:xfrm>
            <a:off x="7672067" y="627375"/>
            <a:ext cx="3810000" cy="262568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1" r="10931"/>
          <a:stretch/>
        </p:blipFill>
        <p:spPr>
          <a:xfrm>
            <a:off x="624781" y="887492"/>
            <a:ext cx="3460736" cy="23655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00" b="98500" l="0" r="95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532" y="1801070"/>
            <a:ext cx="2903969" cy="290396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523" b="97990" l="5929" r="95257">
                        <a14:foregroundMark x1="46245" y1="13065" x2="44269" y2="28141"/>
                        <a14:foregroundMark x1="45059" y1="82915" x2="44664" y2="97990"/>
                        <a14:foregroundMark x1="42688" y1="9045" x2="41107" y2="27638"/>
                        <a14:backgroundMark x1="50198" y1="39698" x2="73518" y2="25126"/>
                        <a14:backgroundMark x1="20158" y1="41709" x2="41502" y2="467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15" y="3595807"/>
            <a:ext cx="3460736" cy="272208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067" y="3687248"/>
            <a:ext cx="3810000" cy="272208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3201205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0379" y="301763"/>
            <a:ext cx="8457127" cy="1114493"/>
          </a:xfrm>
        </p:spPr>
        <p:txBody>
          <a:bodyPr>
            <a:normAutofit/>
          </a:bodyPr>
          <a:lstStyle/>
          <a:p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অর্থায়ানের উৎস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360" y="1593601"/>
            <a:ext cx="7606182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747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9120" y="182879"/>
            <a:ext cx="35922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8788" y="1106209"/>
            <a:ext cx="9305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 ......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7348" y="2393656"/>
            <a:ext cx="101280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অর্থায়নের উৎস কী তা বলতে পারবে;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অর্থায়নের উৎস কত প্রকার ও কি কি তা বলতে পারবে;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মালিকানা ভিত্তিক অর্থায়নের উৎসগুলো বর্ণনা করতে পারবে;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মুনাফা ভিত্তিক অর্থায়নের উৎসগুলো বিশেষণ করতে পারবে; </a:t>
            </a:r>
          </a:p>
        </p:txBody>
      </p:sp>
    </p:spTree>
    <p:extLst>
      <p:ext uri="{BB962C8B-B14F-4D97-AF65-F5344CB8AC3E}">
        <p14:creationId xmlns:p14="http://schemas.microsoft.com/office/powerpoint/2010/main" val="16587646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02739" y="45275"/>
            <a:ext cx="4271749" cy="52322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অর্থায়ানের উৎসের ধারনা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3413" y="1670527"/>
            <a:ext cx="1051843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তহবিলের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উৎস নির্বাচন করা অর্থায়ন ব্যবস্থাপনার একটি গুরুত্বপূর্ণ সিদ্ধান্ত</a:t>
            </a:r>
            <a:r>
              <a:rPr lang="hi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3413" y="2297903"/>
            <a:ext cx="10518434" cy="10802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bn-BD" sz="2800" dirty="0" smtClean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তহবিল উৎসের যে মিশ্রণটি সর্বোচ্চ সুবিদা প্রদানকারী ও ন্যূনতম খরচযুক্ত সেই মিশ্রণের</a:t>
            </a:r>
            <a:r>
              <a:rPr lang="bn-BD" sz="3200" dirty="0" smtClean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উৎস থেকেই প্রতিষ্ঠান তহবিল সংগ্রহ করে</a:t>
            </a:r>
            <a:r>
              <a:rPr lang="hi-IN" sz="2800" dirty="0" smtClean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  <a:endParaRPr lang="en-US" sz="1400" dirty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361593" y="4687319"/>
            <a:ext cx="1255594" cy="1371237"/>
            <a:chOff x="1624084" y="4735773"/>
            <a:chExt cx="1255594" cy="1371237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" name="Oval 5"/>
            <p:cNvSpPr/>
            <p:nvPr/>
          </p:nvSpPr>
          <p:spPr>
            <a:xfrm>
              <a:off x="1624084" y="4735773"/>
              <a:ext cx="914400" cy="91440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১০%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51379" y="5737678"/>
              <a:ext cx="1228299" cy="36933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1ম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উৎস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914708" y="4711993"/>
            <a:ext cx="1268270" cy="1470188"/>
            <a:chOff x="6646458" y="4650895"/>
            <a:chExt cx="1268270" cy="147018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Oval 9"/>
            <p:cNvSpPr/>
            <p:nvPr/>
          </p:nvSpPr>
          <p:spPr>
            <a:xfrm>
              <a:off x="6646458" y="4650895"/>
              <a:ext cx="914400" cy="91440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৯% 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686429" y="5751751"/>
              <a:ext cx="1228299" cy="36933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২য়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উৎস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411218" y="4711993"/>
            <a:ext cx="1228299" cy="1384522"/>
            <a:chOff x="3962400" y="4728949"/>
            <a:chExt cx="1228299" cy="1384522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3994245" y="4728949"/>
              <a:ext cx="914400" cy="91440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১২%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62400" y="5744139"/>
              <a:ext cx="1228299" cy="36933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য়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উৎস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Oval 6"/>
          <p:cNvSpPr/>
          <p:nvPr/>
        </p:nvSpPr>
        <p:spPr>
          <a:xfrm>
            <a:off x="6138542" y="4285073"/>
            <a:ext cx="2980033" cy="232770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699016" y="5707564"/>
            <a:ext cx="1004171" cy="949235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১৯%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ight Arrow 18"/>
          <p:cNvSpPr/>
          <p:nvPr/>
        </p:nvSpPr>
        <p:spPr>
          <a:xfrm rot="9002638">
            <a:off x="5623617" y="5536636"/>
            <a:ext cx="514825" cy="484632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745993" y="4140052"/>
            <a:ext cx="2832117" cy="2450634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ight Arrow 20"/>
          <p:cNvSpPr/>
          <p:nvPr/>
        </p:nvSpPr>
        <p:spPr>
          <a:xfrm rot="20333074">
            <a:off x="10547183" y="4669822"/>
            <a:ext cx="535989" cy="484632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1028873" y="4238734"/>
            <a:ext cx="1004171" cy="94923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%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Left Brace 16"/>
          <p:cNvSpPr/>
          <p:nvPr/>
        </p:nvSpPr>
        <p:spPr>
          <a:xfrm rot="5400000">
            <a:off x="8120007" y="2898465"/>
            <a:ext cx="711791" cy="3102436"/>
          </a:xfrm>
          <a:prstGeom prst="leftBrac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7973816" y="2809259"/>
            <a:ext cx="1004171" cy="949235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%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95511" y="3636896"/>
            <a:ext cx="4332914" cy="2410456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সুতরাং প্রতিষ্ঠান ১ম ও ২য় উৎসের মিশ্রণ থেকে অর্থ সংগ্রহ করবে কারণ এই মিশ্রণের খরচ সর্বনিম্ন।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Down Arrow 22"/>
          <p:cNvSpPr/>
          <p:nvPr/>
        </p:nvSpPr>
        <p:spPr>
          <a:xfrm rot="6140668">
            <a:off x="5279470" y="4350918"/>
            <a:ext cx="484632" cy="12092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23119" y="536530"/>
            <a:ext cx="116099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যে কোনো ব্যবসায় শুরু করার জন্য এবং উক্ত ব্যবসায়ের দৈনন্দিন কার্য পরিচালনের   অর্থের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বা তহবিলের  প্রয়োজন।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থাকে।যে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তহবিল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অর্থায়নের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4543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7" grpId="1" animBg="1"/>
      <p:bldP spid="8" grpId="0" animBg="1"/>
      <p:bldP spid="19" grpId="0" animBg="1"/>
      <p:bldP spid="20" grpId="0" animBg="1"/>
      <p:bldP spid="21" grpId="0" animBg="1"/>
      <p:bldP spid="22" grpId="0" animBg="1"/>
      <p:bldP spid="17" grpId="0" animBg="1"/>
      <p:bldP spid="25" grpId="0" animBg="1"/>
      <p:bldP spid="18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0348" y="238255"/>
            <a:ext cx="10342618" cy="675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bn-BD" sz="3600" dirty="0" smtClean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যে কোনো ব্যবসা প্রতিষ্ঠানের তহবিলের দুইটি ভিন্ন উৎস থাকে</a:t>
            </a:r>
            <a:r>
              <a:rPr lang="hi-IN" sz="3600" dirty="0" smtClean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  <a:endParaRPr lang="en-US" dirty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141527" y="951160"/>
            <a:ext cx="2516565" cy="1005840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মালিকপক্ষ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9072148" y="974812"/>
            <a:ext cx="2641075" cy="1005840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ঋণদাতা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141527" y="4752298"/>
            <a:ext cx="2174264" cy="100584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অভ্যন্তরীণ তহবিল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9198069" y="4752298"/>
            <a:ext cx="2174264" cy="100584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বহিস্থ  তহবিল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1986343" y="1957000"/>
            <a:ext cx="484632" cy="493067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10124223" y="2064670"/>
            <a:ext cx="484632" cy="527367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6085" y="2521036"/>
            <a:ext cx="3220278" cy="14974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মালিকের প্রদত্ত তহবিলকে অভ্যন্তরীণ 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তহবিল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উৎস 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বলে। </a:t>
            </a:r>
            <a:endParaRPr lang="en-US" sz="1600" dirty="0">
              <a:solidFill>
                <a:schemeClr val="tx1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756400" y="2587169"/>
            <a:ext cx="3220278" cy="14974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ঋণদাতা প্রদত্ত তহবিল কে বহিস্থ তহবিলের উৎস বলে। </a:t>
            </a:r>
            <a:endParaRPr lang="en-US" sz="1600" dirty="0">
              <a:solidFill>
                <a:schemeClr val="tx1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1856502" y="4138881"/>
            <a:ext cx="484632" cy="493067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10124223" y="4139644"/>
            <a:ext cx="484632" cy="493067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4582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3913" y="3043426"/>
            <a:ext cx="9640388" cy="75097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অভ্যন্তরীণ 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তহবিলের উৎসগুলোকে দুই ভাগ করা যায়</a:t>
            </a:r>
            <a:r>
              <a:rPr lang="hi-IN" sz="4000" dirty="0" smtClean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যথাঃ </a:t>
            </a:r>
            <a:endParaRPr lang="bn-BD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15410" y="146737"/>
            <a:ext cx="3445564" cy="64633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অভ্যন্তরীণ তহবিল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3913" y="1139044"/>
            <a:ext cx="10283688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 মালিক তার সঞ্চিত মুনাফা বা অব্যবহৃত মুনাফার মাধ্যমে যে তহবিল ব্যবসায়ের প্রয়োজনে বিনিয়োগ করে তাকে  অভ্যন্তরীণ  তহবিল বলে।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31326" y="4226785"/>
            <a:ext cx="6096000" cy="187070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</a:pPr>
            <a:r>
              <a:rPr lang="bn-IN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মালিকানা ভিত্তিক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07000"/>
              </a:lnSpc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</a:p>
          <a:p>
            <a:pPr>
              <a:lnSpc>
                <a:spcPct val="107000"/>
              </a:lnSpc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ভিত্তিক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086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4421" y="246148"/>
            <a:ext cx="6412854" cy="58477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অভ্যন্তরীণ উৎসের মালিকানাভিত্তিক শ্রেণিবিভাগ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1965" y="2348618"/>
            <a:ext cx="1205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যেমনঃ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311965" y="2876727"/>
            <a:ext cx="6732105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একমালিকানা প্রতিষ্ঠানের ক্ষেত্রে মালিকের প্রদত্ত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511" y="3793882"/>
            <a:ext cx="2219325" cy="20574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33" y="3713160"/>
            <a:ext cx="2246777" cy="20574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326" y="3793882"/>
            <a:ext cx="2246777" cy="20574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5956719" y="5931268"/>
            <a:ext cx="953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জমি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64446" y="6045456"/>
            <a:ext cx="1667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আসবাবপত্র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06261" y="5962342"/>
            <a:ext cx="796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5373" y="1048533"/>
            <a:ext cx="11277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কারবারের মালিকের নিজস্ব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সঞ্চয়কৃত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অর্থ বা অর্থ সমতুল্য যে কোনো কিছু যখন ব্যবসায় তহবিল হিসাবে ব্যবহার করা হয় তাই হচ্ছে মালিকানা ভিত্তিক অভ্যন্তরীণ উৎস।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7836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1" grpId="0"/>
      <p:bldP spid="12" grpId="0"/>
      <p:bldP spid="13" grpId="0"/>
      <p:bldP spid="1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536</Words>
  <Application>Microsoft Office PowerPoint</Application>
  <PresentationFormat>Widescreen</PresentationFormat>
  <Paragraphs>92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অর্থায়ানের উৎস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অর্থায়ানের উৎস</dc:title>
  <dc:creator>Microsoft account</dc:creator>
  <cp:lastModifiedBy>Microsoft account</cp:lastModifiedBy>
  <cp:revision>81</cp:revision>
  <dcterms:created xsi:type="dcterms:W3CDTF">2020-04-11T10:07:17Z</dcterms:created>
  <dcterms:modified xsi:type="dcterms:W3CDTF">2020-08-24T15:22:01Z</dcterms:modified>
</cp:coreProperties>
</file>