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18872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28" y="-72"/>
      </p:cViewPr>
      <p:guideLst>
        <p:guide orient="horz" pos="2448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1" y="2414485"/>
            <a:ext cx="1010412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1" y="4404360"/>
            <a:ext cx="8321041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1" y="311259"/>
            <a:ext cx="267462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11259"/>
            <a:ext cx="782574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994490"/>
            <a:ext cx="1010412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294275"/>
            <a:ext cx="1010412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813563"/>
            <a:ext cx="5250180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813563"/>
            <a:ext cx="5250180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739795"/>
            <a:ext cx="5252245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464859"/>
            <a:ext cx="5252245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739795"/>
            <a:ext cx="52543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464859"/>
            <a:ext cx="52543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309457"/>
            <a:ext cx="3910807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309460"/>
            <a:ext cx="664527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626450"/>
            <a:ext cx="3910807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5440680"/>
            <a:ext cx="713232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94478"/>
            <a:ext cx="713232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6082983"/>
            <a:ext cx="713232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1" y="311256"/>
            <a:ext cx="10698481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813563"/>
            <a:ext cx="10698481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203866"/>
            <a:ext cx="27736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7203866"/>
            <a:ext cx="37642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203866"/>
            <a:ext cx="27736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Content\My content\New folder\FLORES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267200" cy="50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04800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14800" y="533400"/>
            <a:ext cx="3300895" cy="8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ইউএনডিপি </a:t>
            </a:r>
            <a:endParaRPr lang="en-US" sz="54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2667"/>
          <a:stretch>
            <a:fillRect/>
          </a:stretch>
        </p:blipFill>
        <p:spPr>
          <a:xfrm>
            <a:off x="3124200" y="1447800"/>
            <a:ext cx="5343277" cy="4114800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609600" y="5562600"/>
            <a:ext cx="10591800" cy="149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কাজ বিভিন্ন দেশের উন্নয়নে কাজ করা ও জাতিসংঘের কাজগুলোর সমন্বয় সাধন করা। সদর দপ্তর ওয়াশিংটন, যুক্তরাষ্ট্র। বাংলাদেশে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উন্নয়ন, দূর্যোগ ব্যবস্থাপনা ও দারিদ্র্য বিমোচনে এটি কাজ করছে।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96" y="4224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52800" y="676275"/>
            <a:ext cx="4419600" cy="9239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 smtClean="0">
                <a:solidFill>
                  <a:srgbClr val="771A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ও কৃষি সংস্থা </a:t>
            </a:r>
            <a:endParaRPr lang="en-US" sz="5400" dirty="0">
              <a:solidFill>
                <a:srgbClr val="771A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>
            <a:fillRect/>
          </a:stretch>
        </p:blipFill>
        <p:spPr>
          <a:xfrm>
            <a:off x="3505200" y="1828800"/>
            <a:ext cx="4349751" cy="3262313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1295400" y="5257800"/>
            <a:ext cx="9372600" cy="1185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 দপ্তর রোম,ইতালি। সারা বিশ্বের খাদ্য সমস্যা মোকাবিলা ও জনগণের স্বাস্থ্য ও পুষ্টির উন্নয়নে এ সংস্থা কাজ করে।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96" y="5748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0" y="533400"/>
            <a:ext cx="4532311" cy="8961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স্বাস্থ্য সংস্থা 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r="9794"/>
          <a:stretch>
            <a:fillRect/>
          </a:stretch>
        </p:blipFill>
        <p:spPr>
          <a:xfrm>
            <a:off x="3124200" y="1600200"/>
            <a:ext cx="5276851" cy="3957638"/>
          </a:xfrm>
          <a:prstGeom prst="rect">
            <a:avLst/>
          </a:prstGeom>
          <a:ln w="76200">
            <a:solidFill>
              <a:srgbClr val="57257D"/>
            </a:solidFill>
          </a:ln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914400" y="5748338"/>
            <a:ext cx="9906000" cy="1185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 দপ্তর জেনেভা, সুইজারল্যান্ড। বিশ্বের বিভিন্ন দেশের মানুষের স্বাস্থ্য সুরক্ষায় এ সংস্থা কাজ করে।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96" y="34500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93599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dirty="0">
                <a:solidFill>
                  <a:srgbClr val="00206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IN" sz="5400" dirty="0" smtClean="0">
                <a:solidFill>
                  <a:srgbClr val="00206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9৪, </a:t>
            </a:r>
            <a:r>
              <a:rPr lang="bn-BD" sz="5400" dirty="0">
                <a:solidFill>
                  <a:srgbClr val="00206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পৃষ্ঠার অংশটুকু শিশুদের নিরবে পড়তে বলব।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8458200" cy="4502900"/>
          </a:xfrm>
          <a:prstGeom prst="roundRect">
            <a:avLst>
              <a:gd name="adj" fmla="val 1590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2694" y="4224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990600"/>
            <a:ext cx="3733800" cy="7848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5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দলীয় কাজ</a:t>
            </a:r>
            <a:endParaRPr lang="en-US" sz="45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r="5263"/>
          <a:stretch/>
        </p:blipFill>
        <p:spPr>
          <a:xfrm>
            <a:off x="7239000" y="4114800"/>
            <a:ext cx="25146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6448"/>
          <a:stretch/>
        </p:blipFill>
        <p:spPr>
          <a:xfrm>
            <a:off x="1447800" y="3581400"/>
            <a:ext cx="2514600" cy="3106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23" y="1981200"/>
            <a:ext cx="2662071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2694" y="4224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200"/>
            <a:ext cx="4495800" cy="101566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দল: ইউনিসেফ 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191000"/>
            <a:ext cx="9067800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প্রশ্ন:১। ইউনিসেফের ৫টি কাজের নাম লিখ।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38200"/>
            <a:ext cx="22098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94" y="453489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66800"/>
            <a:ext cx="3733800" cy="101566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দল: ইউনেস্কো 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352800"/>
            <a:ext cx="9829800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ইউনেস্কোর সদর দপ্তর কোথায় অবস্থিত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            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  </a:t>
            </a:r>
            <a:endParaRPr lang="en-US" sz="3600" dirty="0">
              <a:solidFill>
                <a:prstClr val="black"/>
              </a:solidFill>
            </a:endParaRPr>
          </a:p>
          <a:p>
            <a:pPr marL="257175" indent="-257175"/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 আমাদের ভাষা শহিদ দিবসকে কিসের মর্যাদা দিয়েছে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37" y="533401"/>
            <a:ext cx="2235563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34500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928" y="820909"/>
            <a:ext cx="3934072" cy="78483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45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দল: বিশ্ব ব্যাংক </a:t>
            </a:r>
            <a:endParaRPr lang="en-US" sz="45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9528" y="2203149"/>
            <a:ext cx="8506072" cy="36009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ব্যাংকের সদর দপ্তর -------------       অবস্থিত ।</a:t>
            </a:r>
          </a:p>
          <a:p>
            <a:pPr marL="257175" indent="-257175"/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ব্যাংকের কাজ --------------- --------------  --- ।</a:t>
            </a:r>
          </a:p>
          <a:p>
            <a:pPr marL="257175" indent="-257175"/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ব্যাংকের সদর দপ্তর  --------------    শহরে অবস্থিত 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/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85800"/>
            <a:ext cx="2252663" cy="1358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391497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128" y="1200150"/>
            <a:ext cx="4572000" cy="78483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45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দল: নিরপত্তা পরিষদ</a:t>
            </a:r>
            <a:r>
              <a:rPr lang="en-US" sz="45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124200"/>
            <a:ext cx="6991845" cy="261610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পৃথিবীতে বাংলাদেশসহ ----       টি দেশ আছে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57175" indent="-257175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জাতিসংঘ  ----       সলে গঠিত হয়।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জাতিসংঘে প্রধান ----   টি শাখা আছে।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/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38200"/>
            <a:ext cx="2743200" cy="1679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224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066800"/>
            <a:ext cx="2343150" cy="7155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50" dirty="0" smtClean="0"/>
              <a:t> মূল্যায়ন 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411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স্বাস্থ্য দিবস পালিত হয় কোন তারিখে 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667000"/>
            <a:ext cx="6213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ইউনিসেফের সদর দপ্তর কোথায় 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694" y="4224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03632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863600"/>
            <a:ext cx="3249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" y="2418080"/>
            <a:ext cx="6332220" cy="34778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ইয়াদ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০১৭১৪৮৩৬৬৫৩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E-mail-eyadaliatk79@gmail.com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3352800"/>
            <a:ext cx="4495800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শ্রেণি-পঞ্চম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পাঠ-২,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১২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986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86200" y="1143000"/>
            <a:ext cx="3874901" cy="69411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4800600" cy="17366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উন্নয়নমূলক সংস্থাগুলো বাংলাদেশকে যে সকল সহায়তা করে তার একটি তালিকা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>
          <a:xfrm>
            <a:off x="5943600" y="2514600"/>
            <a:ext cx="3616046" cy="38565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22694" y="4224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9906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intel\Desktop\ত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81200"/>
            <a:ext cx="5334000" cy="526760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107196" y="7272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949960"/>
            <a:ext cx="205740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2590801"/>
            <a:ext cx="10896600" cy="1036321"/>
            <a:chOff x="685800" y="2743200"/>
            <a:chExt cx="10896600" cy="9144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790825"/>
              <a:ext cx="685800" cy="866776"/>
            </a:xfrm>
            <a:prstGeom prst="ellipse">
              <a:avLst/>
            </a:prstGeom>
            <a:ln w="12700" cap="rnd">
              <a:solidFill>
                <a:schemeClr val="tx1"/>
              </a:solidFill>
              <a:prstDash val="sysDot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685800" y="2743200"/>
              <a:ext cx="10896600" cy="828282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endParaRPr>
            </a:p>
            <a:p>
              <a:pPr algn="ctr"/>
              <a:r>
                <a:rPr lang="en-US" sz="3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       ১৬.৩.৪ </a:t>
              </a:r>
              <a:r>
                <a:rPr lang="en-US" sz="3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জাতিসংঘের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কয়েকটি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উন্নয়নমূলক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সংস্থার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নাম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ও </a:t>
              </a:r>
              <a:r>
                <a:rPr lang="en-US" sz="3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কাজ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বলতে</a:t>
              </a:r>
              <a:r>
                <a:rPr lang="en-US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পারবে</a:t>
              </a:r>
              <a:r>
                <a:rPr lang="bn-BD" sz="3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।</a:t>
              </a:r>
              <a:endParaRPr lang="en-US" sz="3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endParaRPr>
            </a:p>
            <a:p>
              <a:pPr algn="ctr"/>
              <a:endParaRPr lang="en-US" sz="11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3400" y="4791160"/>
            <a:ext cx="10918088" cy="1036321"/>
            <a:chOff x="762000" y="4227493"/>
            <a:chExt cx="10918088" cy="914401"/>
          </a:xfrm>
        </p:grpSpPr>
        <p:grpSp>
          <p:nvGrpSpPr>
            <p:cNvPr id="17" name="Group 16"/>
            <p:cNvGrpSpPr/>
            <p:nvPr/>
          </p:nvGrpSpPr>
          <p:grpSpPr>
            <a:xfrm>
              <a:off x="762000" y="4227493"/>
              <a:ext cx="10896600" cy="914401"/>
              <a:chOff x="685800" y="2743200"/>
              <a:chExt cx="10896600" cy="91440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2790825"/>
                <a:ext cx="685800" cy="866776"/>
              </a:xfrm>
              <a:prstGeom prst="ellipse">
                <a:avLst/>
              </a:prstGeom>
              <a:ln w="12700" cap="rnd">
                <a:solidFill>
                  <a:schemeClr val="tx1"/>
                </a:solidFill>
                <a:prstDash val="sysDot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85800" y="2743200"/>
                <a:ext cx="10896600" cy="84185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endParaRPr>
              </a:p>
              <a:p>
                <a:pPr algn="ctr"/>
                <a:endParaRPr lang="en-US" sz="11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1100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11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11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447800" y="4507468"/>
              <a:ext cx="10232288" cy="515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১৬.৩.৫ শিশুদের স্বাস্থ্য ও শিক্ষার উন্নয়নে ইউনিসেফের কাজ উল্লেখ করতে পারবে</a:t>
              </a:r>
              <a:endParaRPr lang="en-US" sz="3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400" y="5748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63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748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2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9088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3164" y="5932966"/>
            <a:ext cx="571983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500" dirty="0" smtClean="0">
                <a:latin typeface="NikoshBAN" pitchFamily="2" charset="0"/>
                <a:cs typeface="NikoshBAN" pitchFamily="2" charset="0"/>
              </a:rPr>
              <a:t>জাতিসংঘের উন্নয়নমূলক সংস্থা </a:t>
            </a:r>
            <a:endParaRPr lang="bn-BD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962400" y="1986280"/>
            <a:ext cx="3810000" cy="3799840"/>
          </a:xfrm>
          <a:prstGeom prst="horizontalScroll">
            <a:avLst>
              <a:gd name="adj" fmla="val 911"/>
            </a:avLst>
          </a:prstGeom>
          <a:blipFill>
            <a:blip r:embed="rId2"/>
            <a:stretch>
              <a:fillRect/>
            </a:stretch>
          </a:blipFill>
          <a:ln w="38100"/>
          <a:effectLst>
            <a:glow rad="127000">
              <a:srgbClr val="00B0F0"/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57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57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57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50" y="5748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8779" y="1676400"/>
            <a:ext cx="1699221" cy="500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0" rIns="68580"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3124200"/>
            <a:ext cx="103632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own Arrow 3"/>
          <p:cNvSpPr/>
          <p:nvPr/>
        </p:nvSpPr>
        <p:spPr>
          <a:xfrm>
            <a:off x="5791200" y="2286000"/>
            <a:ext cx="426027" cy="833906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own Arrow 5"/>
          <p:cNvSpPr/>
          <p:nvPr/>
        </p:nvSpPr>
        <p:spPr>
          <a:xfrm>
            <a:off x="8001000" y="3657600"/>
            <a:ext cx="426027" cy="6858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6"/>
          <p:cNvSpPr/>
          <p:nvPr/>
        </p:nvSpPr>
        <p:spPr>
          <a:xfrm>
            <a:off x="1219200" y="3657600"/>
            <a:ext cx="426027" cy="6096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own Arrow 7"/>
          <p:cNvSpPr/>
          <p:nvPr/>
        </p:nvSpPr>
        <p:spPr>
          <a:xfrm>
            <a:off x="2667000" y="3657600"/>
            <a:ext cx="426027" cy="6096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own Arrow 8"/>
          <p:cNvSpPr/>
          <p:nvPr/>
        </p:nvSpPr>
        <p:spPr>
          <a:xfrm>
            <a:off x="6074520" y="3564330"/>
            <a:ext cx="426027" cy="70287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own Arrow 9"/>
          <p:cNvSpPr/>
          <p:nvPr/>
        </p:nvSpPr>
        <p:spPr>
          <a:xfrm>
            <a:off x="4267200" y="3657600"/>
            <a:ext cx="426027" cy="6858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wn Arrow Callout 10"/>
          <p:cNvSpPr/>
          <p:nvPr/>
        </p:nvSpPr>
        <p:spPr>
          <a:xfrm>
            <a:off x="533400" y="4343400"/>
            <a:ext cx="1676400" cy="6858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ইউনিসেফ</a:t>
            </a:r>
            <a:endParaRPr lang="bn-BD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286000" y="4328035"/>
            <a:ext cx="1250945" cy="542393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বিশ্বব্যাংক</a:t>
            </a:r>
            <a:endParaRPr lang="bn-BD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5418566" y="4354886"/>
            <a:ext cx="1589276" cy="598114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ও কৃষি সংস্থা </a:t>
            </a:r>
            <a:endParaRPr lang="bn-BD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456959" y="4402444"/>
            <a:ext cx="1458441" cy="550556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স্বাস্থ্য সংস্থা </a:t>
            </a:r>
            <a:endParaRPr lang="bn-BD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3886200" y="4410607"/>
            <a:ext cx="1185593" cy="542393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ইউএনডিপি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9906000" y="3657600"/>
            <a:ext cx="426027" cy="6858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Callout 16"/>
          <p:cNvSpPr/>
          <p:nvPr/>
        </p:nvSpPr>
        <p:spPr>
          <a:xfrm>
            <a:off x="9296400" y="4402444"/>
            <a:ext cx="1458441" cy="550556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ইউনেস্কো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29200"/>
            <a:ext cx="1614171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953000"/>
            <a:ext cx="1719175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876800"/>
            <a:ext cx="1524000" cy="1295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95793" y="4953000"/>
            <a:ext cx="1421838" cy="1219200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62" y="5073728"/>
            <a:ext cx="1627380" cy="10984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58" y="4953000"/>
            <a:ext cx="1398042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25908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উন্নয়নমূলক সংস্থা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4224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r="9794"/>
          <a:stretch>
            <a:fillRect/>
          </a:stretch>
        </p:blipFill>
        <p:spPr>
          <a:xfrm>
            <a:off x="3505200" y="1524000"/>
            <a:ext cx="4673600" cy="3505200"/>
          </a:xfrm>
          <a:prstGeom prst="rect">
            <a:avLst/>
          </a:prstGeom>
          <a:ln w="76200">
            <a:solidFill>
              <a:srgbClr val="57257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24400" y="685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জাতিসংঘ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38200" y="5257800"/>
            <a:ext cx="10287000" cy="152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 আন্তর্জাতিক শিশু তহবিল। সদর দপ্তর নিউইয়র্ক, যুক্তরাষ্ট্র। শিশুদের শিক্ষা, বিশুদ্ধ পানি সরবরাহ, স্বাস্থ্যসম্মত পায়খানা তৈরি, মা ও শিশুর স্বাস্থ্য রক্ষা এবং শিশুদের বিভিন্ন প্রতিষোধক টিকা দান ইত্যাদি কাজ করে।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96" y="484485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r="9794"/>
          <a:stretch>
            <a:fillRect/>
          </a:stretch>
        </p:blipFill>
        <p:spPr>
          <a:xfrm>
            <a:off x="2971800" y="1752600"/>
            <a:ext cx="5486400" cy="4114800"/>
          </a:xfrm>
          <a:prstGeom prst="rect">
            <a:avLst/>
          </a:prstGeom>
          <a:ln w="57150">
            <a:solidFill>
              <a:srgbClr val="771A86"/>
            </a:solidFill>
          </a:ln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1066800" y="6248400"/>
            <a:ext cx="9829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দপ্তর ওয়াশিংটন, যুক্তরাষ্ট্র। বিভিন্ন দেশের উন্নয়নে সাহায্য দিয়ে থাকে।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685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224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43400" y="671512"/>
            <a:ext cx="2743200" cy="1004888"/>
          </a:xfrm>
          <a:prstGeom prst="rect">
            <a:avLst/>
          </a:prstGeom>
          <a:ln>
            <a:solidFill>
              <a:srgbClr val="771A86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ইউনেস্কো </a:t>
            </a:r>
            <a:endParaRPr lang="en-US" sz="54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r="12506"/>
          <a:stretch>
            <a:fillRect/>
          </a:stretch>
        </p:blipFill>
        <p:spPr>
          <a:xfrm>
            <a:off x="2971801" y="1828801"/>
            <a:ext cx="4470400" cy="3352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419100" y="5314950"/>
            <a:ext cx="11049000" cy="182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dirty="0" smtClean="0">
                <a:solidFill>
                  <a:srgbClr val="57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সাংস্কৃতিক ও শিক্ষা বিষয়ক সংস্থ্যা। সদর দপ্তর প্যারিস, ফ্রান্স। ইউনেস্কোর উদ্দ্যোগে একুশে ফেব্রুয়ারি আন্তর্জাতিক মাতৃভাষা দিবসের মর্যাদা পেয়েছে। পাহাড়পুরসহ অন্যন্য প্রত্নতাত্ত্বিক নিদর্শন ও সুন্দরবন রক্ষায় ইউনেস্কো সহযোগিতা করছে। </a:t>
            </a:r>
            <a:endParaRPr lang="en-US" dirty="0">
              <a:solidFill>
                <a:srgbClr val="57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74893"/>
            <a:ext cx="11658600" cy="6740307"/>
          </a:xfrm>
          <a:prstGeom prst="rect">
            <a:avLst/>
          </a:prstGeom>
          <a:noFill/>
          <a:ln w="190500" cmpd="tri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411</Words>
  <Application>Microsoft Office PowerPoint</Application>
  <PresentationFormat>Custom</PresentationFormat>
  <Paragraphs>531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58</cp:revision>
  <dcterms:created xsi:type="dcterms:W3CDTF">2006-08-16T00:00:00Z</dcterms:created>
  <dcterms:modified xsi:type="dcterms:W3CDTF">2020-08-25T15:32:35Z</dcterms:modified>
</cp:coreProperties>
</file>