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05" r:id="rId1"/>
  </p:sldMasterIdLst>
  <p:sldIdLst>
    <p:sldId id="282" r:id="rId2"/>
    <p:sldId id="280" r:id="rId3"/>
    <p:sldId id="258" r:id="rId4"/>
    <p:sldId id="274" r:id="rId5"/>
    <p:sldId id="275" r:id="rId6"/>
    <p:sldId id="277" r:id="rId7"/>
    <p:sldId id="286" r:id="rId8"/>
    <p:sldId id="271" r:id="rId9"/>
    <p:sldId id="273" r:id="rId10"/>
    <p:sldId id="279" r:id="rId11"/>
    <p:sldId id="287" r:id="rId12"/>
    <p:sldId id="288" r:id="rId13"/>
    <p:sldId id="262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lora Computer" initials="FC" lastIdx="1" clrIdx="0">
    <p:extLst>
      <p:ext uri="{19B8F6BF-5375-455C-9EA6-DF929625EA0E}">
        <p15:presenceInfo xmlns:p15="http://schemas.microsoft.com/office/powerpoint/2012/main" userId="Flora Comput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28805"/>
    <a:srgbClr val="F8F8F8"/>
    <a:srgbClr val="A35D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603" autoAdjust="0"/>
    <p:restoredTop sz="94660"/>
  </p:normalViewPr>
  <p:slideViewPr>
    <p:cSldViewPr snapToGrid="0">
      <p:cViewPr varScale="1">
        <p:scale>
          <a:sx n="78" d="100"/>
          <a:sy n="78" d="100"/>
        </p:scale>
        <p:origin x="108" y="2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17867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06322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54736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97370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55513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76640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38240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023606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4247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1394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9126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816511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52888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34189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52820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97736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smtClean="0"/>
              <a:t>8/27/2020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59756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smtClean="0"/>
              <a:pPr/>
              <a:t>8/27/2020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5831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  <p:sldLayoutId id="2147483718" r:id="rId13"/>
    <p:sldLayoutId id="2147483719" r:id="rId14"/>
    <p:sldLayoutId id="2147483720" r:id="rId15"/>
    <p:sldLayoutId id="2147483721" r:id="rId16"/>
    <p:sldLayoutId id="2147483722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arupkumar72@gmail.com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5900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51041" y="724766"/>
            <a:ext cx="6096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স্বাস্থ্যবিধি মানবো </a:t>
            </a:r>
          </a:p>
          <a:p>
            <a:pPr algn="ctr"/>
            <a:r>
              <a:rPr lang="bn-BD" sz="5400" dirty="0">
                <a:latin typeface="NikoshBAN" panose="02000000000000000000" pitchFamily="2" charset="0"/>
                <a:cs typeface="NikoshBAN" panose="02000000000000000000" pitchFamily="2" charset="0"/>
              </a:rPr>
              <a:t>নিরাপদে ঘরে থাকবো।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1207" y="3026352"/>
            <a:ext cx="5543550" cy="2800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26622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2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lumMod val="20000"/>
                <a:lumOff val="8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60059" y="1185942"/>
            <a:ext cx="294183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বা,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‒ 4</a:t>
            </a:r>
            <a:r>
              <a:rPr lang="en-US" sz="2800" dirty="0">
                <a:latin typeface="Times New Roman" panose="02020603050405020304" pitchFamily="18" charset="0"/>
              </a:rPr>
              <a:t>n =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23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‒ 33</a:t>
            </a:r>
            <a:endParaRPr lang="en-US" sz="2800" dirty="0"/>
          </a:p>
        </p:txBody>
      </p:sp>
      <p:sp>
        <p:nvSpPr>
          <p:cNvPr id="3" name="Rectangle 2"/>
          <p:cNvSpPr/>
          <p:nvPr/>
        </p:nvSpPr>
        <p:spPr>
          <a:xfrm>
            <a:off x="3962462" y="-42645"/>
            <a:ext cx="1858201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bn-BD" sz="4000" b="1" dirty="0">
                <a:solidFill>
                  <a:schemeClr val="bg1">
                    <a:lumMod val="9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সসীম ধারা</a:t>
            </a:r>
            <a:endParaRPr lang="en-US" sz="4000" b="1" dirty="0">
              <a:solidFill>
                <a:schemeClr val="bg1">
                  <a:lumMod val="9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760059" y="1968253"/>
            <a:ext cx="22236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বা,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‒ 4</a:t>
            </a:r>
            <a:r>
              <a:rPr lang="en-US" sz="2800" dirty="0">
                <a:latin typeface="Times New Roman" panose="02020603050405020304" pitchFamily="18" charset="0"/>
              </a:rPr>
              <a:t>n =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56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3815202" y="2750564"/>
            <a:ext cx="15055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বা,</a:t>
            </a:r>
            <a:r>
              <a:rPr lang="en-US" sz="2800" dirty="0">
                <a:latin typeface="Times New Roman" panose="02020603050405020304" pitchFamily="18" charset="0"/>
              </a:rPr>
              <a:t>  n =14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544252" y="2689009"/>
            <a:ext cx="2938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[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‒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দ্বারা ভাগ করে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]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3340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repeatCount="2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2">
                <a:lumMod val="20000"/>
                <a:lumOff val="8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970582" y="621056"/>
            <a:ext cx="15055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বা,</a:t>
            </a:r>
            <a:r>
              <a:rPr lang="en-US" sz="2800" dirty="0">
                <a:latin typeface="Times New Roman" panose="02020603050405020304" pitchFamily="18" charset="0"/>
              </a:rPr>
              <a:t>  n =14</a:t>
            </a:r>
            <a:endParaRPr lang="en-US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1328220" y="1457318"/>
                <a:ext cx="5366478" cy="666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এখন, সমষ্টি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bn-BD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S</a:t>
                </a:r>
                <a:r>
                  <a:rPr lang="en-US" sz="2800" baseline="-250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n</a:t>
                </a:r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i="1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8220" y="1457318"/>
                <a:ext cx="5366478" cy="666529"/>
              </a:xfrm>
              <a:prstGeom prst="rect">
                <a:avLst/>
              </a:prstGeom>
              <a:blipFill>
                <a:blip r:embed="rId2"/>
                <a:stretch>
                  <a:fillRect l="-2386" b="-15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/>
              <p:cNvSpPr txBox="1"/>
              <p:nvPr/>
            </p:nvSpPr>
            <p:spPr>
              <a:xfrm>
                <a:off x="3277986" y="2324151"/>
                <a:ext cx="4217324" cy="7007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800" dirty="0"/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</m:num>
                      <m:den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i="1"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29</m:t>
                    </m:r>
                    <m:r>
                      <a:rPr lang="en-US" sz="2800" i="1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i="1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(−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4</m:t>
                    </m:r>
                    <m:r>
                      <a:rPr lang="en-US" sz="2800" b="0" i="1" smtClean="0">
                        <a:latin typeface="Cambria Math" panose="02040503050406030204" pitchFamily="18" charset="0"/>
                      </a:rPr>
                      <m:t>)}</m:t>
                    </m:r>
                  </m:oMath>
                </a14:m>
                <a:r>
                  <a:rPr lang="en-US" sz="2800" dirty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</a:p>
            </p:txBody>
          </p:sp>
        </mc:Choice>
        <mc:Fallback xmlns="">
          <p:sp>
            <p:nvSpPr>
              <p:cNvPr id="6" name="TextBox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7986" y="2324151"/>
                <a:ext cx="4217324" cy="700705"/>
              </a:xfrm>
              <a:prstGeom prst="rect">
                <a:avLst/>
              </a:prstGeom>
              <a:blipFill>
                <a:blip r:embed="rId3"/>
                <a:stretch>
                  <a:fillRect l="-3035" b="-113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/>
          <p:cNvSpPr/>
          <p:nvPr/>
        </p:nvSpPr>
        <p:spPr>
          <a:xfrm>
            <a:off x="7620002" y="2443670"/>
            <a:ext cx="407323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[ a = 29, d = ‒ 4</a:t>
            </a:r>
            <a:r>
              <a:rPr lang="bn-BD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bn-BD" sz="24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</a:rPr>
              <a:t>n =14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bn-BD" sz="2400" dirty="0">
                <a:solidFill>
                  <a:schemeClr val="accent6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বসিয়ে</a:t>
            </a:r>
            <a:r>
              <a:rPr lang="bn-BD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316029" y="3325091"/>
            <a:ext cx="400950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7 {58 + 13( - 4)}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3277985" y="4071455"/>
            <a:ext cx="30396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7{58 – 52} 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316029" y="4808220"/>
            <a:ext cx="175473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7 . 6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316029" y="5283375"/>
            <a:ext cx="11776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42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3277985" y="5912418"/>
            <a:ext cx="28706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Ans : 42</a:t>
            </a:r>
          </a:p>
        </p:txBody>
      </p:sp>
    </p:spTree>
    <p:extLst>
      <p:ext uri="{BB962C8B-B14F-4D97-AF65-F5344CB8AC3E}">
        <p14:creationId xmlns:p14="http://schemas.microsoft.com/office/powerpoint/2010/main" val="1202218357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CA8FB66E-3720-4E3A-BA68-CB5E7F92AC0D}"/>
              </a:ext>
            </a:extLst>
          </p:cNvPr>
          <p:cNvSpPr txBox="1"/>
          <p:nvPr/>
        </p:nvSpPr>
        <p:spPr>
          <a:xfrm>
            <a:off x="2517689" y="508570"/>
            <a:ext cx="609805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A12082-277A-4B25-BF5D-7AB9F8CC675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617D4E"/>
              </a:clrFrom>
              <a:clrTo>
                <a:srgbClr val="617D4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70583" y="1804899"/>
            <a:ext cx="4392270" cy="282807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BAAF81DC-935B-4A28-AA82-A5AB42977B5A}"/>
              </a:ext>
            </a:extLst>
          </p:cNvPr>
          <p:cNvSpPr txBox="1"/>
          <p:nvPr/>
        </p:nvSpPr>
        <p:spPr>
          <a:xfrm>
            <a:off x="1841157" y="5078627"/>
            <a:ext cx="733991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অঙ্ক</a:t>
            </a:r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নং</a:t>
            </a:r>
            <a:r>
              <a:rPr lang="en-US" sz="60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_  ১১ </a:t>
            </a:r>
          </a:p>
        </p:txBody>
      </p:sp>
    </p:spTree>
    <p:extLst>
      <p:ext uri="{BB962C8B-B14F-4D97-AF65-F5344CB8AC3E}">
        <p14:creationId xmlns:p14="http://schemas.microsoft.com/office/powerpoint/2010/main" val="129904582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1">
                <a:tint val="90000"/>
                <a:lumMod val="11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4D79F50-6EAC-4852-9214-1DBF4180E1BC}"/>
              </a:ext>
            </a:extLst>
          </p:cNvPr>
          <p:cNvSpPr/>
          <p:nvPr/>
        </p:nvSpPr>
        <p:spPr>
          <a:xfrm>
            <a:off x="3787896" y="3153028"/>
            <a:ext cx="4411785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9600" b="1" kern="1500" dirty="0" err="1">
                <a:solidFill>
                  <a:schemeClr val="accent1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ধন্যবাদ</a:t>
            </a:r>
            <a:endParaRPr lang="en-US" sz="9600" b="1" kern="1500" dirty="0">
              <a:solidFill>
                <a:schemeClr val="accent1">
                  <a:lumMod val="60000"/>
                  <a:lumOff val="4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8868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accent2">
                <a:lumMod val="40000"/>
                <a:lumOff val="6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2340" y="3042745"/>
            <a:ext cx="2053202" cy="260895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081443" y="982047"/>
            <a:ext cx="593643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ঘরে থাকি সুস্থ্ থাকি</a:t>
            </a:r>
          </a:p>
          <a:p>
            <a:pPr algn="ctr"/>
            <a:r>
              <a:rPr lang="bn-BD" sz="6000" dirty="0">
                <a:latin typeface="NikoshBAN" panose="02000000000000000000" pitchFamily="2" charset="0"/>
                <a:cs typeface="NikoshBAN" panose="02000000000000000000" pitchFamily="2" charset="0"/>
              </a:rPr>
              <a:t>বসে বসে অঙ্ক করি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957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AD8A6319-C3A4-425D-A7E2-CB620E910F5D}"/>
              </a:ext>
            </a:extLst>
          </p:cNvPr>
          <p:cNvSpPr/>
          <p:nvPr/>
        </p:nvSpPr>
        <p:spPr>
          <a:xfrm>
            <a:off x="2785596" y="2754221"/>
            <a:ext cx="623357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9600" b="1" dirty="0" err="1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96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accent5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019174" y="2064867"/>
            <a:ext cx="1881892" cy="25512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9631" y="2445898"/>
            <a:ext cx="1799924" cy="254738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5898" y="4042562"/>
            <a:ext cx="1951715" cy="208383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4729CA4-7563-49FB-B37E-F66D64066A68}"/>
              </a:ext>
            </a:extLst>
          </p:cNvPr>
          <p:cNvSpPr txBox="1"/>
          <p:nvPr/>
        </p:nvSpPr>
        <p:spPr>
          <a:xfrm>
            <a:off x="2925802" y="1736398"/>
            <a:ext cx="6093372" cy="110799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as-IN" sz="66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</a:t>
            </a:r>
            <a:r>
              <a:rPr lang="en-US" sz="66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নলাইন</a:t>
            </a:r>
            <a:r>
              <a:rPr lang="en-US" sz="6600" b="1" dirty="0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600" b="1" dirty="0" err="1">
                <a:solidFill>
                  <a:schemeClr val="accent6">
                    <a:lumMod val="50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ক্লাসে</a:t>
            </a:r>
            <a:endParaRPr lang="en-US" sz="6600" b="1" dirty="0">
              <a:solidFill>
                <a:schemeClr val="accent6">
                  <a:lumMod val="50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5206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2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5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12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  <a:alpha val="3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44326" y="1078986"/>
            <a:ext cx="2045232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6492"/>
                    </a14:imgEffect>
                    <a14:imgEffect>
                      <a14:saturation sat="106000"/>
                    </a14:imgEffect>
                    <a14:imgEffect>
                      <a14:brightnessContrast bright="1000" contrast="2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028" y="2149383"/>
            <a:ext cx="2548609" cy="307097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Rectangle 5"/>
          <p:cNvSpPr/>
          <p:nvPr/>
        </p:nvSpPr>
        <p:spPr>
          <a:xfrm>
            <a:off x="5985163" y="2338350"/>
            <a:ext cx="4652675" cy="2654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AtraiOMJ" panose="00000400000000000000" pitchFamily="2" charset="0"/>
                <a:cs typeface="AtraiOMJ" panose="00000400000000000000" pitchFamily="2" charset="0"/>
              </a:rPr>
              <a:t>অরূপ কুমার চৌধুরী</a:t>
            </a:r>
            <a:endParaRPr lang="en-US" sz="3600" dirty="0">
              <a:latin typeface="AtraiOMJ" panose="00000400000000000000" pitchFamily="2" charset="0"/>
              <a:cs typeface="AtraiOMJ" panose="00000400000000000000" pitchFamily="2" charset="0"/>
            </a:endParaRPr>
          </a:p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ট্রেড ইন্সট্রাক্টর</a:t>
            </a:r>
          </a:p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ফাজিলপুর ডব্লিউ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বি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.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কাদরী উচ্চ বিদ্যালয়</a:t>
            </a:r>
          </a:p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ফেনী সদর, ফেনী।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endParaRPr lang="bn-BD" sz="105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মোবাইল নংঃ ০১৮১২৫৭৫৭৭২</a:t>
            </a:r>
          </a:p>
          <a:p>
            <a:pPr algn="ctr"/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E-mail:</a:t>
            </a:r>
            <a:r>
              <a:rPr lang="bn-BD" sz="2400" dirty="0">
                <a:latin typeface="Times New Roman" panose="02020603050405020304" pitchFamily="18" charset="0"/>
                <a:cs typeface="NikoshBAN" panose="02000000000000000000" pitchFamily="2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arupkumar72@gmail.com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13811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20000"/>
                <a:lumOff val="8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715693" y="1188720"/>
            <a:ext cx="2586446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00" dirty="0"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08916" y="2407509"/>
            <a:ext cx="3051957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বিষয়ঃ গণিত</a:t>
            </a:r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নবম-দশম শ্রেণি</a:t>
            </a:r>
          </a:p>
          <a:p>
            <a:pPr algn="ctr"/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অধ্যায়-১৩</a:t>
            </a:r>
          </a:p>
          <a:p>
            <a:pPr algn="ctr"/>
            <a:r>
              <a:rPr lang="bn-BD" sz="2800" b="1" dirty="0">
                <a:latin typeface="NikoshBAN" panose="02000000000000000000" pitchFamily="2" charset="0"/>
                <a:cs typeface="NikoshBAN" panose="02000000000000000000" pitchFamily="2" charset="0"/>
              </a:rPr>
              <a:t>সসীম ধারা</a:t>
            </a:r>
            <a:endParaRPr lang="en-US" sz="2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অনুশীলনী – ১৩.১</a:t>
            </a:r>
          </a:p>
          <a:p>
            <a:pPr algn="ctr"/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অঙ্ক নং-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 12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78646" y="2232111"/>
            <a:ext cx="2427145" cy="3090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5643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40000"/>
                <a:lumOff val="6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128838" y="2589314"/>
            <a:ext cx="8001000" cy="156966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      এই পাঠ শেষে শিক্ষার্থীরা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- - - -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marL="514350" indent="-514350">
              <a:buAutoNum type="arabicPeriod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ধারার সাধারণ অন্তর নির্ণয় করতে পারবে।</a:t>
            </a:r>
          </a:p>
          <a:p>
            <a:pPr marL="514350" indent="-514350">
              <a:buAutoNum type="arabicPeriod"/>
            </a:pP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শেষ পদ দেওয়া থাকলে ধারার সমষ্টি নির্ণয় করতে পারবে।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80601" y="1004145"/>
            <a:ext cx="3034145" cy="64633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dirty="0">
                <a:latin typeface="NikoshBAN" panose="02000000000000000000" pitchFamily="2" charset="0"/>
                <a:cs typeface="NikoshBAN" panose="02000000000000000000" pitchFamily="2" charset="0"/>
              </a:rPr>
              <a:t>শিখন ফল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5760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C1B9BF50-1DE2-436D-9300-A7B8C3396035}"/>
              </a:ext>
            </a:extLst>
          </p:cNvPr>
          <p:cNvSpPr txBox="1"/>
          <p:nvPr/>
        </p:nvSpPr>
        <p:spPr>
          <a:xfrm>
            <a:off x="3982371" y="335780"/>
            <a:ext cx="3578087" cy="584775"/>
          </a:xfrm>
          <a:prstGeom prst="rect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সসীম ধারা</a:t>
            </a:r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939145" y="905433"/>
            <a:ext cx="1815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অঙ্ক নং-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77F118-BC6E-4C9E-A47B-D12A1C35AFC4}"/>
              </a:ext>
            </a:extLst>
          </p:cNvPr>
          <p:cNvSpPr txBox="1"/>
          <p:nvPr/>
        </p:nvSpPr>
        <p:spPr>
          <a:xfrm>
            <a:off x="2019300" y="1620896"/>
            <a:ext cx="6806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bn-BD" sz="28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bn-BD" sz="32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29 + 25 + 21 + </a:t>
            </a:r>
            <a:r>
              <a:rPr lang="en-US" sz="3200" dirty="0"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… … …</a:t>
            </a:r>
            <a:r>
              <a:rPr lang="en-US" sz="32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‒23  </a:t>
            </a:r>
            <a:r>
              <a:rPr lang="en-US" sz="3200" dirty="0"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= </a:t>
            </a:r>
            <a:r>
              <a:rPr lang="bn-BD" sz="3200" dirty="0"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কত ?</a:t>
            </a:r>
            <a:endParaRPr lang="en-US" sz="3200" dirty="0">
              <a:latin typeface="NikoshBAN" panose="02000000000000000000" pitchFamily="2" charset="0"/>
              <a:ea typeface="Arial Unicode MS" panose="020B0604020202020204" pitchFamily="34" charset="-128"/>
              <a:cs typeface="NikoshBAN" panose="02000000000000000000" pitchFamily="2" charset="0"/>
            </a:endParaRPr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547233" y="2657547"/>
            <a:ext cx="4757737" cy="14288"/>
          </a:xfrm>
          <a:prstGeom prst="straightConnector1">
            <a:avLst/>
          </a:prstGeom>
          <a:ln w="127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614257" y="2439848"/>
            <a:ext cx="11572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সমষ্টি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/>
              <p:cNvSpPr txBox="1"/>
              <p:nvPr/>
            </p:nvSpPr>
            <p:spPr>
              <a:xfrm>
                <a:off x="2442134" y="2906012"/>
                <a:ext cx="5225923" cy="6665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bn-BD" sz="2800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ধারার সমষ্টি</a:t>
                </a:r>
                <a:r>
                  <a:rPr lang="en-US" sz="2800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</a:t>
                </a:r>
                <a:r>
                  <a:rPr lang="bn-BD" sz="2800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S</a:t>
                </a:r>
                <a:r>
                  <a:rPr lang="en-US" sz="2800" baseline="-25000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n</a:t>
                </a:r>
                <a:r>
                  <a:rPr lang="en-US" sz="2800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solidFill>
                      <a:srgbClr val="C00000"/>
                    </a:solidFill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num>
                      <m:den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{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ctrlP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sz="2800" b="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2800" dirty="0">
                    <a:solidFill>
                      <a:srgbClr val="C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10" name="TextBox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42134" y="2906012"/>
                <a:ext cx="5225923" cy="666529"/>
              </a:xfrm>
              <a:prstGeom prst="rect">
                <a:avLst/>
              </a:prstGeom>
              <a:blipFill>
                <a:blip r:embed="rId2"/>
                <a:stretch>
                  <a:fillRect l="-2450" t="-1835" b="-155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/>
          <p:cNvSpPr txBox="1"/>
          <p:nvPr/>
        </p:nvSpPr>
        <p:spPr>
          <a:xfrm>
            <a:off x="2495933" y="4011272"/>
            <a:ext cx="51183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এখানে,  প্রথম পদ,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a = </a:t>
            </a:r>
            <a:r>
              <a:rPr 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NikoshBAN" panose="02000000000000000000" pitchFamily="2" charset="0"/>
              </a:rPr>
              <a:t>29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560276" y="4534492"/>
            <a:ext cx="525779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সাধারণ অন্তর,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d = </a:t>
            </a:r>
            <a:r>
              <a:rPr lang="en-US" sz="3200" dirty="0">
                <a:latin typeface="Arial Rounded MT Bold" panose="020F0704030504030204" pitchFamily="34" charset="0"/>
                <a:cs typeface="NikoshBAN" panose="02000000000000000000" pitchFamily="2" charset="0"/>
              </a:rPr>
              <a:t>25 – 29 = 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cs typeface="NikoshBAN" panose="02000000000000000000" pitchFamily="2" charset="0"/>
              </a:rPr>
              <a:t>– 4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00768" y="5119267"/>
            <a:ext cx="233837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পদ সংখ্যা, </a:t>
            </a:r>
            <a:r>
              <a:rPr lang="en-US" sz="3200" dirty="0">
                <a:latin typeface="NikoshBAN" panose="02000000000000000000" pitchFamily="2" charset="0"/>
                <a:cs typeface="NikoshBAN" panose="02000000000000000000" pitchFamily="2" charset="0"/>
              </a:rPr>
              <a:t>n =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811586" y="5173277"/>
            <a:ext cx="3886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? (</a:t>
            </a:r>
            <a:r>
              <a:rPr lang="bn-BD" sz="28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দেওয়া নেই, নির্ণয় করতে হবে)</a:t>
            </a:r>
            <a:endParaRPr lang="en-US" sz="28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3907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14" presetID="53" presetClass="entr" presetSubtype="16" repeatCount="indefinite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10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repeatCount="indefinite" grpId="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C1B9BF50-1DE2-436D-9300-A7B8C3396035}"/>
              </a:ext>
            </a:extLst>
          </p:cNvPr>
          <p:cNvSpPr txBox="1"/>
          <p:nvPr/>
        </p:nvSpPr>
        <p:spPr>
          <a:xfrm>
            <a:off x="3917698" y="714161"/>
            <a:ext cx="3578087" cy="584775"/>
          </a:xfrm>
          <a:prstGeom prst="rect">
            <a:avLst/>
          </a:prstGeom>
          <a:ln w="19050"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সসীম ধারা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68222" y="1234440"/>
            <a:ext cx="181554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অঙ্ক নং-</a:t>
            </a:r>
            <a:r>
              <a:rPr 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A77F118-BC6E-4C9E-A47B-D12A1C35AFC4}"/>
              </a:ext>
            </a:extLst>
          </p:cNvPr>
          <p:cNvSpPr txBox="1"/>
          <p:nvPr/>
        </p:nvSpPr>
        <p:spPr>
          <a:xfrm>
            <a:off x="2019300" y="1847794"/>
            <a:ext cx="68060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bn-BD" sz="28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bn-BD" sz="32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29 + 25 + 21 + </a:t>
            </a:r>
            <a:r>
              <a:rPr lang="en-US" sz="3200" dirty="0"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… … …</a:t>
            </a:r>
            <a:r>
              <a:rPr lang="en-US" sz="3200" dirty="0">
                <a:latin typeface="Times New Roman" panose="02020603050405020304" pitchFamily="18" charset="0"/>
                <a:ea typeface="Arial Unicode MS" panose="020B0604020202020204" pitchFamily="34" charset="-128"/>
                <a:cs typeface="Times New Roman" panose="02020603050405020304" pitchFamily="18" charset="0"/>
              </a:rPr>
              <a:t>‒23  </a:t>
            </a:r>
            <a:r>
              <a:rPr lang="en-US" sz="3200" dirty="0"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= </a:t>
            </a:r>
            <a:r>
              <a:rPr lang="bn-BD" sz="3200" dirty="0">
                <a:latin typeface="NikoshBAN" panose="02000000000000000000" pitchFamily="2" charset="0"/>
                <a:ea typeface="Arial Unicode MS" panose="020B0604020202020204" pitchFamily="34" charset="-128"/>
                <a:cs typeface="NikoshBAN" panose="02000000000000000000" pitchFamily="2" charset="0"/>
              </a:rPr>
              <a:t>কত ?</a:t>
            </a:r>
            <a:endParaRPr lang="en-US" sz="3200" dirty="0">
              <a:latin typeface="NikoshBAN" panose="02000000000000000000" pitchFamily="2" charset="0"/>
              <a:ea typeface="Arial Unicode MS" panose="020B0604020202020204" pitchFamily="34" charset="-128"/>
              <a:cs typeface="NikoshBAN" panose="02000000000000000000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667002" y="2856500"/>
            <a:ext cx="303974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প্রদত্ত ধারাটি সমান্তর ধারা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71600" y="2856500"/>
            <a:ext cx="12954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সমাধানঃ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6511522" y="3225832"/>
            <a:ext cx="1280225" cy="1553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2667001" y="4163577"/>
            <a:ext cx="242751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সাধারন অন্তর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, d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=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30623" y="2856500"/>
            <a:ext cx="1506417" cy="70788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25 – 29 = - 4</a:t>
            </a:r>
          </a:p>
          <a:p>
            <a:r>
              <a:rPr lang="en-US" sz="2000" b="1" dirty="0">
                <a:solidFill>
                  <a:srgbClr val="7030A0"/>
                </a:solidFill>
                <a:latin typeface="Times New Roman" panose="02020603050405020304" pitchFamily="18" charset="0"/>
              </a:rPr>
              <a:t>21 – 25 = - 4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>
            <a:off x="2857500" y="2361024"/>
            <a:ext cx="2444676" cy="137263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V="1">
            <a:off x="7010075" y="4552666"/>
            <a:ext cx="899550" cy="504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8130623" y="4215215"/>
            <a:ext cx="2305362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d=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২য় পদ – ১ম পদ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648353" y="3510039"/>
            <a:ext cx="3566709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ধারাটির প্রথম পদ, </a:t>
            </a:r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a =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828179" y="4327016"/>
            <a:ext cx="21820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25 ‒ 29  = ‒ 4</a:t>
            </a:r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2006042" y="5285988"/>
            <a:ext cx="42090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ধরি,</a:t>
            </a:r>
          </a:p>
          <a:p>
            <a:r>
              <a:rPr lang="en-US" sz="2800" dirty="0">
                <a:latin typeface="NikoshBAN" panose="02000000000000000000" pitchFamily="2" charset="0"/>
                <a:cs typeface="NikoshBAN" panose="02000000000000000000" pitchFamily="2" charset="0"/>
              </a:rPr>
              <a:t>	  n 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তম পদ = </a:t>
            </a:r>
            <a:r>
              <a:rPr lang="en-US" sz="2800" dirty="0">
                <a:latin typeface="Arial Rounded MT Bold" panose="020F0704030504030204" pitchFamily="34" charset="0"/>
                <a:cs typeface="NikoshBAN" panose="02000000000000000000" pitchFamily="2" charset="0"/>
              </a:rPr>
              <a:t>– 23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1983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25" presetID="53" presetClass="entr" presetSubtype="16" repeatCount="2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1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</p:sub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8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5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 animBg="1"/>
      <p:bldP spid="27" grpId="0" animBg="1"/>
      <p:bldP spid="31" grpId="0"/>
      <p:bldP spid="3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lumMod val="20000"/>
                <a:lumOff val="80000"/>
              </a:schemeClr>
            </a:gs>
            <a:gs pos="100000">
              <a:schemeClr val="bg1">
                <a:shade val="64000"/>
                <a:lumMod val="88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643414" y="971893"/>
            <a:ext cx="290285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ধরি,</a:t>
            </a:r>
          </a:p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	 </a:t>
            </a:r>
            <a:r>
              <a:rPr lang="en-US" sz="2800" dirty="0">
                <a:latin typeface="Times New Roman" panose="02020603050405020304" pitchFamily="18" charset="0"/>
                <a:cs typeface="NikoshBAN" panose="02000000000000000000" pitchFamily="2" charset="0"/>
              </a:rPr>
              <a:t>n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 তম পদ =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23 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2821718" y="1985756"/>
            <a:ext cx="372898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⸫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+ (n – 1)d = – 23 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21717" y="2678253"/>
            <a:ext cx="40704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বা,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 + (n – 1)(‒ 4) = – 23 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6892145" y="1954978"/>
            <a:ext cx="35373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bn-BD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⸪ </a:t>
            </a:r>
            <a:r>
              <a:rPr lang="en-US" sz="2400" dirty="0">
                <a:latin typeface="Times New Roman" panose="02020603050405020304" pitchFamily="18" charset="0"/>
                <a:cs typeface="NikoshBAN" panose="02000000000000000000" pitchFamily="2" charset="0"/>
              </a:rPr>
              <a:t>n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 তম পদ =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+ (n – 1)d</a:t>
            </a:r>
            <a:r>
              <a:rPr lang="bn-B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  <a:endParaRPr lang="en-US" sz="2400" dirty="0"/>
          </a:p>
        </p:txBody>
      </p:sp>
      <p:sp>
        <p:nvSpPr>
          <p:cNvPr id="23" name="TextBox 22"/>
          <p:cNvSpPr txBox="1"/>
          <p:nvPr/>
        </p:nvSpPr>
        <p:spPr>
          <a:xfrm>
            <a:off x="6892145" y="2709030"/>
            <a:ext cx="353735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 a = 29</a:t>
            </a:r>
            <a:r>
              <a:rPr lang="bn-B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bn-B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ও</a:t>
            </a:r>
            <a:r>
              <a:rPr lang="bn-B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 = ‒ 4</a:t>
            </a:r>
            <a:r>
              <a:rPr lang="en-US" sz="2400" dirty="0"/>
              <a:t> </a:t>
            </a:r>
            <a:r>
              <a:rPr lang="bn-BD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বসিয়ে</a:t>
            </a:r>
            <a:r>
              <a:rPr lang="bn-BD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2832099" y="3441428"/>
            <a:ext cx="3448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বা,</a:t>
            </a:r>
            <a:r>
              <a:rPr lang="bn-BD" sz="2800" dirty="0">
                <a:latin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29 ‒ 4n + 4 = – 23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21718" y="4024404"/>
            <a:ext cx="30044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বা,</a:t>
            </a:r>
            <a:r>
              <a:rPr lang="bn-BD" sz="2800" dirty="0">
                <a:latin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33 ‒ 4n = – 23 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2832099" y="4547624"/>
            <a:ext cx="33138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বা,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‒ 4</a:t>
            </a:r>
            <a:r>
              <a:rPr lang="en-US" sz="2800" dirty="0">
                <a:latin typeface="Times New Roman" panose="02020603050405020304" pitchFamily="18" charset="0"/>
              </a:rPr>
              <a:t>n =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23</a:t>
            </a:r>
            <a:r>
              <a:rPr lang="en-US" sz="2800" dirty="0">
                <a:latin typeface="Times New Roman" panose="02020603050405020304" pitchFamily="18" charset="0"/>
              </a:rPr>
              <a:t>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‒ 33</a:t>
            </a:r>
            <a:endParaRPr lang="en-US" sz="2800" dirty="0"/>
          </a:p>
        </p:txBody>
      </p:sp>
      <p:sp>
        <p:nvSpPr>
          <p:cNvPr id="2" name="TextBox 1"/>
          <p:cNvSpPr txBox="1"/>
          <p:nvPr/>
        </p:nvSpPr>
        <p:spPr>
          <a:xfrm>
            <a:off x="5836556" y="4475548"/>
            <a:ext cx="184810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[</a:t>
            </a:r>
            <a:r>
              <a:rPr lang="bn-BD" sz="2800" dirty="0">
                <a:latin typeface="NikoshBAN" panose="02000000000000000000" pitchFamily="2" charset="0"/>
                <a:cs typeface="NikoshBAN" panose="02000000000000000000" pitchFamily="2" charset="0"/>
              </a:rPr>
              <a:t>পক্ষান্তর করে</a:t>
            </a:r>
            <a:r>
              <a:rPr lang="bn-BD" sz="3200" dirty="0">
                <a:latin typeface="NikoshBAN" panose="02000000000000000000" pitchFamily="2" charset="0"/>
                <a:cs typeface="NikoshBAN" panose="02000000000000000000" pitchFamily="2" charset="0"/>
              </a:rPr>
              <a:t>]</a:t>
            </a:r>
            <a:endParaRPr lang="en-US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2111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repeatCount="2000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repeatCount="2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2" grpId="0"/>
      <p:bldP spid="23" grpId="0"/>
      <p:bldP spid="24" grpId="0"/>
    </p:bldLst>
  </p:timing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TM04033925[[fn=Droplet]]</Template>
  <TotalTime>2340</TotalTime>
  <Words>427</Words>
  <Application>Microsoft Office PowerPoint</Application>
  <PresentationFormat>Widescreen</PresentationFormat>
  <Paragraphs>74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Arial Rounded MT Bold</vt:lpstr>
      <vt:lpstr>AtraiOMJ</vt:lpstr>
      <vt:lpstr>Cambria Math</vt:lpstr>
      <vt:lpstr>NikoshBAN</vt:lpstr>
      <vt:lpstr>Times New Roman</vt:lpstr>
      <vt:lpstr>Tw Cen MT</vt:lpstr>
      <vt:lpstr>Droplet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Flora Computer</dc:creator>
  <cp:lastModifiedBy>RadhaMadhava</cp:lastModifiedBy>
  <cp:revision>319</cp:revision>
  <dcterms:created xsi:type="dcterms:W3CDTF">2020-06-15T16:58:30Z</dcterms:created>
  <dcterms:modified xsi:type="dcterms:W3CDTF">2020-08-27T05:46:41Z</dcterms:modified>
</cp:coreProperties>
</file>