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76" r:id="rId2"/>
    <p:sldId id="257" r:id="rId3"/>
    <p:sldId id="275" r:id="rId4"/>
    <p:sldId id="258" r:id="rId5"/>
    <p:sldId id="259" r:id="rId6"/>
    <p:sldId id="262" r:id="rId7"/>
    <p:sldId id="264" r:id="rId8"/>
    <p:sldId id="261" r:id="rId9"/>
    <p:sldId id="260" r:id="rId10"/>
    <p:sldId id="263" r:id="rId11"/>
    <p:sldId id="274" r:id="rId12"/>
    <p:sldId id="271" r:id="rId13"/>
    <p:sldId id="272" r:id="rId14"/>
    <p:sldId id="265" r:id="rId15"/>
    <p:sldId id="267" r:id="rId16"/>
    <p:sldId id="268" r:id="rId17"/>
    <p:sldId id="269" r:id="rId18"/>
    <p:sldId id="270"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BEA5E00-E884-4185-914D-3564EA310D0D}" type="datetimeFigureOut">
              <a:rPr lang="en-US" smtClean="0"/>
              <a:t>26-Aug-20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761257D-0AA0-46EC-9BDB-180C00A6861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EA5E00-E884-4185-914D-3564EA310D0D}" type="datetimeFigureOut">
              <a:rPr lang="en-US" smtClean="0"/>
              <a:t>26-Aug-20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257D-0AA0-46EC-9BDB-180C00A686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EA5E00-E884-4185-914D-3564EA310D0D}" type="datetimeFigureOut">
              <a:rPr lang="en-US" smtClean="0"/>
              <a:t>26-Aug-20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257D-0AA0-46EC-9BDB-180C00A686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BEA5E00-E884-4185-914D-3564EA310D0D}" type="datetimeFigureOut">
              <a:rPr lang="en-US" smtClean="0"/>
              <a:t>26-Aug-20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761257D-0AA0-46EC-9BDB-180C00A6861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BEA5E00-E884-4185-914D-3564EA310D0D}" type="datetimeFigureOut">
              <a:rPr lang="en-US" smtClean="0"/>
              <a:t>26-Aug-20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761257D-0AA0-46EC-9BDB-180C00A68619}"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BEA5E00-E884-4185-914D-3564EA310D0D}" type="datetimeFigureOut">
              <a:rPr lang="en-US" smtClean="0"/>
              <a:t>26-Aug-20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761257D-0AA0-46EC-9BDB-180C00A6861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BEA5E00-E884-4185-914D-3564EA310D0D}" type="datetimeFigureOut">
              <a:rPr lang="en-US" smtClean="0"/>
              <a:t>26-Aug-20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8761257D-0AA0-46EC-9BDB-180C00A68619}"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BEA5E00-E884-4185-914D-3564EA310D0D}" type="datetimeFigureOut">
              <a:rPr lang="en-US" smtClean="0"/>
              <a:t>26-Aug-20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257D-0AA0-46EC-9BDB-180C00A686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EA5E00-E884-4185-914D-3564EA310D0D}" type="datetimeFigureOut">
              <a:rPr lang="en-US" smtClean="0"/>
              <a:t>26-Aug-20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1257D-0AA0-46EC-9BDB-180C00A686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BEA5E00-E884-4185-914D-3564EA310D0D}" type="datetimeFigureOut">
              <a:rPr lang="en-US" smtClean="0"/>
              <a:t>26-Aug-20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1257D-0AA0-46EC-9BDB-180C00A6861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BEA5E00-E884-4185-914D-3564EA310D0D}" type="datetimeFigureOut">
              <a:rPr lang="en-US" smtClean="0"/>
              <a:t>26-Aug-20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761257D-0AA0-46EC-9BDB-180C00A68619}"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BEA5E00-E884-4185-914D-3564EA310D0D}" type="datetimeFigureOut">
              <a:rPr lang="en-US" smtClean="0"/>
              <a:t>26-Aug-20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761257D-0AA0-46EC-9BDB-180C00A68619}"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12.jpg"/><Relationship Id="rId7" Type="http://schemas.openxmlformats.org/officeDocument/2006/relationships/image" Target="../media/image28.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13.jpg"/><Relationship Id="rId9" Type="http://schemas.openxmlformats.org/officeDocument/2006/relationships/image" Target="../media/image3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ysanthemum.jpg"/>
          <p:cNvPicPr>
            <a:picLocks noChangeAspect="1"/>
          </p:cNvPicPr>
          <p:nvPr/>
        </p:nvPicPr>
        <p:blipFill>
          <a:blip r:embed="rId3" cstate="print">
            <a:lum bright="10000"/>
          </a:blip>
          <a:stretch>
            <a:fillRect/>
          </a:stretch>
        </p:blipFill>
        <p:spPr>
          <a:xfrm>
            <a:off x="1143000" y="857250"/>
            <a:ext cx="6858000" cy="4229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1143000" y="5100504"/>
            <a:ext cx="6858000" cy="923330"/>
          </a:xfrm>
          <a:prstGeom prst="rect">
            <a:avLst/>
          </a:prstGeom>
          <a:noFill/>
        </p:spPr>
        <p:txBody>
          <a:bodyPr wrap="square" rtlCol="0">
            <a:spAutoFit/>
          </a:bodyPr>
          <a:lstStyle/>
          <a:p>
            <a:pPr algn="ctr"/>
            <a:r>
              <a:rPr lang="en-US" sz="5400" dirty="0">
                <a:solidFill>
                  <a:schemeClr val="bg1"/>
                </a:solidFill>
                <a:latin typeface="NikoshBAN" pitchFamily="2" charset="0"/>
                <a:cs typeface="NikoshBAN" pitchFamily="2" charset="0"/>
              </a:rPr>
              <a:t>GOOD MORNING</a:t>
            </a:r>
            <a:endParaRPr lang="en-US" sz="12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908013558"/>
      </p:ext>
    </p:extLst>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402" y="4983540"/>
            <a:ext cx="9118598" cy="1569660"/>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smtClean="0">
                <a:latin typeface="Times New Roman" pitchFamily="18" charset="0"/>
                <a:cs typeface="Times New Roman" pitchFamily="18" charset="0"/>
              </a:rPr>
              <a:t>A long time ago, when </a:t>
            </a:r>
            <a:r>
              <a:rPr lang="en-US" sz="3200" dirty="0" err="1" smtClean="0">
                <a:latin typeface="Times New Roman" pitchFamily="18" charset="0"/>
                <a:cs typeface="Times New Roman" pitchFamily="18" charset="0"/>
              </a:rPr>
              <a:t>Raju</a:t>
            </a:r>
            <a:r>
              <a:rPr lang="en-US" sz="3200" dirty="0" smtClean="0">
                <a:latin typeface="Times New Roman" pitchFamily="18" charset="0"/>
                <a:cs typeface="Times New Roman" pitchFamily="18" charset="0"/>
              </a:rPr>
              <a:t> was in class 5, there was a fire in school. Everyone was very afraid but no one panicked.  </a:t>
            </a:r>
            <a:endParaRPr lang="en-US" sz="3200" dirty="0">
              <a:latin typeface="Times New Roman" pitchFamily="18" charset="0"/>
              <a:cs typeface="Times New Roman" pitchFamily="18" charset="0"/>
            </a:endParaRPr>
          </a:p>
        </p:txBody>
      </p:sp>
      <p:sp>
        <p:nvSpPr>
          <p:cNvPr id="14" name="TextBox 13"/>
          <p:cNvSpPr txBox="1"/>
          <p:nvPr/>
        </p:nvSpPr>
        <p:spPr>
          <a:xfrm>
            <a:off x="-14978" y="5029200"/>
            <a:ext cx="9158978" cy="1569660"/>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err="1" smtClean="0">
                <a:latin typeface="Times New Roman" pitchFamily="18" charset="0"/>
                <a:cs typeface="Times New Roman" pitchFamily="18" charset="0"/>
              </a:rPr>
              <a:t>Raju</a:t>
            </a:r>
            <a:r>
              <a:rPr lang="en-US" sz="3200" dirty="0" smtClean="0">
                <a:latin typeface="Times New Roman" pitchFamily="18" charset="0"/>
                <a:cs typeface="Times New Roman" pitchFamily="18" charset="0"/>
              </a:rPr>
              <a:t> watched the firefighter from the school yard. </a:t>
            </a:r>
            <a:r>
              <a:rPr lang="en-US" sz="3200" dirty="0">
                <a:latin typeface="Times New Roman" pitchFamily="18" charset="0"/>
                <a:cs typeface="Times New Roman" pitchFamily="18" charset="0"/>
              </a:rPr>
              <a:t>He thought about the fire and the firefighters for a long time.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6" y="19703"/>
            <a:ext cx="4911436" cy="4495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194" y="5848"/>
            <a:ext cx="4194784" cy="4476097"/>
          </a:xfrm>
          <a:prstGeom prst="rect">
            <a:avLst/>
          </a:prstGeom>
        </p:spPr>
      </p:pic>
      <p:sp>
        <p:nvSpPr>
          <p:cNvPr id="12" name="TextBox 11"/>
          <p:cNvSpPr txBox="1"/>
          <p:nvPr/>
        </p:nvSpPr>
        <p:spPr>
          <a:xfrm>
            <a:off x="0" y="5059740"/>
            <a:ext cx="9144000" cy="1569660"/>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dirty="0" smtClean="0">
                <a:latin typeface="Times New Roman" pitchFamily="18" charset="0"/>
                <a:cs typeface="Times New Roman" pitchFamily="18" charset="0"/>
              </a:rPr>
              <a:t>The teachers help the students to leave the building safely and quietly. </a:t>
            </a:r>
            <a:r>
              <a:rPr lang="en-US" sz="3200" dirty="0">
                <a:latin typeface="Times New Roman" pitchFamily="18" charset="0"/>
                <a:cs typeface="Times New Roman" pitchFamily="18" charset="0"/>
              </a:rPr>
              <a:t>Soon the firefighter came and put out the fire. </a:t>
            </a:r>
          </a:p>
        </p:txBody>
      </p:sp>
    </p:spTree>
    <p:extLst>
      <p:ext uri="{BB962C8B-B14F-4D97-AF65-F5344CB8AC3E}">
        <p14:creationId xmlns:p14="http://schemas.microsoft.com/office/powerpoint/2010/main" val="42386900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3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36"/>
            <a:ext cx="9144000" cy="6823364"/>
          </a:xfrm>
          <a:prstGeom prst="rect">
            <a:avLst/>
          </a:prstGeom>
        </p:spPr>
      </p:pic>
      <p:sp>
        <p:nvSpPr>
          <p:cNvPr id="7" name="TextBox 6"/>
          <p:cNvSpPr txBox="1"/>
          <p:nvPr/>
        </p:nvSpPr>
        <p:spPr>
          <a:xfrm>
            <a:off x="35822" y="4038600"/>
            <a:ext cx="9129949" cy="2062103"/>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sz="3200" dirty="0" smtClean="0">
                <a:latin typeface="Times New Roman" pitchFamily="18" charset="0"/>
                <a:cs typeface="Times New Roman" pitchFamily="18" charset="0"/>
              </a:rPr>
              <a:t>After college, </a:t>
            </a:r>
            <a:r>
              <a:rPr lang="en-US" sz="3200" dirty="0" err="1" smtClean="0">
                <a:latin typeface="Times New Roman" pitchFamily="18" charset="0"/>
                <a:cs typeface="Times New Roman" pitchFamily="18" charset="0"/>
              </a:rPr>
              <a:t>Raju</a:t>
            </a:r>
            <a:r>
              <a:rPr lang="en-US" sz="3200" dirty="0" smtClean="0">
                <a:latin typeface="Times New Roman" pitchFamily="18" charset="0"/>
                <a:cs typeface="Times New Roman" pitchFamily="18" charset="0"/>
              </a:rPr>
              <a:t> joined a volunteer fire department. As a volunteer he didn’t get any money for his work. But </a:t>
            </a:r>
            <a:r>
              <a:rPr lang="en-US" sz="3200" dirty="0" err="1" smtClean="0">
                <a:latin typeface="Times New Roman" pitchFamily="18" charset="0"/>
                <a:cs typeface="Times New Roman" pitchFamily="18" charset="0"/>
              </a:rPr>
              <a:t>Raju</a:t>
            </a:r>
            <a:r>
              <a:rPr lang="en-US" sz="3200" dirty="0" smtClean="0">
                <a:latin typeface="Times New Roman" pitchFamily="18" charset="0"/>
                <a:cs typeface="Times New Roman" pitchFamily="18" charset="0"/>
              </a:rPr>
              <a:t> didn’t mind.</a:t>
            </a:r>
          </a:p>
          <a:p>
            <a:pPr algn="just"/>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TextBox 7"/>
          <p:cNvSpPr txBox="1"/>
          <p:nvPr/>
        </p:nvSpPr>
        <p:spPr>
          <a:xfrm>
            <a:off x="0" y="4066586"/>
            <a:ext cx="9144000" cy="2062103"/>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sz="3200" dirty="0" smtClean="0">
                <a:latin typeface="Times New Roman" pitchFamily="18" charset="0"/>
                <a:cs typeface="Times New Roman" pitchFamily="18" charset="0"/>
              </a:rPr>
              <a:t> Now </a:t>
            </a:r>
            <a:r>
              <a:rPr lang="en-US" sz="3200" dirty="0" err="1" smtClean="0">
                <a:latin typeface="Times New Roman" pitchFamily="18" charset="0"/>
                <a:cs typeface="Times New Roman" pitchFamily="18" charset="0"/>
              </a:rPr>
              <a:t>Raju</a:t>
            </a:r>
            <a:r>
              <a:rPr lang="en-US" sz="3200" dirty="0" smtClean="0">
                <a:latin typeface="Times New Roman" pitchFamily="18" charset="0"/>
                <a:cs typeface="Times New Roman" pitchFamily="18" charset="0"/>
              </a:rPr>
              <a:t> is a full-time firefighter. It is his job, so he earns money for it. Most of the time his work is putting out fires, but he also teaches new fighters about safety. He likes teaching very much.  </a:t>
            </a:r>
            <a:endParaRPr lang="en-US" sz="3200" dirty="0">
              <a:latin typeface="Times New Roman" pitchFamily="18" charset="0"/>
              <a:cs typeface="Times New Roman" pitchFamily="18" charset="0"/>
            </a:endParaRPr>
          </a:p>
        </p:txBody>
      </p:sp>
      <p:sp>
        <p:nvSpPr>
          <p:cNvPr id="9" name="TextBox 8"/>
          <p:cNvSpPr txBox="1"/>
          <p:nvPr/>
        </p:nvSpPr>
        <p:spPr>
          <a:xfrm>
            <a:off x="0" y="4066586"/>
            <a:ext cx="9144000" cy="2062103"/>
          </a:xfrm>
          <a:prstGeom prst="rect">
            <a:avLst/>
          </a:prstGeom>
          <a:blipFill>
            <a:blip r:embed="rId3"/>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sz="3200" dirty="0" smtClean="0">
                <a:latin typeface="Times New Roman" pitchFamily="18" charset="0"/>
                <a:cs typeface="Times New Roman" pitchFamily="18" charset="0"/>
              </a:rPr>
              <a:t> In his free time, Raju visits school. He talks to students about fire safety. He tells them what to do. If there is a fire. They shouldn’t panic. They should listen to their teachers and leave the building quietly. </a:t>
            </a:r>
            <a:endParaRPr lang="en-US" sz="3200" dirty="0">
              <a:latin typeface="Times New Roman" pitchFamily="18" charset="0"/>
              <a:cs typeface="Times New Roman" pitchFamily="18" charset="0"/>
            </a:endParaRPr>
          </a:p>
        </p:txBody>
      </p:sp>
      <p:sp>
        <p:nvSpPr>
          <p:cNvPr id="10" name="Rectangle 9"/>
          <p:cNvSpPr/>
          <p:nvPr/>
        </p:nvSpPr>
        <p:spPr>
          <a:xfrm>
            <a:off x="-1" y="76200"/>
            <a:ext cx="4579025" cy="362296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9026" y="76200"/>
            <a:ext cx="4502826" cy="3622964"/>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59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6"/>
          <p:cNvSpPr/>
          <p:nvPr/>
        </p:nvSpPr>
        <p:spPr>
          <a:xfrm>
            <a:off x="1676400" y="-76200"/>
            <a:ext cx="6705600" cy="1033272"/>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6600">
                  <a:solidFill>
                    <a:schemeClr val="accent2"/>
                  </a:solidFill>
                  <a:prstDash val="solid"/>
                </a:ln>
                <a:solidFill>
                  <a:srgbClr val="002060"/>
                </a:solidFill>
                <a:effectLst>
                  <a:outerShdw dist="38100" dir="2700000" algn="tl" rotWithShape="0">
                    <a:schemeClr val="accent2"/>
                  </a:outerShdw>
                </a:effectLst>
              </a:rPr>
              <a:t>Teacher’s loud reading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5816" y="1524000"/>
            <a:ext cx="4254212" cy="249580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241205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2"/>
          <p:cNvSpPr/>
          <p:nvPr/>
        </p:nvSpPr>
        <p:spPr>
          <a:xfrm>
            <a:off x="1905000" y="33528"/>
            <a:ext cx="6172200" cy="1033272"/>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6600">
                  <a:solidFill>
                    <a:schemeClr val="accent2"/>
                  </a:solidFill>
                  <a:prstDash val="solid"/>
                </a:ln>
                <a:solidFill>
                  <a:srgbClr val="002060"/>
                </a:solidFill>
                <a:effectLst>
                  <a:outerShdw dist="38100" dir="2700000" algn="tl" rotWithShape="0">
                    <a:schemeClr val="accent2"/>
                  </a:outerShdw>
                </a:effectLst>
              </a:rPr>
              <a:t>Student’s silent reading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8382000" cy="5654922"/>
          </a:xfrm>
          <a:prstGeom prst="rect">
            <a:avLst/>
          </a:prstGeom>
        </p:spPr>
      </p:pic>
    </p:spTree>
    <p:extLst>
      <p:ext uri="{BB962C8B-B14F-4D97-AF65-F5344CB8AC3E}">
        <p14:creationId xmlns:p14="http://schemas.microsoft.com/office/powerpoint/2010/main" val="18500373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77225"/>
            <a:ext cx="22860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smtClean="0">
                <a:latin typeface="Times New Roman" pitchFamily="18" charset="0"/>
                <a:cs typeface="Times New Roman" pitchFamily="18" charset="0"/>
              </a:rPr>
              <a:t>Group work </a:t>
            </a:r>
            <a:endParaRPr lang="en-US" sz="3200" dirty="0">
              <a:latin typeface="Times New Roman" pitchFamily="18" charset="0"/>
              <a:cs typeface="Times New Roman" pitchFamily="18" charset="0"/>
            </a:endParaRPr>
          </a:p>
        </p:txBody>
      </p:sp>
      <p:sp>
        <p:nvSpPr>
          <p:cNvPr id="5" name="TextBox 4"/>
          <p:cNvSpPr txBox="1"/>
          <p:nvPr/>
        </p:nvSpPr>
        <p:spPr>
          <a:xfrm>
            <a:off x="2667000" y="177225"/>
            <a:ext cx="5105400" cy="58477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Write T for true or F for false. </a:t>
            </a:r>
            <a:endParaRPr lang="en-US" sz="3200" dirty="0">
              <a:latin typeface="Times New Roman" pitchFamily="18" charset="0"/>
              <a:cs typeface="Times New Roman" pitchFamily="18" charset="0"/>
            </a:endParaRPr>
          </a:p>
        </p:txBody>
      </p:sp>
      <p:sp>
        <p:nvSpPr>
          <p:cNvPr id="6" name="TextBox 5"/>
          <p:cNvSpPr txBox="1"/>
          <p:nvPr/>
        </p:nvSpPr>
        <p:spPr>
          <a:xfrm>
            <a:off x="0" y="1290935"/>
            <a:ext cx="7848600"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smtClean="0">
                <a:latin typeface="Times New Roman" pitchFamily="18" charset="0"/>
                <a:cs typeface="Times New Roman" pitchFamily="18" charset="0"/>
              </a:rPr>
              <a:t>1. There were a fire at </a:t>
            </a:r>
            <a:r>
              <a:rPr lang="en-US" sz="2400" dirty="0" err="1" smtClean="0">
                <a:latin typeface="Times New Roman" pitchFamily="18" charset="0"/>
                <a:cs typeface="Times New Roman" pitchFamily="18" charset="0"/>
              </a:rPr>
              <a:t>Raju’s</a:t>
            </a:r>
            <a:r>
              <a:rPr lang="en-US" sz="2400" dirty="0" smtClean="0">
                <a:latin typeface="Times New Roman" pitchFamily="18" charset="0"/>
                <a:cs typeface="Times New Roman" pitchFamily="18" charset="0"/>
              </a:rPr>
              <a:t> school when he was in class 5.</a:t>
            </a:r>
            <a:endParaRPr lang="en-US" sz="2400" dirty="0">
              <a:latin typeface="Times New Roman" pitchFamily="18" charset="0"/>
              <a:cs typeface="Times New Roman" pitchFamily="18" charset="0"/>
            </a:endParaRPr>
          </a:p>
        </p:txBody>
      </p:sp>
      <p:sp>
        <p:nvSpPr>
          <p:cNvPr id="7" name="TextBox 6"/>
          <p:cNvSpPr txBox="1"/>
          <p:nvPr/>
        </p:nvSpPr>
        <p:spPr>
          <a:xfrm>
            <a:off x="76200" y="2205335"/>
            <a:ext cx="7848600"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dirty="0">
                <a:latin typeface="Times New Roman" pitchFamily="18" charset="0"/>
                <a:cs typeface="Times New Roman" pitchFamily="18" charset="0"/>
              </a:rPr>
              <a:t>2</a:t>
            </a:r>
            <a:r>
              <a:rPr lang="en-US" sz="2400" dirty="0" smtClean="0">
                <a:latin typeface="Times New Roman" pitchFamily="18" charset="0"/>
                <a:cs typeface="Times New Roman" pitchFamily="18" charset="0"/>
              </a:rPr>
              <a:t>. The teachers left the students in the building during the fire. </a:t>
            </a:r>
            <a:endParaRPr lang="en-US" sz="2400" dirty="0">
              <a:latin typeface="Times New Roman" pitchFamily="18" charset="0"/>
              <a:cs typeface="Times New Roman" pitchFamily="18" charset="0"/>
            </a:endParaRPr>
          </a:p>
        </p:txBody>
      </p:sp>
      <p:sp>
        <p:nvSpPr>
          <p:cNvPr id="8" name="TextBox 7"/>
          <p:cNvSpPr txBox="1"/>
          <p:nvPr/>
        </p:nvSpPr>
        <p:spPr>
          <a:xfrm>
            <a:off x="0" y="3119735"/>
            <a:ext cx="7848600" cy="46166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Raju</a:t>
            </a:r>
            <a:r>
              <a:rPr lang="en-US" sz="2400" dirty="0" smtClean="0">
                <a:latin typeface="Times New Roman" pitchFamily="18" charset="0"/>
                <a:cs typeface="Times New Roman" pitchFamily="18" charset="0"/>
              </a:rPr>
              <a:t> didn’t see the firefighters put out the fire at his school. </a:t>
            </a:r>
            <a:endParaRPr lang="en-US" sz="2400" dirty="0">
              <a:latin typeface="Times New Roman" pitchFamily="18" charset="0"/>
              <a:cs typeface="Times New Roman" pitchFamily="18" charset="0"/>
            </a:endParaRPr>
          </a:p>
        </p:txBody>
      </p:sp>
      <p:sp>
        <p:nvSpPr>
          <p:cNvPr id="9" name="TextBox 8"/>
          <p:cNvSpPr txBox="1"/>
          <p:nvPr/>
        </p:nvSpPr>
        <p:spPr>
          <a:xfrm>
            <a:off x="0" y="4100154"/>
            <a:ext cx="7848600"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dirty="0" smtClean="0">
                <a:latin typeface="Times New Roman" pitchFamily="18" charset="0"/>
                <a:cs typeface="Times New Roman" pitchFamily="18" charset="0"/>
              </a:rPr>
              <a:t>4. </a:t>
            </a:r>
            <a:r>
              <a:rPr lang="en-US" sz="2400" dirty="0" err="1" smtClean="0">
                <a:latin typeface="Times New Roman" pitchFamily="18" charset="0"/>
                <a:cs typeface="Times New Roman" pitchFamily="18" charset="0"/>
              </a:rPr>
              <a:t>Raju</a:t>
            </a:r>
            <a:r>
              <a:rPr lang="en-US" sz="2400" dirty="0" smtClean="0">
                <a:latin typeface="Times New Roman" pitchFamily="18" charset="0"/>
                <a:cs typeface="Times New Roman" pitchFamily="18" charset="0"/>
              </a:rPr>
              <a:t> always earns money for being a firefighter. </a:t>
            </a:r>
            <a:endParaRPr lang="en-US" sz="2400" dirty="0">
              <a:latin typeface="Times New Roman" pitchFamily="18" charset="0"/>
              <a:cs typeface="Times New Roman" pitchFamily="18" charset="0"/>
            </a:endParaRPr>
          </a:p>
        </p:txBody>
      </p:sp>
      <p:sp>
        <p:nvSpPr>
          <p:cNvPr id="10" name="TextBox 9"/>
          <p:cNvSpPr txBox="1"/>
          <p:nvPr/>
        </p:nvSpPr>
        <p:spPr>
          <a:xfrm>
            <a:off x="152400" y="4872335"/>
            <a:ext cx="3924300"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dirty="0">
                <a:latin typeface="Times New Roman" pitchFamily="18" charset="0"/>
                <a:cs typeface="Times New Roman" pitchFamily="18" charset="0"/>
              </a:rPr>
              <a:t>5</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Raju</a:t>
            </a:r>
            <a:r>
              <a:rPr lang="en-US" sz="2400" dirty="0" smtClean="0">
                <a:latin typeface="Times New Roman" pitchFamily="18" charset="0"/>
                <a:cs typeface="Times New Roman" pitchFamily="18" charset="0"/>
              </a:rPr>
              <a:t> also likes teaching.  </a:t>
            </a:r>
            <a:endParaRPr lang="en-US" sz="2400" dirty="0">
              <a:latin typeface="Times New Roman" pitchFamily="18" charset="0"/>
              <a:cs typeface="Times New Roman" pitchFamily="18" charset="0"/>
            </a:endParaRPr>
          </a:p>
        </p:txBody>
      </p:sp>
      <p:sp>
        <p:nvSpPr>
          <p:cNvPr id="11" name="TextBox 10"/>
          <p:cNvSpPr txBox="1"/>
          <p:nvPr/>
        </p:nvSpPr>
        <p:spPr>
          <a:xfrm>
            <a:off x="152400" y="5710535"/>
            <a:ext cx="54864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dirty="0" smtClean="0">
                <a:latin typeface="Times New Roman" pitchFamily="18" charset="0"/>
                <a:cs typeface="Times New Roman" pitchFamily="18" charset="0"/>
              </a:rPr>
              <a:t>6. Talking to student is  part of </a:t>
            </a:r>
            <a:r>
              <a:rPr lang="en-US" sz="2400" dirty="0" err="1" smtClean="0">
                <a:latin typeface="Times New Roman" pitchFamily="18" charset="0"/>
                <a:cs typeface="Times New Roman" pitchFamily="18" charset="0"/>
              </a:rPr>
              <a:t>Raju’s</a:t>
            </a:r>
            <a:r>
              <a:rPr lang="en-US" sz="2400" dirty="0" smtClean="0">
                <a:latin typeface="Times New Roman" pitchFamily="18" charset="0"/>
                <a:cs typeface="Times New Roman" pitchFamily="18" charset="0"/>
              </a:rPr>
              <a:t> job. </a:t>
            </a:r>
            <a:endParaRPr lang="en-US" sz="2400" dirty="0">
              <a:latin typeface="Times New Roman" pitchFamily="18" charset="0"/>
              <a:cs typeface="Times New Roman" pitchFamily="18" charset="0"/>
            </a:endParaRPr>
          </a:p>
        </p:txBody>
      </p:sp>
      <p:sp>
        <p:nvSpPr>
          <p:cNvPr id="12" name="TextBox 11"/>
          <p:cNvSpPr txBox="1"/>
          <p:nvPr/>
        </p:nvSpPr>
        <p:spPr>
          <a:xfrm>
            <a:off x="8382000" y="1244025"/>
            <a:ext cx="533400"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smtClean="0">
                <a:ln>
                  <a:solidFill>
                    <a:srgbClr val="FF0000"/>
                  </a:solidFill>
                </a:ln>
                <a:solidFill>
                  <a:srgbClr val="FF0000"/>
                </a:solidFill>
                <a:latin typeface="Times New Roman" pitchFamily="18" charset="0"/>
                <a:cs typeface="Times New Roman" pitchFamily="18" charset="0"/>
              </a:rPr>
              <a:t>T</a:t>
            </a:r>
            <a:endParaRPr lang="en-US" sz="3200" dirty="0">
              <a:ln>
                <a:solidFill>
                  <a:srgbClr val="FF0000"/>
                </a:solidFill>
              </a:ln>
              <a:solidFill>
                <a:srgbClr val="FF0000"/>
              </a:solidFill>
              <a:latin typeface="Times New Roman" pitchFamily="18" charset="0"/>
              <a:cs typeface="Times New Roman" pitchFamily="18" charset="0"/>
            </a:endParaRPr>
          </a:p>
        </p:txBody>
      </p:sp>
      <p:sp>
        <p:nvSpPr>
          <p:cNvPr id="13" name="TextBox 12"/>
          <p:cNvSpPr txBox="1"/>
          <p:nvPr/>
        </p:nvSpPr>
        <p:spPr>
          <a:xfrm>
            <a:off x="8458200" y="2096869"/>
            <a:ext cx="533400"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a:ln>
                  <a:solidFill>
                    <a:srgbClr val="FF0000"/>
                  </a:solidFill>
                </a:ln>
                <a:solidFill>
                  <a:srgbClr val="FF0000"/>
                </a:solidFill>
                <a:latin typeface="Times New Roman" pitchFamily="18" charset="0"/>
                <a:cs typeface="Times New Roman" pitchFamily="18" charset="0"/>
              </a:rPr>
              <a:t>F</a:t>
            </a:r>
          </a:p>
        </p:txBody>
      </p:sp>
      <p:sp>
        <p:nvSpPr>
          <p:cNvPr id="16" name="TextBox 15"/>
          <p:cNvSpPr txBox="1"/>
          <p:nvPr/>
        </p:nvSpPr>
        <p:spPr>
          <a:xfrm>
            <a:off x="4419600" y="4901625"/>
            <a:ext cx="533400"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smtClean="0">
                <a:ln>
                  <a:solidFill>
                    <a:srgbClr val="FF0000"/>
                  </a:solidFill>
                </a:ln>
                <a:solidFill>
                  <a:srgbClr val="FF0000"/>
                </a:solidFill>
                <a:latin typeface="Times New Roman" pitchFamily="18" charset="0"/>
                <a:cs typeface="Times New Roman" pitchFamily="18" charset="0"/>
              </a:rPr>
              <a:t>T</a:t>
            </a:r>
            <a:endParaRPr lang="en-US" sz="3200" dirty="0">
              <a:ln>
                <a:solidFill>
                  <a:srgbClr val="FF0000"/>
                </a:solidFill>
              </a:ln>
              <a:solidFill>
                <a:srgbClr val="FF0000"/>
              </a:solidFill>
              <a:latin typeface="Times New Roman" pitchFamily="18" charset="0"/>
              <a:cs typeface="Times New Roman" pitchFamily="18" charset="0"/>
            </a:endParaRPr>
          </a:p>
        </p:txBody>
      </p:sp>
      <p:sp>
        <p:nvSpPr>
          <p:cNvPr id="19" name="TextBox 18"/>
          <p:cNvSpPr txBox="1"/>
          <p:nvPr/>
        </p:nvSpPr>
        <p:spPr>
          <a:xfrm>
            <a:off x="7848600" y="1244025"/>
            <a:ext cx="533400"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a:ln>
                  <a:solidFill>
                    <a:srgbClr val="FF0000"/>
                  </a:solidFill>
                </a:ln>
                <a:solidFill>
                  <a:srgbClr val="FF0000"/>
                </a:solidFill>
                <a:latin typeface="Times New Roman" pitchFamily="18" charset="0"/>
                <a:cs typeface="Times New Roman" pitchFamily="18" charset="0"/>
              </a:rPr>
              <a:t>F</a:t>
            </a:r>
          </a:p>
        </p:txBody>
      </p:sp>
      <p:sp>
        <p:nvSpPr>
          <p:cNvPr id="20" name="TextBox 19"/>
          <p:cNvSpPr txBox="1"/>
          <p:nvPr/>
        </p:nvSpPr>
        <p:spPr>
          <a:xfrm>
            <a:off x="4953000" y="4901625"/>
            <a:ext cx="533400"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a:ln>
                  <a:solidFill>
                    <a:srgbClr val="FF0000"/>
                  </a:solidFill>
                </a:ln>
                <a:solidFill>
                  <a:srgbClr val="FF0000"/>
                </a:solidFill>
                <a:latin typeface="Times New Roman" pitchFamily="18" charset="0"/>
                <a:cs typeface="Times New Roman" pitchFamily="18" charset="0"/>
              </a:rPr>
              <a:t>F</a:t>
            </a:r>
          </a:p>
        </p:txBody>
      </p:sp>
      <p:sp>
        <p:nvSpPr>
          <p:cNvPr id="21" name="TextBox 20"/>
          <p:cNvSpPr txBox="1"/>
          <p:nvPr/>
        </p:nvSpPr>
        <p:spPr>
          <a:xfrm>
            <a:off x="7924800" y="2096869"/>
            <a:ext cx="533400"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smtClean="0">
                <a:ln>
                  <a:solidFill>
                    <a:srgbClr val="FF0000"/>
                  </a:solidFill>
                </a:ln>
                <a:solidFill>
                  <a:srgbClr val="FF0000"/>
                </a:solidFill>
                <a:latin typeface="Times New Roman" pitchFamily="18" charset="0"/>
                <a:cs typeface="Times New Roman" pitchFamily="18" charset="0"/>
              </a:rPr>
              <a:t>T</a:t>
            </a:r>
            <a:endParaRPr lang="en-US" sz="3200" dirty="0">
              <a:ln>
                <a:solidFill>
                  <a:srgbClr val="FF0000"/>
                </a:solidFill>
              </a:ln>
              <a:solidFill>
                <a:srgbClr val="FF0000"/>
              </a:solidFill>
              <a:latin typeface="Times New Roman" pitchFamily="18" charset="0"/>
              <a:cs typeface="Times New Roman" pitchFamily="18" charset="0"/>
            </a:endParaRPr>
          </a:p>
        </p:txBody>
      </p:sp>
      <p:sp>
        <p:nvSpPr>
          <p:cNvPr id="22" name="TextBox 21"/>
          <p:cNvSpPr txBox="1"/>
          <p:nvPr/>
        </p:nvSpPr>
        <p:spPr>
          <a:xfrm>
            <a:off x="8458200" y="3062644"/>
            <a:ext cx="533400"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smtClean="0">
                <a:ln>
                  <a:solidFill>
                    <a:srgbClr val="FF0000"/>
                  </a:solidFill>
                </a:ln>
                <a:solidFill>
                  <a:srgbClr val="FF0000"/>
                </a:solidFill>
                <a:latin typeface="Times New Roman" pitchFamily="18" charset="0"/>
                <a:cs typeface="Times New Roman" pitchFamily="18" charset="0"/>
              </a:rPr>
              <a:t>T</a:t>
            </a:r>
            <a:endParaRPr lang="en-US" sz="3200" dirty="0">
              <a:ln>
                <a:solidFill>
                  <a:srgbClr val="FF0000"/>
                </a:solidFill>
              </a:ln>
              <a:solidFill>
                <a:srgbClr val="FF0000"/>
              </a:solidFill>
              <a:latin typeface="Times New Roman" pitchFamily="18" charset="0"/>
              <a:cs typeface="Times New Roman" pitchFamily="18" charset="0"/>
            </a:endParaRPr>
          </a:p>
        </p:txBody>
      </p:sp>
      <p:sp>
        <p:nvSpPr>
          <p:cNvPr id="23" name="TextBox 22"/>
          <p:cNvSpPr txBox="1"/>
          <p:nvPr/>
        </p:nvSpPr>
        <p:spPr>
          <a:xfrm>
            <a:off x="7924800" y="3062644"/>
            <a:ext cx="533400"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a:ln>
                  <a:solidFill>
                    <a:srgbClr val="FF0000"/>
                  </a:solidFill>
                </a:ln>
                <a:solidFill>
                  <a:srgbClr val="FF0000"/>
                </a:solidFill>
                <a:latin typeface="Times New Roman" pitchFamily="18" charset="0"/>
                <a:cs typeface="Times New Roman" pitchFamily="18" charset="0"/>
              </a:rPr>
              <a:t>F</a:t>
            </a:r>
          </a:p>
        </p:txBody>
      </p:sp>
      <p:sp>
        <p:nvSpPr>
          <p:cNvPr id="24" name="TextBox 23"/>
          <p:cNvSpPr txBox="1"/>
          <p:nvPr/>
        </p:nvSpPr>
        <p:spPr>
          <a:xfrm>
            <a:off x="8534400" y="3977044"/>
            <a:ext cx="533400"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smtClean="0">
                <a:ln>
                  <a:solidFill>
                    <a:srgbClr val="FF0000"/>
                  </a:solidFill>
                </a:ln>
                <a:solidFill>
                  <a:srgbClr val="FF0000"/>
                </a:solidFill>
                <a:latin typeface="Times New Roman" pitchFamily="18" charset="0"/>
                <a:cs typeface="Times New Roman" pitchFamily="18" charset="0"/>
              </a:rPr>
              <a:t>T</a:t>
            </a:r>
            <a:endParaRPr lang="en-US" sz="3200" dirty="0">
              <a:ln>
                <a:solidFill>
                  <a:srgbClr val="FF0000"/>
                </a:solidFill>
              </a:ln>
              <a:solidFill>
                <a:srgbClr val="FF0000"/>
              </a:solidFill>
              <a:latin typeface="Times New Roman" pitchFamily="18" charset="0"/>
              <a:cs typeface="Times New Roman" pitchFamily="18" charset="0"/>
            </a:endParaRPr>
          </a:p>
        </p:txBody>
      </p:sp>
      <p:sp>
        <p:nvSpPr>
          <p:cNvPr id="25" name="TextBox 24"/>
          <p:cNvSpPr txBox="1"/>
          <p:nvPr/>
        </p:nvSpPr>
        <p:spPr>
          <a:xfrm>
            <a:off x="7924800" y="3977044"/>
            <a:ext cx="533400"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a:ln>
                  <a:solidFill>
                    <a:srgbClr val="FF0000"/>
                  </a:solidFill>
                </a:ln>
                <a:solidFill>
                  <a:srgbClr val="FF0000"/>
                </a:solidFill>
                <a:latin typeface="Times New Roman" pitchFamily="18" charset="0"/>
                <a:cs typeface="Times New Roman" pitchFamily="18" charset="0"/>
              </a:rPr>
              <a:t>F</a:t>
            </a:r>
          </a:p>
        </p:txBody>
      </p:sp>
      <p:sp>
        <p:nvSpPr>
          <p:cNvPr id="26" name="TextBox 25"/>
          <p:cNvSpPr txBox="1"/>
          <p:nvPr/>
        </p:nvSpPr>
        <p:spPr>
          <a:xfrm>
            <a:off x="6248400" y="5663625"/>
            <a:ext cx="533400"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smtClean="0">
                <a:ln>
                  <a:solidFill>
                    <a:srgbClr val="FF0000"/>
                  </a:solidFill>
                </a:ln>
                <a:solidFill>
                  <a:srgbClr val="FF0000"/>
                </a:solidFill>
                <a:latin typeface="Times New Roman" pitchFamily="18" charset="0"/>
                <a:cs typeface="Times New Roman" pitchFamily="18" charset="0"/>
              </a:rPr>
              <a:t>T</a:t>
            </a:r>
            <a:endParaRPr lang="en-US" sz="3200" dirty="0">
              <a:ln>
                <a:solidFill>
                  <a:srgbClr val="FF0000"/>
                </a:solidFill>
              </a:ln>
              <a:solidFill>
                <a:srgbClr val="FF0000"/>
              </a:solidFill>
              <a:latin typeface="Times New Roman" pitchFamily="18" charset="0"/>
              <a:cs typeface="Times New Roman" pitchFamily="18" charset="0"/>
            </a:endParaRPr>
          </a:p>
        </p:txBody>
      </p:sp>
      <p:sp>
        <p:nvSpPr>
          <p:cNvPr id="27" name="TextBox 26"/>
          <p:cNvSpPr txBox="1"/>
          <p:nvPr/>
        </p:nvSpPr>
        <p:spPr>
          <a:xfrm>
            <a:off x="5715000" y="5663625"/>
            <a:ext cx="533400"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a:ln>
                  <a:solidFill>
                    <a:srgbClr val="FF0000"/>
                  </a:solidFill>
                </a:ln>
                <a:solidFill>
                  <a:srgbClr val="FF0000"/>
                </a:solidFill>
                <a:latin typeface="Times New Roman" pitchFamily="18" charset="0"/>
                <a:cs typeface="Times New Roman" pitchFamily="18" charset="0"/>
              </a:rPr>
              <a:t>F</a:t>
            </a:r>
          </a:p>
        </p:txBody>
      </p:sp>
    </p:spTree>
    <p:extLst>
      <p:ext uri="{BB962C8B-B14F-4D97-AF65-F5344CB8AC3E}">
        <p14:creationId xmlns:p14="http://schemas.microsoft.com/office/powerpoint/2010/main" val="2185141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1000"/>
                                        <p:tgtEl>
                                          <p:spTgt spid="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1000"/>
                                        <p:tgtEl>
                                          <p:spTgt spid="9"/>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1000"/>
                                        <p:tgtEl>
                                          <p:spTgt spid="10"/>
                                        </p:tgtEl>
                                      </p:cBhvr>
                                    </p:animEffect>
                                  </p:childTnLst>
                                </p:cTn>
                              </p:par>
                            </p:childTnLst>
                          </p:cTn>
                        </p:par>
                        <p:par>
                          <p:cTn id="34" fill="hold">
                            <p:stCondLst>
                              <p:cond delay="5000"/>
                            </p:stCondLst>
                            <p:childTnLst>
                              <p:par>
                                <p:cTn id="35" presetID="22" presetClass="entr" presetSubtype="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inVertical)">
                                      <p:cBhvr>
                                        <p:cTn id="60" dur="500"/>
                                        <p:tgtEl>
                                          <p:spTgt spid="24"/>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barn(inVertical)">
                                      <p:cBhvr>
                                        <p:cTn id="69" dur="500"/>
                                        <p:tgtEl>
                                          <p:spTgt spid="20"/>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barn(inVertical)">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1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21"/>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2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24"/>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1" nodeType="clickEffect">
                                  <p:stCondLst>
                                    <p:cond delay="0"/>
                                  </p:stCondLst>
                                  <p:childTnLst>
                                    <p:set>
                                      <p:cBhvr>
                                        <p:cTn id="95" dur="1" fill="hold">
                                          <p:stCondLst>
                                            <p:cond delay="0"/>
                                          </p:stCondLst>
                                        </p:cTn>
                                        <p:tgtEl>
                                          <p:spTgt spid="20"/>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1" nodeType="clickEffect">
                                  <p:stCondLst>
                                    <p:cond delay="0"/>
                                  </p:stCondLst>
                                  <p:childTnLst>
                                    <p:set>
                                      <p:cBhvr>
                                        <p:cTn id="99"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animBg="1"/>
      <p:bldP spid="19" grpId="0" animBg="1"/>
      <p:bldP spid="19" grpId="1" animBg="1"/>
      <p:bldP spid="20" grpId="0" animBg="1"/>
      <p:bldP spid="20" grpId="1" animBg="1"/>
      <p:bldP spid="21" grpId="0" animBg="1"/>
      <p:bldP spid="21" grpId="1" animBg="1"/>
      <p:bldP spid="22" grpId="0" animBg="1"/>
      <p:bldP spid="22" grpId="1" animBg="1"/>
      <p:bldP spid="23" grpId="0" animBg="1"/>
      <p:bldP spid="24" grpId="0" animBg="1"/>
      <p:bldP spid="24" grpId="1" animBg="1"/>
      <p:bldP spid="25" grpId="0" animBg="1"/>
      <p:bldP spid="26" grpId="0" animBg="1"/>
      <p:bldP spid="26" grpId="1"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400" y="101025"/>
            <a:ext cx="8867774"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3200" dirty="0" smtClean="0">
                <a:ln>
                  <a:solidFill>
                    <a:srgbClr val="FF0000"/>
                  </a:solidFill>
                </a:ln>
                <a:solidFill>
                  <a:srgbClr val="FF0000"/>
                </a:solidFill>
                <a:latin typeface="Times New Roman" pitchFamily="18" charset="0"/>
                <a:cs typeface="Times New Roman" pitchFamily="18" charset="0"/>
              </a:rPr>
              <a:t>Sometimes We add –</a:t>
            </a:r>
            <a:r>
              <a:rPr lang="en-US" sz="3200" dirty="0" err="1" smtClean="0">
                <a:ln>
                  <a:solidFill>
                    <a:srgbClr val="FF0000"/>
                  </a:solidFill>
                </a:ln>
                <a:solidFill>
                  <a:srgbClr val="FF0000"/>
                </a:solidFill>
                <a:latin typeface="Times New Roman" pitchFamily="18" charset="0"/>
                <a:cs typeface="Times New Roman" pitchFamily="18" charset="0"/>
              </a:rPr>
              <a:t>er</a:t>
            </a:r>
            <a:r>
              <a:rPr lang="en-US" sz="3200" dirty="0" smtClean="0">
                <a:ln>
                  <a:solidFill>
                    <a:srgbClr val="FF0000"/>
                  </a:solidFill>
                </a:ln>
                <a:solidFill>
                  <a:srgbClr val="FF0000"/>
                </a:solidFill>
                <a:latin typeface="Times New Roman" pitchFamily="18" charset="0"/>
                <a:cs typeface="Times New Roman" pitchFamily="18" charset="0"/>
              </a:rPr>
              <a:t> or –or to a verb to make noun</a:t>
            </a:r>
            <a:endParaRPr lang="en-US" sz="3200" dirty="0">
              <a:ln>
                <a:solidFill>
                  <a:srgbClr val="FF0000"/>
                </a:solidFill>
              </a:ln>
              <a:solidFill>
                <a:srgbClr val="FF0000"/>
              </a:solidFill>
              <a:latin typeface="Times New Roman" pitchFamily="18" charset="0"/>
              <a:cs typeface="Times New Roman" pitchFamily="18" charset="0"/>
            </a:endParaRPr>
          </a:p>
        </p:txBody>
      </p:sp>
      <p:sp>
        <p:nvSpPr>
          <p:cNvPr id="15" name="Rectangle 14"/>
          <p:cNvSpPr/>
          <p:nvPr/>
        </p:nvSpPr>
        <p:spPr>
          <a:xfrm>
            <a:off x="2743200" y="5498068"/>
            <a:ext cx="1938351"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dirty="0">
                <a:ln>
                  <a:solidFill>
                    <a:schemeClr val="tx1"/>
                  </a:solidFill>
                </a:ln>
                <a:solidFill>
                  <a:schemeClr val="tx1"/>
                </a:solidFill>
                <a:latin typeface="Times New Roman" pitchFamily="18" charset="0"/>
                <a:cs typeface="Times New Roman" pitchFamily="18" charset="0"/>
              </a:rPr>
              <a:t>Sing + </a:t>
            </a:r>
            <a:r>
              <a:rPr lang="en-US" dirty="0" err="1">
                <a:ln>
                  <a:solidFill>
                    <a:schemeClr val="tx1"/>
                  </a:solidFill>
                </a:ln>
                <a:solidFill>
                  <a:schemeClr val="tx1"/>
                </a:solidFill>
                <a:latin typeface="Times New Roman" pitchFamily="18" charset="0"/>
                <a:cs typeface="Times New Roman" pitchFamily="18" charset="0"/>
              </a:rPr>
              <a:t>er</a:t>
            </a:r>
            <a:r>
              <a:rPr lang="en-US" dirty="0">
                <a:ln>
                  <a:solidFill>
                    <a:schemeClr val="tx1"/>
                  </a:solidFill>
                </a:ln>
                <a:solidFill>
                  <a:schemeClr val="tx1"/>
                </a:solidFill>
                <a:latin typeface="Times New Roman" pitchFamily="18" charset="0"/>
                <a:cs typeface="Times New Roman" pitchFamily="18" charset="0"/>
              </a:rPr>
              <a:t> = Singer </a:t>
            </a:r>
          </a:p>
        </p:txBody>
      </p:sp>
      <p:sp>
        <p:nvSpPr>
          <p:cNvPr id="16" name="Rectangle 15"/>
          <p:cNvSpPr/>
          <p:nvPr/>
        </p:nvSpPr>
        <p:spPr>
          <a:xfrm>
            <a:off x="7103057" y="2362200"/>
            <a:ext cx="2040943" cy="369332"/>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dirty="0">
                <a:ln>
                  <a:solidFill>
                    <a:schemeClr val="tx1"/>
                  </a:solidFill>
                </a:ln>
                <a:solidFill>
                  <a:schemeClr val="tx1"/>
                </a:solidFill>
                <a:latin typeface="Times New Roman" pitchFamily="18" charset="0"/>
                <a:cs typeface="Times New Roman" pitchFamily="18" charset="0"/>
              </a:rPr>
              <a:t>Drive + </a:t>
            </a:r>
            <a:r>
              <a:rPr lang="en-US" dirty="0" err="1">
                <a:ln>
                  <a:solidFill>
                    <a:schemeClr val="tx1"/>
                  </a:solidFill>
                </a:ln>
                <a:solidFill>
                  <a:schemeClr val="tx1"/>
                </a:solidFill>
                <a:latin typeface="Times New Roman" pitchFamily="18" charset="0"/>
                <a:cs typeface="Times New Roman" pitchFamily="18" charset="0"/>
              </a:rPr>
              <a:t>er</a:t>
            </a:r>
            <a:r>
              <a:rPr lang="en-US" dirty="0">
                <a:ln>
                  <a:solidFill>
                    <a:schemeClr val="tx1"/>
                  </a:solidFill>
                </a:ln>
                <a:solidFill>
                  <a:schemeClr val="tx1"/>
                </a:solidFill>
                <a:latin typeface="Times New Roman" pitchFamily="18" charset="0"/>
                <a:cs typeface="Times New Roman" pitchFamily="18" charset="0"/>
              </a:rPr>
              <a:t> = Driver </a:t>
            </a:r>
          </a:p>
        </p:txBody>
      </p:sp>
      <p:sp>
        <p:nvSpPr>
          <p:cNvPr id="17" name="Rectangle 16"/>
          <p:cNvSpPr/>
          <p:nvPr/>
        </p:nvSpPr>
        <p:spPr>
          <a:xfrm>
            <a:off x="5029200" y="2362200"/>
            <a:ext cx="2066591" cy="369332"/>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dirty="0">
                <a:ln>
                  <a:solidFill>
                    <a:schemeClr val="tx1"/>
                  </a:solidFill>
                </a:ln>
                <a:solidFill>
                  <a:schemeClr val="tx1"/>
                </a:solidFill>
                <a:latin typeface="Times New Roman" pitchFamily="18" charset="0"/>
                <a:cs typeface="Times New Roman" pitchFamily="18" charset="0"/>
              </a:rPr>
              <a:t>Fight + </a:t>
            </a:r>
            <a:r>
              <a:rPr lang="en-US" dirty="0" err="1">
                <a:ln>
                  <a:solidFill>
                    <a:schemeClr val="tx1"/>
                  </a:solidFill>
                </a:ln>
                <a:solidFill>
                  <a:schemeClr val="tx1"/>
                </a:solidFill>
                <a:latin typeface="Times New Roman" pitchFamily="18" charset="0"/>
                <a:cs typeface="Times New Roman" pitchFamily="18" charset="0"/>
              </a:rPr>
              <a:t>er</a:t>
            </a:r>
            <a:r>
              <a:rPr lang="en-US" dirty="0">
                <a:ln>
                  <a:solidFill>
                    <a:schemeClr val="tx1"/>
                  </a:solidFill>
                </a:ln>
                <a:solidFill>
                  <a:schemeClr val="tx1"/>
                </a:solidFill>
                <a:latin typeface="Times New Roman" pitchFamily="18" charset="0"/>
                <a:cs typeface="Times New Roman" pitchFamily="18" charset="0"/>
              </a:rPr>
              <a:t> = Fighter </a:t>
            </a:r>
          </a:p>
        </p:txBody>
      </p:sp>
      <p:sp>
        <p:nvSpPr>
          <p:cNvPr id="18" name="Rectangle 17"/>
          <p:cNvSpPr/>
          <p:nvPr/>
        </p:nvSpPr>
        <p:spPr>
          <a:xfrm>
            <a:off x="228600" y="2362200"/>
            <a:ext cx="2066591" cy="36933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en-US" dirty="0">
                <a:ln>
                  <a:solidFill>
                    <a:schemeClr val="tx1"/>
                  </a:solidFill>
                </a:ln>
                <a:solidFill>
                  <a:schemeClr val="tx1"/>
                </a:solidFill>
                <a:latin typeface="Times New Roman" pitchFamily="18" charset="0"/>
                <a:cs typeface="Times New Roman" pitchFamily="18" charset="0"/>
              </a:rPr>
              <a:t>Farm + </a:t>
            </a:r>
            <a:r>
              <a:rPr lang="en-US" dirty="0" err="1">
                <a:ln>
                  <a:solidFill>
                    <a:schemeClr val="tx1"/>
                  </a:solidFill>
                </a:ln>
                <a:solidFill>
                  <a:schemeClr val="tx1"/>
                </a:solidFill>
                <a:latin typeface="Times New Roman" pitchFamily="18" charset="0"/>
                <a:cs typeface="Times New Roman" pitchFamily="18" charset="0"/>
              </a:rPr>
              <a:t>er</a:t>
            </a:r>
            <a:r>
              <a:rPr lang="en-US" dirty="0">
                <a:ln>
                  <a:solidFill>
                    <a:schemeClr val="tx1"/>
                  </a:solidFill>
                </a:ln>
                <a:solidFill>
                  <a:schemeClr val="tx1"/>
                </a:solidFill>
                <a:latin typeface="Times New Roman" pitchFamily="18" charset="0"/>
                <a:cs typeface="Times New Roman" pitchFamily="18" charset="0"/>
              </a:rPr>
              <a:t> = Farmer </a:t>
            </a:r>
          </a:p>
        </p:txBody>
      </p:sp>
      <p:sp>
        <p:nvSpPr>
          <p:cNvPr id="19" name="Rectangle 18"/>
          <p:cNvSpPr/>
          <p:nvPr/>
        </p:nvSpPr>
        <p:spPr>
          <a:xfrm>
            <a:off x="228600" y="4495800"/>
            <a:ext cx="1752403"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r>
              <a:rPr lang="en-US" dirty="0">
                <a:ln>
                  <a:solidFill>
                    <a:schemeClr val="tx1"/>
                  </a:solidFill>
                </a:ln>
                <a:solidFill>
                  <a:schemeClr val="tx1"/>
                </a:solidFill>
                <a:latin typeface="Times New Roman" pitchFamily="18" charset="0"/>
                <a:cs typeface="Times New Roman" pitchFamily="18" charset="0"/>
              </a:rPr>
              <a:t>Sell + </a:t>
            </a:r>
            <a:r>
              <a:rPr lang="en-US" dirty="0" err="1">
                <a:ln>
                  <a:solidFill>
                    <a:schemeClr val="tx1"/>
                  </a:solidFill>
                </a:ln>
                <a:solidFill>
                  <a:schemeClr val="tx1"/>
                </a:solidFill>
                <a:latin typeface="Times New Roman" pitchFamily="18" charset="0"/>
                <a:cs typeface="Times New Roman" pitchFamily="18" charset="0"/>
              </a:rPr>
              <a:t>er</a:t>
            </a:r>
            <a:r>
              <a:rPr lang="en-US" dirty="0">
                <a:ln>
                  <a:solidFill>
                    <a:schemeClr val="tx1"/>
                  </a:solidFill>
                </a:ln>
                <a:solidFill>
                  <a:schemeClr val="tx1"/>
                </a:solidFill>
                <a:latin typeface="Times New Roman" pitchFamily="18" charset="0"/>
                <a:cs typeface="Times New Roman" pitchFamily="18" charset="0"/>
              </a:rPr>
              <a:t> = </a:t>
            </a:r>
            <a:r>
              <a:rPr lang="en-US" dirty="0" smtClean="0">
                <a:ln>
                  <a:solidFill>
                    <a:schemeClr val="tx1"/>
                  </a:solidFill>
                </a:ln>
                <a:solidFill>
                  <a:schemeClr val="tx1"/>
                </a:solidFill>
                <a:latin typeface="Times New Roman" pitchFamily="18" charset="0"/>
                <a:cs typeface="Times New Roman" pitchFamily="18" charset="0"/>
              </a:rPr>
              <a:t>Seller</a:t>
            </a:r>
          </a:p>
          <a:p>
            <a:r>
              <a:rPr lang="en-US" dirty="0" err="1" smtClean="0">
                <a:ln>
                  <a:solidFill>
                    <a:schemeClr val="tx1"/>
                  </a:solidFill>
                </a:ln>
                <a:solidFill>
                  <a:schemeClr val="tx1"/>
                </a:solidFill>
                <a:latin typeface="Times New Roman" pitchFamily="18" charset="0"/>
                <a:cs typeface="Times New Roman" pitchFamily="18" charset="0"/>
              </a:rPr>
              <a:t>Fruitseller</a:t>
            </a:r>
            <a:r>
              <a:rPr lang="en-US" dirty="0" smtClean="0">
                <a:ln>
                  <a:solidFill>
                    <a:schemeClr val="tx1"/>
                  </a:solidFill>
                </a:ln>
                <a:solidFill>
                  <a:schemeClr val="tx1"/>
                </a:solidFill>
                <a:latin typeface="Times New Roman" pitchFamily="18" charset="0"/>
                <a:cs typeface="Times New Roman" pitchFamily="18" charset="0"/>
              </a:rPr>
              <a:t>  </a:t>
            </a:r>
            <a:endParaRPr lang="en-US" dirty="0">
              <a:ln>
                <a:solidFill>
                  <a:schemeClr val="tx1"/>
                </a:solidFill>
              </a:ln>
              <a:solidFill>
                <a:schemeClr val="tx1"/>
              </a:solidFill>
              <a:latin typeface="Times New Roman" pitchFamily="18" charset="0"/>
              <a:cs typeface="Times New Roman" pitchFamily="18" charset="0"/>
            </a:endParaRPr>
          </a:p>
        </p:txBody>
      </p:sp>
      <p:sp>
        <p:nvSpPr>
          <p:cNvPr id="20" name="Rectangle 19"/>
          <p:cNvSpPr/>
          <p:nvPr/>
        </p:nvSpPr>
        <p:spPr>
          <a:xfrm>
            <a:off x="4893257" y="4611469"/>
            <a:ext cx="1983235" cy="646331"/>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dirty="0">
                <a:ln>
                  <a:solidFill>
                    <a:schemeClr val="tx1"/>
                  </a:solidFill>
                </a:ln>
                <a:latin typeface="Times New Roman" pitchFamily="18" charset="0"/>
                <a:cs typeface="Times New Roman" pitchFamily="18" charset="0"/>
              </a:rPr>
              <a:t>Make + </a:t>
            </a:r>
            <a:r>
              <a:rPr lang="en-US" dirty="0" err="1">
                <a:ln>
                  <a:solidFill>
                    <a:schemeClr val="tx1"/>
                  </a:solidFill>
                </a:ln>
                <a:latin typeface="Times New Roman" pitchFamily="18" charset="0"/>
                <a:cs typeface="Times New Roman" pitchFamily="18" charset="0"/>
              </a:rPr>
              <a:t>er</a:t>
            </a:r>
            <a:r>
              <a:rPr lang="en-US" dirty="0">
                <a:ln>
                  <a:solidFill>
                    <a:schemeClr val="tx1"/>
                  </a:solidFill>
                </a:ln>
                <a:latin typeface="Times New Roman" pitchFamily="18" charset="0"/>
                <a:cs typeface="Times New Roman" pitchFamily="18" charset="0"/>
              </a:rPr>
              <a:t> = </a:t>
            </a:r>
            <a:r>
              <a:rPr lang="en-US" dirty="0" smtClean="0">
                <a:ln>
                  <a:solidFill>
                    <a:schemeClr val="tx1"/>
                  </a:solidFill>
                </a:ln>
                <a:latin typeface="Times New Roman" pitchFamily="18" charset="0"/>
                <a:cs typeface="Times New Roman" pitchFamily="18" charset="0"/>
              </a:rPr>
              <a:t>Maker</a:t>
            </a:r>
          </a:p>
          <a:p>
            <a:r>
              <a:rPr lang="en-US" dirty="0" smtClean="0">
                <a:ln>
                  <a:solidFill>
                    <a:schemeClr val="tx1"/>
                  </a:solidFill>
                </a:ln>
                <a:latin typeface="Times New Roman" pitchFamily="18" charset="0"/>
                <a:cs typeface="Times New Roman" pitchFamily="18" charset="0"/>
              </a:rPr>
              <a:t>Dressmaker  </a:t>
            </a:r>
            <a:endParaRPr lang="en-US" dirty="0">
              <a:ln>
                <a:solidFill>
                  <a:schemeClr val="tx1"/>
                </a:solidFill>
              </a:ln>
              <a:latin typeface="Times New Roman" pitchFamily="18" charset="0"/>
              <a:cs typeface="Times New Roman" pitchFamily="18" charset="0"/>
            </a:endParaRPr>
          </a:p>
        </p:txBody>
      </p:sp>
      <p:sp>
        <p:nvSpPr>
          <p:cNvPr id="21" name="Rectangle 20"/>
          <p:cNvSpPr/>
          <p:nvPr/>
        </p:nvSpPr>
        <p:spPr>
          <a:xfrm>
            <a:off x="7067497" y="4583668"/>
            <a:ext cx="1771703"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dirty="0">
                <a:ln>
                  <a:solidFill>
                    <a:schemeClr val="tx1"/>
                  </a:solidFill>
                </a:ln>
                <a:latin typeface="Times New Roman" pitchFamily="18" charset="0"/>
                <a:cs typeface="Times New Roman" pitchFamily="18" charset="0"/>
              </a:rPr>
              <a:t>Act + or = Actor </a:t>
            </a:r>
          </a:p>
        </p:txBody>
      </p:sp>
      <p:sp>
        <p:nvSpPr>
          <p:cNvPr id="22" name="Rectangle 21"/>
          <p:cNvSpPr/>
          <p:nvPr/>
        </p:nvSpPr>
        <p:spPr>
          <a:xfrm>
            <a:off x="2719454" y="4615934"/>
            <a:ext cx="1887055" cy="369332"/>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r>
              <a:rPr lang="en-US" dirty="0" smtClean="0">
                <a:ln>
                  <a:solidFill>
                    <a:schemeClr val="tx1"/>
                  </a:solidFill>
                </a:ln>
                <a:solidFill>
                  <a:schemeClr val="tx1"/>
                </a:solidFill>
                <a:latin typeface="Times New Roman" pitchFamily="18" charset="0"/>
                <a:cs typeface="Times New Roman" pitchFamily="18" charset="0"/>
              </a:rPr>
              <a:t>Edit </a:t>
            </a:r>
            <a:r>
              <a:rPr lang="en-US" dirty="0">
                <a:ln>
                  <a:solidFill>
                    <a:schemeClr val="tx1"/>
                  </a:solidFill>
                </a:ln>
                <a:solidFill>
                  <a:schemeClr val="tx1"/>
                </a:solidFill>
                <a:latin typeface="Times New Roman" pitchFamily="18" charset="0"/>
                <a:cs typeface="Times New Roman" pitchFamily="18" charset="0"/>
              </a:rPr>
              <a:t>+ or = Editor </a:t>
            </a:r>
          </a:p>
        </p:txBody>
      </p:sp>
      <p:sp>
        <p:nvSpPr>
          <p:cNvPr id="23" name="TextBox 22"/>
          <p:cNvSpPr txBox="1"/>
          <p:nvPr/>
        </p:nvSpPr>
        <p:spPr>
          <a:xfrm>
            <a:off x="2667000" y="2362200"/>
            <a:ext cx="220980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smtClean="0">
                <a:ln>
                  <a:solidFill>
                    <a:schemeClr val="tx1"/>
                  </a:solidFill>
                </a:ln>
                <a:solidFill>
                  <a:schemeClr val="tx1"/>
                </a:solidFill>
              </a:rPr>
              <a:t>Teach + </a:t>
            </a:r>
            <a:r>
              <a:rPr lang="en-US" dirty="0" err="1" smtClean="0">
                <a:ln>
                  <a:solidFill>
                    <a:schemeClr val="tx1"/>
                  </a:solidFill>
                </a:ln>
                <a:solidFill>
                  <a:schemeClr val="tx1"/>
                </a:solidFill>
              </a:rPr>
              <a:t>er</a:t>
            </a:r>
            <a:r>
              <a:rPr lang="en-US" dirty="0" smtClean="0">
                <a:ln>
                  <a:solidFill>
                    <a:schemeClr val="tx1"/>
                  </a:solidFill>
                </a:ln>
                <a:solidFill>
                  <a:schemeClr val="tx1"/>
                </a:solidFill>
              </a:rPr>
              <a:t> = Teacher </a:t>
            </a:r>
            <a:endParaRPr lang="en-US" dirty="0">
              <a:ln>
                <a:solidFill>
                  <a:schemeClr val="tx1"/>
                </a:solidFill>
              </a:ln>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4" y="838200"/>
            <a:ext cx="2549696" cy="1384603"/>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3279" y="838200"/>
            <a:ext cx="2229721" cy="1384603"/>
          </a:xfrm>
          <a:prstGeom prst="rect">
            <a:avLst/>
          </a:prstGeom>
          <a:ln w="88900" cap="sq" cmpd="thickThin">
            <a:solidFill>
              <a:srgbClr val="000000"/>
            </a:solidFill>
            <a:prstDash val="solid"/>
            <a:miter lim="800000"/>
          </a:ln>
          <a:effectLst>
            <a:innerShdw blurRad="76200">
              <a:srgbClr val="000000"/>
            </a:innerShdw>
          </a:effectLst>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788" y="838200"/>
            <a:ext cx="2130212" cy="1384603"/>
          </a:xfrm>
          <a:prstGeom prst="rect">
            <a:avLst/>
          </a:prstGeom>
          <a:ln w="88900" cap="sq" cmpd="thickThin">
            <a:solidFill>
              <a:srgbClr val="000000"/>
            </a:solidFill>
            <a:prstDash val="solid"/>
            <a:miter lim="800000"/>
          </a:ln>
          <a:effectLst>
            <a:innerShdw blurRad="76200">
              <a:srgbClr val="000000"/>
            </a:innerShdw>
          </a:effec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3864" y="838200"/>
            <a:ext cx="1773936" cy="1335024"/>
          </a:xfrm>
          <a:prstGeom prst="rect">
            <a:avLst/>
          </a:prstGeom>
          <a:ln w="88900" cap="sq" cmpd="thickThin">
            <a:solidFill>
              <a:srgbClr val="000000"/>
            </a:solidFill>
            <a:prstDash val="solid"/>
            <a:miter lim="800000"/>
          </a:ln>
          <a:effectLst>
            <a:innerShdw blurRad="76200">
              <a:srgbClr val="000000"/>
            </a:innerShdw>
          </a:effectLst>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2941724"/>
            <a:ext cx="2231136" cy="1499616"/>
          </a:xfrm>
          <a:prstGeom prst="rect">
            <a:avLst/>
          </a:prstGeom>
          <a:ln w="88900" cap="sq" cmpd="thickThin">
            <a:solidFill>
              <a:srgbClr val="000000"/>
            </a:solidFill>
            <a:prstDash val="solid"/>
            <a:miter lim="800000"/>
          </a:ln>
          <a:effectLst>
            <a:innerShdw blurRad="76200">
              <a:srgbClr val="000000"/>
            </a:innerShdw>
          </a:effectLst>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8400" y="2941724"/>
            <a:ext cx="2348731" cy="1477876"/>
          </a:xfrm>
          <a:prstGeom prst="rect">
            <a:avLst/>
          </a:prstGeom>
          <a:ln w="88900" cap="sq" cmpd="thickThin">
            <a:solidFill>
              <a:srgbClr val="000000"/>
            </a:solidFill>
            <a:prstDash val="solid"/>
            <a:miter lim="800000"/>
          </a:ln>
          <a:effectLst>
            <a:innerShdw blurRad="76200">
              <a:srgbClr val="000000"/>
            </a:innerShdw>
          </a:effectLst>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6800" y="2895600"/>
            <a:ext cx="1993392" cy="1524000"/>
          </a:xfrm>
          <a:prstGeom prst="rect">
            <a:avLst/>
          </a:prstGeom>
          <a:ln w="88900" cap="sq" cmpd="thickThin">
            <a:solidFill>
              <a:srgbClr val="000000"/>
            </a:solidFill>
            <a:prstDash val="solid"/>
            <a:miter lim="800000"/>
          </a:ln>
          <a:effectLst>
            <a:innerShdw blurRad="76200">
              <a:srgbClr val="000000"/>
            </a:innerShdw>
          </a:effectLst>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10400" y="2895600"/>
            <a:ext cx="2011680" cy="1520952"/>
          </a:xfrm>
          <a:prstGeom prst="rect">
            <a:avLst/>
          </a:prstGeom>
          <a:ln w="88900" cap="sq" cmpd="thickThin">
            <a:solidFill>
              <a:srgbClr val="000000"/>
            </a:solidFill>
            <a:prstDash val="solid"/>
            <a:miter lim="800000"/>
          </a:ln>
          <a:effectLst>
            <a:innerShdw blurRad="76200">
              <a:srgbClr val="000000"/>
            </a:innerShdw>
          </a:effectLst>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600" y="5477286"/>
            <a:ext cx="2267712" cy="118872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21667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 fill="hold"/>
                                        <p:tgtEl>
                                          <p:spTgt spid="14"/>
                                        </p:tgtEl>
                                        <p:attrNameLst>
                                          <p:attrName>ppt_x</p:attrName>
                                        </p:attrNameLst>
                                      </p:cBhvr>
                                      <p:tavLst>
                                        <p:tav tm="0">
                                          <p:val>
                                            <p:strVal val="0-#ppt_w/2"/>
                                          </p:val>
                                        </p:tav>
                                        <p:tav tm="100000">
                                          <p:val>
                                            <p:strVal val="#ppt_x"/>
                                          </p:val>
                                        </p:tav>
                                      </p:tavLst>
                                    </p:anim>
                                    <p:anim calcmode="lin" valueType="num">
                                      <p:cBhvr additive="base">
                                        <p:cTn id="8" dur="3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left)">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wipe(left)">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heel(1)">
                                      <p:cBhvr>
                                        <p:cTn id="93" dur="2000"/>
                                        <p:tgtEl>
                                          <p:spTgt spid="30"/>
                                        </p:tgtEl>
                                      </p:cBhvr>
                                    </p:animEffect>
                                  </p:childTnLst>
                                </p:cTn>
                              </p:par>
                            </p:childTnLst>
                          </p:cTn>
                        </p:par>
                        <p:par>
                          <p:cTn id="94" fill="hold">
                            <p:stCondLst>
                              <p:cond delay="2000"/>
                            </p:stCondLst>
                            <p:childTnLst>
                              <p:par>
                                <p:cTn id="95" presetID="21" presetClass="entr" presetSubtype="1"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heel(1)">
                                      <p:cBhvr>
                                        <p:cTn id="9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320225"/>
            <a:ext cx="77724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ln>
                  <a:solidFill>
                    <a:schemeClr val="tx1"/>
                  </a:solidFill>
                </a:ln>
                <a:solidFill>
                  <a:schemeClr val="tx1"/>
                </a:solidFill>
                <a:latin typeface="Times New Roman" pitchFamily="18" charset="0"/>
                <a:cs typeface="Times New Roman" pitchFamily="18" charset="0"/>
              </a:rPr>
              <a:t>Give the Answer of The following  Questions</a:t>
            </a:r>
            <a:endParaRPr lang="en-US" sz="3200" dirty="0">
              <a:ln>
                <a:solidFill>
                  <a:schemeClr val="tx1"/>
                </a:solidFill>
              </a:ln>
              <a:solidFill>
                <a:schemeClr val="tx1"/>
              </a:solidFill>
              <a:latin typeface="Times New Roman" pitchFamily="18" charset="0"/>
              <a:cs typeface="Times New Roman" pitchFamily="18" charset="0"/>
            </a:endParaRPr>
          </a:p>
        </p:txBody>
      </p:sp>
      <p:sp>
        <p:nvSpPr>
          <p:cNvPr id="5" name="TextBox 4"/>
          <p:cNvSpPr txBox="1"/>
          <p:nvPr/>
        </p:nvSpPr>
        <p:spPr>
          <a:xfrm>
            <a:off x="228600" y="2158425"/>
            <a:ext cx="48006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3200" dirty="0" smtClean="0">
                <a:ln>
                  <a:solidFill>
                    <a:schemeClr val="tx1"/>
                  </a:solidFill>
                </a:ln>
                <a:solidFill>
                  <a:schemeClr val="tx1"/>
                </a:solidFill>
                <a:latin typeface="Times New Roman" pitchFamily="18" charset="0"/>
                <a:cs typeface="Times New Roman" pitchFamily="18" charset="0"/>
              </a:rPr>
              <a:t>a) What does a teacher do? </a:t>
            </a:r>
            <a:endParaRPr lang="en-US" sz="3200" dirty="0">
              <a:ln>
                <a:solidFill>
                  <a:schemeClr val="tx1"/>
                </a:solidFill>
              </a:ln>
              <a:solidFill>
                <a:schemeClr val="tx1"/>
              </a:solidFill>
              <a:latin typeface="Times New Roman" pitchFamily="18" charset="0"/>
              <a:cs typeface="Times New Roman" pitchFamily="18" charset="0"/>
            </a:endParaRPr>
          </a:p>
        </p:txBody>
      </p:sp>
      <p:sp>
        <p:nvSpPr>
          <p:cNvPr id="6" name="TextBox 5"/>
          <p:cNvSpPr txBox="1"/>
          <p:nvPr/>
        </p:nvSpPr>
        <p:spPr>
          <a:xfrm>
            <a:off x="228600" y="5282625"/>
            <a:ext cx="47244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n>
                  <a:solidFill>
                    <a:schemeClr val="tx1"/>
                  </a:solidFill>
                </a:ln>
                <a:solidFill>
                  <a:schemeClr val="tx1"/>
                </a:solidFill>
                <a:latin typeface="Times New Roman" pitchFamily="18" charset="0"/>
                <a:cs typeface="Times New Roman" pitchFamily="18" charset="0"/>
              </a:rPr>
              <a:t>e) What does a farmer do? </a:t>
            </a:r>
            <a:endParaRPr lang="en-US" sz="3200" dirty="0">
              <a:ln>
                <a:solidFill>
                  <a:schemeClr val="tx1"/>
                </a:solidFill>
              </a:ln>
              <a:solidFill>
                <a:schemeClr val="tx1"/>
              </a:solidFill>
              <a:latin typeface="Times New Roman" pitchFamily="18" charset="0"/>
              <a:cs typeface="Times New Roman" pitchFamily="18" charset="0"/>
            </a:endParaRPr>
          </a:p>
        </p:txBody>
      </p:sp>
      <p:sp>
        <p:nvSpPr>
          <p:cNvPr id="7" name="TextBox 6"/>
          <p:cNvSpPr txBox="1"/>
          <p:nvPr/>
        </p:nvSpPr>
        <p:spPr>
          <a:xfrm>
            <a:off x="228600" y="2996625"/>
            <a:ext cx="4648200"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dirty="0" smtClean="0">
                <a:ln>
                  <a:solidFill>
                    <a:schemeClr val="tx1"/>
                  </a:solidFill>
                </a:ln>
                <a:solidFill>
                  <a:schemeClr val="tx1"/>
                </a:solidFill>
                <a:latin typeface="Times New Roman" pitchFamily="18" charset="0"/>
                <a:cs typeface="Times New Roman" pitchFamily="18" charset="0"/>
              </a:rPr>
              <a:t>b) What does a driver do?  </a:t>
            </a:r>
            <a:endParaRPr lang="en-US" sz="3200" dirty="0">
              <a:ln>
                <a:solidFill>
                  <a:schemeClr val="tx1"/>
                </a:solidFill>
              </a:ln>
              <a:solidFill>
                <a:schemeClr val="tx1"/>
              </a:solidFill>
              <a:latin typeface="Times New Roman" pitchFamily="18" charset="0"/>
              <a:cs typeface="Times New Roman" pitchFamily="18" charset="0"/>
            </a:endParaRPr>
          </a:p>
        </p:txBody>
      </p:sp>
      <p:sp>
        <p:nvSpPr>
          <p:cNvPr id="8" name="TextBox 7"/>
          <p:cNvSpPr txBox="1"/>
          <p:nvPr/>
        </p:nvSpPr>
        <p:spPr>
          <a:xfrm>
            <a:off x="228600" y="3758625"/>
            <a:ext cx="47244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ln>
                  <a:solidFill>
                    <a:schemeClr val="tx1"/>
                  </a:solidFill>
                </a:ln>
                <a:solidFill>
                  <a:schemeClr val="tx1"/>
                </a:solidFill>
                <a:latin typeface="Times New Roman" pitchFamily="18" charset="0"/>
                <a:cs typeface="Times New Roman" pitchFamily="18" charset="0"/>
              </a:rPr>
              <a:t>c) What does a editor do? </a:t>
            </a:r>
            <a:endParaRPr lang="en-US" sz="3200" dirty="0">
              <a:ln>
                <a:solidFill>
                  <a:schemeClr val="tx1"/>
                </a:solidFill>
              </a:ln>
              <a:solidFill>
                <a:schemeClr val="tx1"/>
              </a:solidFill>
              <a:latin typeface="Times New Roman" pitchFamily="18" charset="0"/>
              <a:cs typeface="Times New Roman" pitchFamily="18" charset="0"/>
            </a:endParaRPr>
          </a:p>
        </p:txBody>
      </p:sp>
      <p:sp>
        <p:nvSpPr>
          <p:cNvPr id="9" name="TextBox 8"/>
          <p:cNvSpPr txBox="1"/>
          <p:nvPr/>
        </p:nvSpPr>
        <p:spPr>
          <a:xfrm>
            <a:off x="228600" y="4520625"/>
            <a:ext cx="4648200"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200" dirty="0" smtClean="0">
                <a:ln>
                  <a:solidFill>
                    <a:schemeClr val="tx1"/>
                  </a:solidFill>
                </a:ln>
                <a:solidFill>
                  <a:schemeClr val="tx1"/>
                </a:solidFill>
                <a:latin typeface="Times New Roman" pitchFamily="18" charset="0"/>
                <a:cs typeface="Times New Roman" pitchFamily="18" charset="0"/>
              </a:rPr>
              <a:t>d) What does a singer do? </a:t>
            </a:r>
            <a:endParaRPr lang="en-US" sz="3200" dirty="0">
              <a:ln>
                <a:solidFill>
                  <a:schemeClr val="tx1"/>
                </a:solidFill>
              </a:ln>
              <a:solidFill>
                <a:schemeClr val="tx1"/>
              </a:solidFill>
              <a:latin typeface="Times New Roman" pitchFamily="18" charset="0"/>
              <a:cs typeface="Times New Roman" pitchFamily="18" charset="0"/>
            </a:endParaRPr>
          </a:p>
        </p:txBody>
      </p:sp>
      <p:sp>
        <p:nvSpPr>
          <p:cNvPr id="10" name="TextBox 9"/>
          <p:cNvSpPr txBox="1"/>
          <p:nvPr/>
        </p:nvSpPr>
        <p:spPr>
          <a:xfrm>
            <a:off x="228600" y="6120825"/>
            <a:ext cx="50292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ln>
                  <a:solidFill>
                    <a:schemeClr val="tx1"/>
                  </a:solidFill>
                </a:ln>
                <a:solidFill>
                  <a:schemeClr val="tx1"/>
                </a:solidFill>
                <a:latin typeface="Times New Roman" pitchFamily="18" charset="0"/>
                <a:cs typeface="Times New Roman" pitchFamily="18" charset="0"/>
              </a:rPr>
              <a:t>f) What does a firefighter do? </a:t>
            </a:r>
            <a:endParaRPr lang="en-US" sz="3200" dirty="0">
              <a:ln>
                <a:solidFill>
                  <a:schemeClr val="tx1"/>
                </a:solidFill>
              </a:ln>
              <a:solidFill>
                <a:schemeClr val="tx1"/>
              </a:solidFill>
              <a:latin typeface="Times New Roman" pitchFamily="18" charset="0"/>
              <a:cs typeface="Times New Roman" pitchFamily="18" charset="0"/>
            </a:endParaRPr>
          </a:p>
        </p:txBody>
      </p:sp>
      <p:sp>
        <p:nvSpPr>
          <p:cNvPr id="12" name="TextBox 11"/>
          <p:cNvSpPr txBox="1"/>
          <p:nvPr/>
        </p:nvSpPr>
        <p:spPr>
          <a:xfrm>
            <a:off x="76200" y="65782"/>
            <a:ext cx="9067800" cy="1077218"/>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dirty="0" smtClean="0">
                <a:ln>
                  <a:solidFill>
                    <a:schemeClr val="tx1"/>
                  </a:solidFill>
                </a:ln>
                <a:solidFill>
                  <a:schemeClr val="tx1"/>
                </a:solidFill>
                <a:latin typeface="Algerian" pitchFamily="82" charset="0"/>
              </a:rPr>
              <a:t>group Work: Group A [</a:t>
            </a:r>
            <a:r>
              <a:rPr lang="en-US" sz="3200" dirty="0" err="1" smtClean="0">
                <a:ln>
                  <a:solidFill>
                    <a:schemeClr val="tx1"/>
                  </a:solidFill>
                </a:ln>
                <a:solidFill>
                  <a:schemeClr val="tx1"/>
                </a:solidFill>
                <a:latin typeface="Algerian" pitchFamily="82" charset="0"/>
              </a:rPr>
              <a:t>a.b</a:t>
            </a:r>
            <a:r>
              <a:rPr lang="en-US" sz="3200" dirty="0" smtClean="0">
                <a:ln>
                  <a:solidFill>
                    <a:schemeClr val="tx1"/>
                  </a:solidFill>
                </a:ln>
                <a:solidFill>
                  <a:schemeClr val="tx1"/>
                </a:solidFill>
                <a:latin typeface="Algerian" pitchFamily="82" charset="0"/>
              </a:rPr>
              <a:t>.]; Group B [</a:t>
            </a:r>
            <a:r>
              <a:rPr lang="en-US" sz="3200" dirty="0" err="1" smtClean="0">
                <a:ln>
                  <a:solidFill>
                    <a:schemeClr val="tx1"/>
                  </a:solidFill>
                </a:ln>
                <a:solidFill>
                  <a:schemeClr val="tx1"/>
                </a:solidFill>
                <a:latin typeface="Algerian" pitchFamily="82" charset="0"/>
              </a:rPr>
              <a:t>c,d</a:t>
            </a:r>
            <a:r>
              <a:rPr lang="en-US" sz="3200" dirty="0" smtClean="0">
                <a:ln>
                  <a:solidFill>
                    <a:schemeClr val="tx1"/>
                  </a:solidFill>
                </a:ln>
                <a:solidFill>
                  <a:schemeClr val="tx1"/>
                </a:solidFill>
                <a:latin typeface="Algerian" pitchFamily="82" charset="0"/>
              </a:rPr>
              <a:t>];</a:t>
            </a:r>
          </a:p>
          <a:p>
            <a:r>
              <a:rPr lang="en-US" sz="3200" dirty="0" smtClean="0">
                <a:ln>
                  <a:solidFill>
                    <a:schemeClr val="tx1"/>
                  </a:solidFill>
                </a:ln>
                <a:solidFill>
                  <a:schemeClr val="tx1"/>
                </a:solidFill>
                <a:latin typeface="Algerian" pitchFamily="82" charset="0"/>
              </a:rPr>
              <a:t>Group d[</a:t>
            </a:r>
            <a:r>
              <a:rPr lang="en-US" sz="3200" dirty="0" err="1" smtClean="0">
                <a:ln>
                  <a:solidFill>
                    <a:schemeClr val="tx1"/>
                  </a:solidFill>
                </a:ln>
                <a:solidFill>
                  <a:schemeClr val="tx1"/>
                </a:solidFill>
                <a:latin typeface="Algerian" pitchFamily="82" charset="0"/>
              </a:rPr>
              <a:t>e,f</a:t>
            </a:r>
            <a:r>
              <a:rPr lang="en-US" sz="3200" dirty="0" smtClean="0">
                <a:ln>
                  <a:solidFill>
                    <a:schemeClr val="tx1"/>
                  </a:solidFill>
                </a:ln>
                <a:solidFill>
                  <a:schemeClr val="tx1"/>
                </a:solidFill>
                <a:latin typeface="Algerian" pitchFamily="82" charset="0"/>
              </a:rPr>
              <a:t>]  </a:t>
            </a:r>
            <a:endParaRPr lang="en-US" sz="3200" dirty="0">
              <a:ln>
                <a:solidFill>
                  <a:schemeClr val="tx1"/>
                </a:solidFill>
              </a:ln>
              <a:solidFill>
                <a:schemeClr val="tx1"/>
              </a:solidFill>
              <a:latin typeface="Algerian" pitchFamily="82" charset="0"/>
            </a:endParaRPr>
          </a:p>
        </p:txBody>
      </p:sp>
    </p:spTree>
    <p:extLst>
      <p:ext uri="{BB962C8B-B14F-4D97-AF65-F5344CB8AC3E}">
        <p14:creationId xmlns:p14="http://schemas.microsoft.com/office/powerpoint/2010/main" val="331175123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Box 95"/>
          <p:cNvSpPr txBox="1"/>
          <p:nvPr/>
        </p:nvSpPr>
        <p:spPr>
          <a:xfrm>
            <a:off x="5334000" y="5435025"/>
            <a:ext cx="3276600" cy="58477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vi. unpaid worker   </a:t>
            </a:r>
            <a:endParaRPr lang="en-US" sz="3200" dirty="0">
              <a:latin typeface="Times New Roman" pitchFamily="18" charset="0"/>
              <a:cs typeface="Times New Roman" pitchFamily="18" charset="0"/>
            </a:endParaRPr>
          </a:p>
        </p:txBody>
      </p:sp>
      <p:sp>
        <p:nvSpPr>
          <p:cNvPr id="5" name="TextBox 4"/>
          <p:cNvSpPr txBox="1"/>
          <p:nvPr/>
        </p:nvSpPr>
        <p:spPr>
          <a:xfrm>
            <a:off x="76200" y="76200"/>
            <a:ext cx="2895600" cy="58477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Individual work </a:t>
            </a:r>
            <a:endParaRPr lang="en-US" sz="3200" dirty="0">
              <a:latin typeface="Times New Roman" pitchFamily="18" charset="0"/>
              <a:cs typeface="Times New Roman" pitchFamily="18" charset="0"/>
            </a:endParaRPr>
          </a:p>
        </p:txBody>
      </p:sp>
      <p:sp>
        <p:nvSpPr>
          <p:cNvPr id="6" name="TextBox 5"/>
          <p:cNvSpPr txBox="1"/>
          <p:nvPr/>
        </p:nvSpPr>
        <p:spPr>
          <a:xfrm>
            <a:off x="76200" y="670786"/>
            <a:ext cx="9067800"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dirty="0" smtClean="0">
                <a:ln>
                  <a:solidFill>
                    <a:sysClr val="windowText" lastClr="000000"/>
                  </a:solidFill>
                </a:ln>
                <a:solidFill>
                  <a:sysClr val="windowText" lastClr="000000"/>
                </a:solidFill>
                <a:latin typeface="Times New Roman" pitchFamily="18" charset="0"/>
                <a:cs typeface="Times New Roman" pitchFamily="18" charset="0"/>
              </a:rPr>
              <a:t>Match the words in column A with their meaning in B</a:t>
            </a:r>
            <a:endParaRPr lang="en-US" sz="3200" dirty="0">
              <a:ln>
                <a:solidFill>
                  <a:sysClr val="windowText" lastClr="000000"/>
                </a:solidFill>
              </a:ln>
              <a:solidFill>
                <a:sysClr val="windowText" lastClr="000000"/>
              </a:solidFill>
              <a:latin typeface="Times New Roman" pitchFamily="18" charset="0"/>
              <a:cs typeface="Times New Roman" pitchFamily="18" charset="0"/>
            </a:endParaRPr>
          </a:p>
        </p:txBody>
      </p:sp>
      <p:sp>
        <p:nvSpPr>
          <p:cNvPr id="2095" name="TextBox 2094"/>
          <p:cNvSpPr txBox="1"/>
          <p:nvPr/>
        </p:nvSpPr>
        <p:spPr>
          <a:xfrm>
            <a:off x="228600" y="2006025"/>
            <a:ext cx="1676400" cy="5847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200" dirty="0" smtClean="0">
                <a:ln>
                  <a:solidFill>
                    <a:sysClr val="windowText" lastClr="000000"/>
                  </a:solidFill>
                </a:ln>
                <a:solidFill>
                  <a:sysClr val="windowText" lastClr="000000"/>
                </a:solidFill>
                <a:latin typeface="Times New Roman" pitchFamily="18" charset="0"/>
                <a:cs typeface="Times New Roman" pitchFamily="18" charset="0"/>
              </a:rPr>
              <a:t>a) Afraid </a:t>
            </a:r>
            <a:endParaRPr lang="en-US" sz="3200" dirty="0">
              <a:ln>
                <a:solidFill>
                  <a:sysClr val="windowText" lastClr="000000"/>
                </a:solidFill>
              </a:ln>
              <a:solidFill>
                <a:sysClr val="windowText" lastClr="000000"/>
              </a:solidFill>
              <a:latin typeface="Times New Roman" pitchFamily="18" charset="0"/>
              <a:cs typeface="Times New Roman" pitchFamily="18" charset="0"/>
            </a:endParaRPr>
          </a:p>
        </p:txBody>
      </p:sp>
      <p:sp>
        <p:nvSpPr>
          <p:cNvPr id="87" name="TextBox 86"/>
          <p:cNvSpPr txBox="1"/>
          <p:nvPr/>
        </p:nvSpPr>
        <p:spPr>
          <a:xfrm>
            <a:off x="228600" y="2768025"/>
            <a:ext cx="1676400" cy="58477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3200" dirty="0" smtClean="0">
                <a:ln>
                  <a:solidFill>
                    <a:sysClr val="windowText" lastClr="000000"/>
                  </a:solidFill>
                </a:ln>
                <a:solidFill>
                  <a:sysClr val="windowText" lastClr="000000"/>
                </a:solidFill>
                <a:latin typeface="Times New Roman" pitchFamily="18" charset="0"/>
                <a:cs typeface="Times New Roman" pitchFamily="18" charset="0"/>
              </a:rPr>
              <a:t>b) Safe  </a:t>
            </a:r>
            <a:endParaRPr lang="en-US" sz="3200" dirty="0">
              <a:ln>
                <a:solidFill>
                  <a:sysClr val="windowText" lastClr="000000"/>
                </a:solidFill>
              </a:ln>
              <a:solidFill>
                <a:sysClr val="windowText" lastClr="000000"/>
              </a:solidFill>
              <a:latin typeface="Times New Roman" pitchFamily="18" charset="0"/>
              <a:cs typeface="Times New Roman" pitchFamily="18" charset="0"/>
            </a:endParaRPr>
          </a:p>
        </p:txBody>
      </p:sp>
      <p:sp>
        <p:nvSpPr>
          <p:cNvPr id="88" name="TextBox 87"/>
          <p:cNvSpPr txBox="1"/>
          <p:nvPr/>
        </p:nvSpPr>
        <p:spPr>
          <a:xfrm>
            <a:off x="228600" y="3606225"/>
            <a:ext cx="1676400"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3200" dirty="0" smtClean="0">
                <a:ln>
                  <a:solidFill>
                    <a:sysClr val="windowText" lastClr="000000"/>
                  </a:solidFill>
                </a:ln>
                <a:solidFill>
                  <a:sysClr val="windowText" lastClr="000000"/>
                </a:solidFill>
                <a:latin typeface="Times New Roman" pitchFamily="18" charset="0"/>
                <a:cs typeface="Times New Roman" pitchFamily="18" charset="0"/>
              </a:rPr>
              <a:t>c) Panic  </a:t>
            </a:r>
            <a:endParaRPr lang="en-US" sz="3200" dirty="0">
              <a:ln>
                <a:solidFill>
                  <a:sysClr val="windowText" lastClr="000000"/>
                </a:solidFill>
              </a:ln>
              <a:solidFill>
                <a:sysClr val="windowText" lastClr="000000"/>
              </a:solidFill>
              <a:latin typeface="Times New Roman" pitchFamily="18" charset="0"/>
              <a:cs typeface="Times New Roman" pitchFamily="18" charset="0"/>
            </a:endParaRPr>
          </a:p>
        </p:txBody>
      </p:sp>
      <p:sp>
        <p:nvSpPr>
          <p:cNvPr id="89" name="TextBox 88"/>
          <p:cNvSpPr txBox="1"/>
          <p:nvPr/>
        </p:nvSpPr>
        <p:spPr>
          <a:xfrm>
            <a:off x="5334000" y="2310825"/>
            <a:ext cx="35433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i. who puts out fire</a:t>
            </a:r>
            <a:endParaRPr lang="en-US" sz="3200" dirty="0">
              <a:latin typeface="Times New Roman" pitchFamily="18" charset="0"/>
              <a:cs typeface="Times New Roman" pitchFamily="18" charset="0"/>
            </a:endParaRPr>
          </a:p>
        </p:txBody>
      </p:sp>
      <p:sp>
        <p:nvSpPr>
          <p:cNvPr id="90" name="TextBox 89"/>
          <p:cNvSpPr txBox="1"/>
          <p:nvPr/>
        </p:nvSpPr>
        <p:spPr>
          <a:xfrm>
            <a:off x="228600" y="4444425"/>
            <a:ext cx="1676400" cy="5847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3200" dirty="0" smtClean="0">
                <a:ln>
                  <a:solidFill>
                    <a:sysClr val="windowText" lastClr="000000"/>
                  </a:solidFill>
                </a:ln>
                <a:solidFill>
                  <a:sysClr val="windowText" lastClr="000000"/>
                </a:solidFill>
                <a:latin typeface="Times New Roman" pitchFamily="18" charset="0"/>
                <a:cs typeface="Times New Roman" pitchFamily="18" charset="0"/>
              </a:rPr>
              <a:t>d) Quiet  </a:t>
            </a:r>
            <a:endParaRPr lang="en-US" sz="3200" dirty="0">
              <a:ln>
                <a:solidFill>
                  <a:sysClr val="windowText" lastClr="000000"/>
                </a:solidFill>
              </a:ln>
              <a:solidFill>
                <a:sysClr val="windowText" lastClr="000000"/>
              </a:solidFill>
              <a:latin typeface="Times New Roman" pitchFamily="18" charset="0"/>
              <a:cs typeface="Times New Roman" pitchFamily="18" charset="0"/>
            </a:endParaRPr>
          </a:p>
        </p:txBody>
      </p:sp>
      <p:sp>
        <p:nvSpPr>
          <p:cNvPr id="91" name="TextBox 90"/>
          <p:cNvSpPr txBox="1"/>
          <p:nvPr/>
        </p:nvSpPr>
        <p:spPr>
          <a:xfrm>
            <a:off x="249382" y="5181600"/>
            <a:ext cx="2590800"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200" dirty="0" smtClean="0">
                <a:ln>
                  <a:solidFill>
                    <a:sysClr val="windowText" lastClr="000000"/>
                  </a:solidFill>
                </a:ln>
                <a:solidFill>
                  <a:sysClr val="windowText" lastClr="000000"/>
                </a:solidFill>
                <a:latin typeface="Times New Roman" pitchFamily="18" charset="0"/>
                <a:cs typeface="Times New Roman" pitchFamily="18" charset="0"/>
              </a:rPr>
              <a:t>e) Firefighter  </a:t>
            </a:r>
            <a:endParaRPr lang="en-US" sz="3200" dirty="0">
              <a:ln>
                <a:solidFill>
                  <a:sysClr val="windowText" lastClr="000000"/>
                </a:solidFill>
              </a:ln>
              <a:solidFill>
                <a:sysClr val="windowText" lastClr="000000"/>
              </a:solidFill>
              <a:latin typeface="Times New Roman" pitchFamily="18" charset="0"/>
              <a:cs typeface="Times New Roman" pitchFamily="18" charset="0"/>
            </a:endParaRPr>
          </a:p>
        </p:txBody>
      </p:sp>
      <p:sp>
        <p:nvSpPr>
          <p:cNvPr id="92" name="TextBox 91"/>
          <p:cNvSpPr txBox="1"/>
          <p:nvPr/>
        </p:nvSpPr>
        <p:spPr>
          <a:xfrm>
            <a:off x="5334000" y="2920425"/>
            <a:ext cx="1676400"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ii. calm </a:t>
            </a:r>
            <a:endParaRPr lang="en-US" sz="3200" dirty="0">
              <a:latin typeface="Times New Roman" pitchFamily="18" charset="0"/>
              <a:cs typeface="Times New Roman" pitchFamily="18" charset="0"/>
            </a:endParaRPr>
          </a:p>
        </p:txBody>
      </p:sp>
      <p:sp>
        <p:nvSpPr>
          <p:cNvPr id="93" name="TextBox 92"/>
          <p:cNvSpPr txBox="1"/>
          <p:nvPr/>
        </p:nvSpPr>
        <p:spPr>
          <a:xfrm>
            <a:off x="5334000" y="3530025"/>
            <a:ext cx="2590800" cy="58477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iii. frightened </a:t>
            </a:r>
            <a:endParaRPr lang="en-US" sz="3200" dirty="0">
              <a:latin typeface="Times New Roman" pitchFamily="18" charset="0"/>
              <a:cs typeface="Times New Roman" pitchFamily="18" charset="0"/>
            </a:endParaRPr>
          </a:p>
        </p:txBody>
      </p:sp>
      <p:sp>
        <p:nvSpPr>
          <p:cNvPr id="94" name="TextBox 93"/>
          <p:cNvSpPr txBox="1"/>
          <p:nvPr/>
        </p:nvSpPr>
        <p:spPr>
          <a:xfrm>
            <a:off x="5334000" y="4215825"/>
            <a:ext cx="2292927"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 iv. division  </a:t>
            </a:r>
            <a:endParaRPr lang="en-US" sz="3200" dirty="0">
              <a:latin typeface="Times New Roman" pitchFamily="18" charset="0"/>
              <a:cs typeface="Times New Roman" pitchFamily="18" charset="0"/>
            </a:endParaRPr>
          </a:p>
        </p:txBody>
      </p:sp>
      <p:sp>
        <p:nvSpPr>
          <p:cNvPr id="95" name="TextBox 94"/>
          <p:cNvSpPr txBox="1"/>
          <p:nvPr/>
        </p:nvSpPr>
        <p:spPr>
          <a:xfrm>
            <a:off x="5334000" y="4825425"/>
            <a:ext cx="2590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v. be anxious </a:t>
            </a:r>
            <a:endParaRPr lang="en-US" sz="3200" dirty="0">
              <a:latin typeface="Times New Roman" pitchFamily="18" charset="0"/>
              <a:cs typeface="Times New Roman" pitchFamily="18" charset="0"/>
            </a:endParaRPr>
          </a:p>
        </p:txBody>
      </p:sp>
      <p:sp>
        <p:nvSpPr>
          <p:cNvPr id="97" name="TextBox 96"/>
          <p:cNvSpPr txBox="1"/>
          <p:nvPr/>
        </p:nvSpPr>
        <p:spPr>
          <a:xfrm>
            <a:off x="5334000" y="6096000"/>
            <a:ext cx="37338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vii. free from danger   </a:t>
            </a:r>
            <a:endParaRPr lang="en-US" sz="3200" dirty="0">
              <a:latin typeface="Times New Roman" pitchFamily="18" charset="0"/>
              <a:cs typeface="Times New Roman" pitchFamily="18" charset="0"/>
            </a:endParaRPr>
          </a:p>
        </p:txBody>
      </p:sp>
      <p:sp>
        <p:nvSpPr>
          <p:cNvPr id="2098" name="Rectangle 2097"/>
          <p:cNvSpPr/>
          <p:nvPr/>
        </p:nvSpPr>
        <p:spPr>
          <a:xfrm>
            <a:off x="76200" y="1295400"/>
            <a:ext cx="8991600" cy="5486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1" name="Straight Connector 2100"/>
          <p:cNvCxnSpPr/>
          <p:nvPr/>
        </p:nvCxnSpPr>
        <p:spPr>
          <a:xfrm>
            <a:off x="4038600" y="1295400"/>
            <a:ext cx="76200" cy="5486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9" name="Straight Connector 2108"/>
          <p:cNvCxnSpPr/>
          <p:nvPr/>
        </p:nvCxnSpPr>
        <p:spPr>
          <a:xfrm>
            <a:off x="76200" y="1905000"/>
            <a:ext cx="8991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10" name="TextBox 2109"/>
          <p:cNvSpPr txBox="1"/>
          <p:nvPr/>
        </p:nvSpPr>
        <p:spPr>
          <a:xfrm>
            <a:off x="1447800" y="1295400"/>
            <a:ext cx="19050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Column A </a:t>
            </a:r>
            <a:endParaRPr lang="en-US" sz="3200" dirty="0">
              <a:latin typeface="Times New Roman" pitchFamily="18" charset="0"/>
              <a:cs typeface="Times New Roman" pitchFamily="18" charset="0"/>
            </a:endParaRPr>
          </a:p>
        </p:txBody>
      </p:sp>
      <p:sp>
        <p:nvSpPr>
          <p:cNvPr id="108" name="TextBox 107"/>
          <p:cNvSpPr txBox="1"/>
          <p:nvPr/>
        </p:nvSpPr>
        <p:spPr>
          <a:xfrm>
            <a:off x="5257800" y="1295400"/>
            <a:ext cx="19050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Column B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93272366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022E-16 2.59259E-6 L -0.325 -0.22408 " pathEditMode="relative" rAng="0" ptsTypes="AA">
                                      <p:cBhvr>
                                        <p:cTn id="6" dur="2000" fill="hold"/>
                                        <p:tgtEl>
                                          <p:spTgt spid="93"/>
                                        </p:tgtEl>
                                        <p:attrNameLst>
                                          <p:attrName>ppt_x</p:attrName>
                                          <p:attrName>ppt_y</p:attrName>
                                        </p:attrNameLst>
                                      </p:cBhvr>
                                      <p:rCtr x="-16250" y="-1120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1.48148E-6 L -0.35417 -0.47592 " pathEditMode="relative" rAng="0" ptsTypes="AA">
                                      <p:cBhvr>
                                        <p:cTn id="10" dur="2000" fill="hold"/>
                                        <p:tgtEl>
                                          <p:spTgt spid="97"/>
                                        </p:tgtEl>
                                        <p:attrNameLst>
                                          <p:attrName>ppt_x</p:attrName>
                                          <p:attrName>ppt_y</p:attrName>
                                        </p:attrNameLst>
                                      </p:cBhvr>
                                      <p:rCtr x="-17708" y="-2379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1.85185E-6 L -0.33333 -0.17963 " pathEditMode="relative" rAng="0" ptsTypes="AA">
                                      <p:cBhvr>
                                        <p:cTn id="14" dur="2000" fill="hold"/>
                                        <p:tgtEl>
                                          <p:spTgt spid="95"/>
                                        </p:tgtEl>
                                        <p:attrNameLst>
                                          <p:attrName>ppt_x</p:attrName>
                                          <p:attrName>ppt_y</p:attrName>
                                        </p:attrNameLst>
                                      </p:cBhvr>
                                      <p:rCtr x="-16667" y="-898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11022E-16 1.48148E-6 L -0.30833 0.23148 " pathEditMode="relative" rAng="0" ptsTypes="AA">
                                      <p:cBhvr>
                                        <p:cTn id="18" dur="2000" fill="hold"/>
                                        <p:tgtEl>
                                          <p:spTgt spid="92"/>
                                        </p:tgtEl>
                                        <p:attrNameLst>
                                          <p:attrName>ppt_x</p:attrName>
                                          <p:attrName>ppt_y</p:attrName>
                                        </p:attrNameLst>
                                      </p:cBhvr>
                                      <p:rCtr x="-15417" y="1157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33333E-6 3.7037E-7 L -0.26041 0.42037 " pathEditMode="relative" rAng="0" ptsTypes="AA">
                                      <p:cBhvr>
                                        <p:cTn id="22" dur="2000" fill="hold"/>
                                        <p:tgtEl>
                                          <p:spTgt spid="89"/>
                                        </p:tgtEl>
                                        <p:attrNameLst>
                                          <p:attrName>ppt_x</p:attrName>
                                          <p:attrName>ppt_y</p:attrName>
                                        </p:attrNameLst>
                                      </p:cBhvr>
                                      <p:rCtr x="-13021" y="2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2" grpId="0" animBg="1"/>
      <p:bldP spid="93" grpId="0" animBg="1"/>
      <p:bldP spid="95" grpId="0" animBg="1"/>
      <p:bldP spid="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2209800" cy="584775"/>
          </a:xfrm>
          <a:prstGeom prst="rect">
            <a:avLst/>
          </a:prstGeom>
          <a:solidFill>
            <a:srgbClr val="00B050"/>
          </a:solidFill>
        </p:spPr>
        <p:txBody>
          <a:bodyPr wrap="square" rtlCol="0">
            <a:spAutoFit/>
          </a:bodyPr>
          <a:lstStyle/>
          <a:p>
            <a:r>
              <a:rPr lang="en-US" sz="3200" dirty="0" smtClean="0">
                <a:ln>
                  <a:solidFill>
                    <a:srgbClr val="FF0000"/>
                  </a:solidFill>
                </a:ln>
                <a:solidFill>
                  <a:srgbClr val="FF0000"/>
                </a:solidFill>
                <a:latin typeface="Times New Roman" pitchFamily="18" charset="0"/>
                <a:cs typeface="Times New Roman" pitchFamily="18" charset="0"/>
              </a:rPr>
              <a:t>Home work </a:t>
            </a:r>
            <a:endParaRPr lang="en-US" sz="3200" dirty="0">
              <a:ln>
                <a:solidFill>
                  <a:srgbClr val="FF0000"/>
                </a:solidFill>
              </a:ln>
              <a:solidFill>
                <a:srgbClr val="FF0000"/>
              </a:solidFill>
              <a:latin typeface="Times New Roman" pitchFamily="18" charset="0"/>
              <a:cs typeface="Times New Roman" pitchFamily="18" charset="0"/>
            </a:endParaRPr>
          </a:p>
        </p:txBody>
      </p:sp>
      <p:sp>
        <p:nvSpPr>
          <p:cNvPr id="6" name="TextBox 5"/>
          <p:cNvSpPr txBox="1"/>
          <p:nvPr/>
        </p:nvSpPr>
        <p:spPr>
          <a:xfrm>
            <a:off x="228600" y="5206425"/>
            <a:ext cx="7239000" cy="584775"/>
          </a:xfrm>
          <a:prstGeom prst="rect">
            <a:avLst/>
          </a:prstGeom>
          <a:solidFill>
            <a:srgbClr val="00B050"/>
          </a:solidFill>
        </p:spPr>
        <p:txBody>
          <a:bodyPr wrap="square" rtlCol="0">
            <a:spAutoFit/>
          </a:bodyPr>
          <a:lstStyle/>
          <a:p>
            <a:r>
              <a:rPr lang="en-US" sz="3200" dirty="0" smtClean="0">
                <a:ln>
                  <a:solidFill>
                    <a:srgbClr val="FF0000"/>
                  </a:solidFill>
                </a:ln>
                <a:solidFill>
                  <a:srgbClr val="FF0000"/>
                </a:solidFill>
                <a:latin typeface="Times New Roman" pitchFamily="18" charset="0"/>
                <a:cs typeface="Times New Roman" pitchFamily="18" charset="0"/>
              </a:rPr>
              <a:t>Write a short composition about firefighter </a:t>
            </a:r>
            <a:endParaRPr lang="en-US" sz="3200" dirty="0">
              <a:ln>
                <a:solidFill>
                  <a:srgbClr val="FF0000"/>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682597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ysanthemum.jpg"/>
          <p:cNvPicPr>
            <a:picLocks noChangeAspect="1"/>
          </p:cNvPicPr>
          <p:nvPr/>
        </p:nvPicPr>
        <p:blipFill>
          <a:blip r:embed="rId3" cstate="print">
            <a:lum bright="10000"/>
          </a:blip>
          <a:stretch>
            <a:fillRect/>
          </a:stretch>
        </p:blipFill>
        <p:spPr>
          <a:xfrm>
            <a:off x="1143000" y="857250"/>
            <a:ext cx="6858000" cy="4229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1143000" y="5100504"/>
            <a:ext cx="6858000" cy="923330"/>
          </a:xfrm>
          <a:prstGeom prst="rect">
            <a:avLst/>
          </a:prstGeom>
          <a:noFill/>
        </p:spPr>
        <p:txBody>
          <a:bodyPr wrap="square" rtlCol="0">
            <a:spAutoFit/>
          </a:bodyPr>
          <a:lstStyle/>
          <a:p>
            <a:pPr algn="ctr"/>
            <a:r>
              <a:rPr lang="en-US" sz="5400" dirty="0" smtClean="0">
                <a:solidFill>
                  <a:schemeClr val="bg1"/>
                </a:solidFill>
                <a:latin typeface="NikoshBAN" pitchFamily="2" charset="0"/>
                <a:cs typeface="NikoshBAN" pitchFamily="2" charset="0"/>
              </a:rPr>
              <a:t>See you again</a:t>
            </a:r>
            <a:endParaRPr lang="en-US" sz="12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056109473"/>
      </p:ext>
    </p:extLst>
  </p:cSld>
  <p:clrMapOvr>
    <a:masterClrMapping/>
  </p:clrMapOvr>
  <p:transition spd="slow">
    <p:wheel spokes="8"/>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3218" y="2972077"/>
            <a:ext cx="6629400" cy="3416320"/>
          </a:xfrm>
          <a:prstGeom prst="rect">
            <a:avLst/>
          </a:prstGeom>
        </p:spPr>
        <p:txBody>
          <a:bodyPr wrap="square">
            <a:spAutoFit/>
          </a:bodyPr>
          <a:lstStyle/>
          <a:p>
            <a:r>
              <a:rPr lang="en-US" sz="3600" dirty="0"/>
              <a:t>Shaikh Md. </a:t>
            </a:r>
            <a:r>
              <a:rPr lang="en-US" sz="3600" dirty="0" err="1"/>
              <a:t>Rahamat</a:t>
            </a:r>
            <a:r>
              <a:rPr lang="en-US" sz="3600" dirty="0"/>
              <a:t> Ali,</a:t>
            </a:r>
          </a:p>
          <a:p>
            <a:r>
              <a:rPr lang="en-US" sz="3600" dirty="0"/>
              <a:t>        </a:t>
            </a:r>
            <a:r>
              <a:rPr lang="en-US" sz="3600" dirty="0" smtClean="0"/>
              <a:t>Assistant </a:t>
            </a:r>
            <a:r>
              <a:rPr lang="en-US" sz="3600" dirty="0"/>
              <a:t>teacher ,</a:t>
            </a:r>
          </a:p>
          <a:p>
            <a:r>
              <a:rPr lang="en-US" sz="3600"/>
              <a:t>   </a:t>
            </a:r>
            <a:r>
              <a:rPr lang="en-US" sz="3600" smtClean="0"/>
              <a:t>66no</a:t>
            </a:r>
            <a:r>
              <a:rPr lang="en-US" sz="3600" dirty="0"/>
              <a:t>. </a:t>
            </a:r>
            <a:r>
              <a:rPr lang="en-US" sz="3600" dirty="0" err="1"/>
              <a:t>Khamkata</a:t>
            </a:r>
            <a:r>
              <a:rPr lang="en-US" sz="3600" dirty="0"/>
              <a:t> G.P.S., </a:t>
            </a:r>
          </a:p>
          <a:p>
            <a:r>
              <a:rPr lang="en-US" sz="3600" dirty="0"/>
              <a:t>  Facilitator in English &amp; TFD  of     </a:t>
            </a:r>
          </a:p>
          <a:p>
            <a:r>
              <a:rPr lang="en-US" sz="3600" dirty="0"/>
              <a:t>    English in Action, </a:t>
            </a:r>
            <a:r>
              <a:rPr lang="en-US" sz="3600" dirty="0" err="1"/>
              <a:t>Kiamuddin</a:t>
            </a:r>
            <a:r>
              <a:rPr lang="en-US" sz="3600" dirty="0"/>
              <a:t>  </a:t>
            </a:r>
          </a:p>
          <a:p>
            <a:r>
              <a:rPr lang="en-US" sz="3600" dirty="0"/>
              <a:t>  cluster, </a:t>
            </a:r>
            <a:r>
              <a:rPr lang="en-US" sz="3600" dirty="0" err="1"/>
              <a:t>Pirojpur</a:t>
            </a:r>
            <a:r>
              <a:rPr lang="en-US" sz="3600" dirty="0"/>
              <a:t> </a:t>
            </a:r>
            <a:r>
              <a:rPr lang="en-US" sz="3600" dirty="0" err="1"/>
              <a:t>sadar</a:t>
            </a:r>
            <a:r>
              <a:rPr lang="en-US" sz="3600" dirty="0"/>
              <a:t>, </a:t>
            </a:r>
            <a:r>
              <a:rPr lang="en-US" sz="3600" dirty="0" err="1"/>
              <a:t>Pirojpur</a:t>
            </a:r>
            <a:r>
              <a:rPr lang="en-US" sz="3600" dirty="0"/>
              <a:t>. </a:t>
            </a:r>
          </a:p>
        </p:txBody>
      </p:sp>
      <p:sp>
        <p:nvSpPr>
          <p:cNvPr id="8" name="Rectangle 7"/>
          <p:cNvSpPr/>
          <p:nvPr/>
        </p:nvSpPr>
        <p:spPr>
          <a:xfrm>
            <a:off x="990600" y="2057400"/>
            <a:ext cx="7239000" cy="728989"/>
          </a:xfrm>
          <a:prstGeom prst="rect">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prst="slope"/>
            </a:sp3d>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400" dirty="0">
                <a:solidFill>
                  <a:schemeClr val="accent6">
                    <a:lumMod val="75000"/>
                  </a:schemeClr>
                </a:solidFill>
                <a:latin typeface="NikoshBAN" pitchFamily="2" charset="0"/>
                <a:cs typeface="NikoshBAN" pitchFamily="2" charset="0"/>
              </a:rPr>
              <a:t>Introducing of teacher</a:t>
            </a:r>
            <a:endParaRPr lang="en-US" sz="500" dirty="0">
              <a:solidFill>
                <a:schemeClr val="accent6">
                  <a:lumMod val="75000"/>
                </a:schemeClr>
              </a:solidFill>
              <a:latin typeface="NikoshBAN" pitchFamily="2" charset="0"/>
              <a:cs typeface="NikoshBAN" pitchFamily="2" charset="0"/>
            </a:endParaRPr>
          </a:p>
        </p:txBody>
      </p:sp>
      <p:pic>
        <p:nvPicPr>
          <p:cNvPr id="5" name="Picture 4" descr="Description: DP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85" y="15203"/>
            <a:ext cx="1500815" cy="1492291"/>
          </a:xfrm>
          <a:prstGeom prst="rect">
            <a:avLst/>
          </a:prstGeom>
          <a:noFill/>
          <a:ln>
            <a:noFill/>
          </a:ln>
        </p:spPr>
      </p:pic>
    </p:spTree>
    <p:extLst>
      <p:ext uri="{BB962C8B-B14F-4D97-AF65-F5344CB8AC3E}">
        <p14:creationId xmlns:p14="http://schemas.microsoft.com/office/powerpoint/2010/main" val="2716606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371600"/>
            <a:ext cx="4495800" cy="4524315"/>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4800" dirty="0" smtClean="0">
                <a:ln>
                  <a:solidFill>
                    <a:sysClr val="windowText" lastClr="000000"/>
                  </a:solidFill>
                </a:ln>
                <a:solidFill>
                  <a:sysClr val="windowText" lastClr="000000"/>
                </a:solidFill>
                <a:latin typeface="Times New Roman" pitchFamily="18" charset="0"/>
                <a:cs typeface="Times New Roman" pitchFamily="18" charset="0"/>
              </a:rPr>
              <a:t>Class: FIVE</a:t>
            </a:r>
          </a:p>
          <a:p>
            <a:r>
              <a:rPr lang="en-US" sz="4800" dirty="0" smtClean="0">
                <a:ln>
                  <a:solidFill>
                    <a:sysClr val="windowText" lastClr="000000"/>
                  </a:solidFill>
                </a:ln>
                <a:solidFill>
                  <a:sysClr val="windowText" lastClr="000000"/>
                </a:solidFill>
                <a:latin typeface="Times New Roman" pitchFamily="18" charset="0"/>
                <a:cs typeface="Times New Roman" pitchFamily="18" charset="0"/>
              </a:rPr>
              <a:t>Subject: English</a:t>
            </a:r>
          </a:p>
          <a:p>
            <a:r>
              <a:rPr lang="en-US" sz="4800" dirty="0" smtClean="0">
                <a:ln>
                  <a:solidFill>
                    <a:sysClr val="windowText" lastClr="000000"/>
                  </a:solidFill>
                </a:ln>
                <a:solidFill>
                  <a:sysClr val="windowText" lastClr="000000"/>
                </a:solidFill>
                <a:latin typeface="Times New Roman" pitchFamily="18" charset="0"/>
                <a:cs typeface="Times New Roman" pitchFamily="18" charset="0"/>
              </a:rPr>
              <a:t>Unit: 9 (Occupations)</a:t>
            </a:r>
          </a:p>
          <a:p>
            <a:r>
              <a:rPr lang="en-US" sz="4800" dirty="0" smtClean="0">
                <a:ln>
                  <a:solidFill>
                    <a:sysClr val="windowText" lastClr="000000"/>
                  </a:solidFill>
                </a:ln>
                <a:solidFill>
                  <a:sysClr val="windowText" lastClr="000000"/>
                </a:solidFill>
                <a:latin typeface="Times New Roman" pitchFamily="18" charset="0"/>
                <a:cs typeface="Times New Roman" pitchFamily="18" charset="0"/>
              </a:rPr>
              <a:t>Lesson:1-2</a:t>
            </a:r>
          </a:p>
          <a:p>
            <a:r>
              <a:rPr lang="en-US" sz="4800" dirty="0" smtClean="0">
                <a:ln>
                  <a:solidFill>
                    <a:sysClr val="windowText" lastClr="000000"/>
                  </a:solidFill>
                </a:ln>
                <a:solidFill>
                  <a:sysClr val="windowText" lastClr="000000"/>
                </a:solidFill>
                <a:latin typeface="Times New Roman" pitchFamily="18" charset="0"/>
                <a:cs typeface="Times New Roman" pitchFamily="18" charset="0"/>
              </a:rPr>
              <a:t>Page no. 34</a:t>
            </a:r>
            <a:endParaRPr lang="en-US" sz="4800" dirty="0">
              <a:ln>
                <a:solidFill>
                  <a:sysClr val="windowText" lastClr="000000"/>
                </a:solidFill>
              </a:ln>
              <a:solidFill>
                <a:sysClr val="windowText" lastClr="000000"/>
              </a:solidFill>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855094"/>
            <a:ext cx="3886200" cy="3557326"/>
          </a:xfrm>
          <a:prstGeom prst="rect">
            <a:avLst/>
          </a:prstGeom>
        </p:spPr>
      </p:pic>
    </p:spTree>
    <p:extLst>
      <p:ext uri="{BB962C8B-B14F-4D97-AF65-F5344CB8AC3E}">
        <p14:creationId xmlns:p14="http://schemas.microsoft.com/office/powerpoint/2010/main" val="10053038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C50CBDB-4A32-4623-98CA-DDB3CA3C27CD}"/>
              </a:ext>
            </a:extLst>
          </p:cNvPr>
          <p:cNvSpPr txBox="1"/>
          <p:nvPr/>
        </p:nvSpPr>
        <p:spPr>
          <a:xfrm>
            <a:off x="152400" y="925354"/>
            <a:ext cx="8839200" cy="5170646"/>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txBody>
          <a:bodyPr wrap="square" rtlCol="0">
            <a:spAutoFit/>
          </a:bodyPr>
          <a:lstStyle/>
          <a:p>
            <a:r>
              <a:rPr lang="en-US" sz="3000" dirty="0">
                <a:solidFill>
                  <a:srgbClr val="7030A0"/>
                </a:solidFill>
                <a:latin typeface="Times New Roman" panose="02020603050405020304" pitchFamily="18" charset="0"/>
                <a:cs typeface="Times New Roman" panose="02020603050405020304" pitchFamily="18" charset="0"/>
              </a:rPr>
              <a:t>1.3.1. </a:t>
            </a:r>
            <a:r>
              <a:rPr lang="en-US" sz="3000" dirty="0" smtClean="0">
                <a:solidFill>
                  <a:srgbClr val="7030A0"/>
                </a:solidFill>
                <a:latin typeface="Times New Roman" panose="02020603050405020304" pitchFamily="18" charset="0"/>
                <a:cs typeface="Times New Roman" panose="02020603050405020304" pitchFamily="18" charset="0"/>
              </a:rPr>
              <a:t>Recognize </a:t>
            </a:r>
            <a:r>
              <a:rPr lang="en-US" sz="3000" dirty="0">
                <a:solidFill>
                  <a:srgbClr val="7030A0"/>
                </a:solidFill>
                <a:latin typeface="Times New Roman" panose="02020603050405020304" pitchFamily="18" charset="0"/>
                <a:cs typeface="Times New Roman" panose="02020603050405020304" pitchFamily="18" charset="0"/>
              </a:rPr>
              <a:t>which words in a sentence are stressed.</a:t>
            </a:r>
          </a:p>
          <a:p>
            <a:r>
              <a:rPr lang="en-US" sz="3000" dirty="0">
                <a:solidFill>
                  <a:srgbClr val="7030A0"/>
                </a:solidFill>
                <a:latin typeface="Times New Roman" panose="02020603050405020304" pitchFamily="18" charset="0"/>
                <a:cs typeface="Times New Roman" panose="02020603050405020304" pitchFamily="18" charset="0"/>
              </a:rPr>
              <a:t>3.3.1. </a:t>
            </a:r>
            <a:r>
              <a:rPr lang="en-US" sz="3000" dirty="0" smtClean="0">
                <a:solidFill>
                  <a:srgbClr val="7030A0"/>
                </a:solidFill>
                <a:latin typeface="Times New Roman" panose="02020603050405020304" pitchFamily="18" charset="0"/>
                <a:cs typeface="Times New Roman" panose="02020603050405020304" pitchFamily="18" charset="0"/>
              </a:rPr>
              <a:t>Understand </a:t>
            </a:r>
            <a:r>
              <a:rPr lang="en-US" sz="3000" dirty="0">
                <a:solidFill>
                  <a:srgbClr val="7030A0"/>
                </a:solidFill>
                <a:latin typeface="Times New Roman" panose="02020603050405020304" pitchFamily="18" charset="0"/>
                <a:cs typeface="Times New Roman" panose="02020603050405020304" pitchFamily="18" charset="0"/>
              </a:rPr>
              <a:t>questions about objects around them.</a:t>
            </a:r>
          </a:p>
          <a:p>
            <a:r>
              <a:rPr lang="en-US" sz="3000" dirty="0">
                <a:solidFill>
                  <a:srgbClr val="7030A0"/>
                </a:solidFill>
                <a:latin typeface="Times New Roman" panose="02020603050405020304" pitchFamily="18" charset="0"/>
                <a:cs typeface="Times New Roman" panose="02020603050405020304" pitchFamily="18" charset="0"/>
              </a:rPr>
              <a:t>3.4.1. </a:t>
            </a:r>
            <a:r>
              <a:rPr lang="en-US" sz="3000" dirty="0" smtClean="0">
                <a:solidFill>
                  <a:srgbClr val="7030A0"/>
                </a:solidFill>
                <a:latin typeface="Times New Roman" panose="02020603050405020304" pitchFamily="18" charset="0"/>
                <a:cs typeface="Times New Roman" panose="02020603050405020304" pitchFamily="18" charset="0"/>
              </a:rPr>
              <a:t>Understand </a:t>
            </a:r>
            <a:r>
              <a:rPr lang="en-US" sz="3000" dirty="0">
                <a:solidFill>
                  <a:srgbClr val="7030A0"/>
                </a:solidFill>
                <a:latin typeface="Times New Roman" panose="02020603050405020304" pitchFamily="18" charset="0"/>
                <a:cs typeface="Times New Roman" panose="02020603050405020304" pitchFamily="18" charset="0"/>
              </a:rPr>
              <a:t>statements made by the teacher and students.</a:t>
            </a:r>
          </a:p>
          <a:p>
            <a:r>
              <a:rPr lang="en-US" sz="3000" dirty="0">
                <a:solidFill>
                  <a:srgbClr val="7030A0"/>
                </a:solidFill>
                <a:latin typeface="Times New Roman" panose="02020603050405020304" pitchFamily="18" charset="0"/>
                <a:cs typeface="Times New Roman" panose="02020603050405020304" pitchFamily="18" charset="0"/>
              </a:rPr>
              <a:t>1.1.1. </a:t>
            </a:r>
            <a:r>
              <a:rPr lang="en-US" sz="3000" dirty="0" smtClean="0">
                <a:solidFill>
                  <a:srgbClr val="7030A0"/>
                </a:solidFill>
                <a:latin typeface="Times New Roman" panose="02020603050405020304" pitchFamily="18" charset="0"/>
                <a:cs typeface="Times New Roman" panose="02020603050405020304" pitchFamily="18" charset="0"/>
              </a:rPr>
              <a:t>Say words , phrases </a:t>
            </a:r>
            <a:r>
              <a:rPr lang="en-US" sz="3000" dirty="0">
                <a:solidFill>
                  <a:srgbClr val="7030A0"/>
                </a:solidFill>
                <a:latin typeface="Times New Roman" panose="02020603050405020304" pitchFamily="18" charset="0"/>
                <a:cs typeface="Times New Roman" panose="02020603050405020304" pitchFamily="18" charset="0"/>
              </a:rPr>
              <a:t>and sentence with proper sounds and stress.</a:t>
            </a:r>
          </a:p>
          <a:p>
            <a:r>
              <a:rPr lang="en-US" sz="3000" dirty="0">
                <a:solidFill>
                  <a:srgbClr val="7030A0"/>
                </a:solidFill>
                <a:latin typeface="Times New Roman" panose="02020603050405020304" pitchFamily="18" charset="0"/>
                <a:cs typeface="Times New Roman" panose="02020603050405020304" pitchFamily="18" charset="0"/>
              </a:rPr>
              <a:t>1.1.2. </a:t>
            </a:r>
            <a:r>
              <a:rPr lang="en-US" sz="3000" dirty="0" smtClean="0">
                <a:solidFill>
                  <a:srgbClr val="7030A0"/>
                </a:solidFill>
                <a:latin typeface="Times New Roman" panose="02020603050405020304" pitchFamily="18" charset="0"/>
                <a:cs typeface="Times New Roman" panose="02020603050405020304" pitchFamily="18" charset="0"/>
              </a:rPr>
              <a:t>Say </a:t>
            </a:r>
            <a:r>
              <a:rPr lang="en-US" sz="3000" dirty="0">
                <a:solidFill>
                  <a:srgbClr val="7030A0"/>
                </a:solidFill>
                <a:latin typeface="Times New Roman" panose="02020603050405020304" pitchFamily="18" charset="0"/>
                <a:cs typeface="Times New Roman" panose="02020603050405020304" pitchFamily="18" charset="0"/>
              </a:rPr>
              <a:t>sentence with proper intonation.</a:t>
            </a:r>
          </a:p>
          <a:p>
            <a:r>
              <a:rPr lang="en-US" sz="3000" dirty="0">
                <a:solidFill>
                  <a:srgbClr val="7030A0"/>
                </a:solidFill>
                <a:latin typeface="Times New Roman" panose="02020603050405020304" pitchFamily="18" charset="0"/>
                <a:cs typeface="Times New Roman" panose="02020603050405020304" pitchFamily="18" charset="0"/>
              </a:rPr>
              <a:t>1.5.1. </a:t>
            </a:r>
            <a:r>
              <a:rPr lang="en-US" sz="3000" dirty="0" smtClean="0">
                <a:solidFill>
                  <a:srgbClr val="7030A0"/>
                </a:solidFill>
                <a:latin typeface="Times New Roman" panose="02020603050405020304" pitchFamily="18" charset="0"/>
                <a:cs typeface="Times New Roman" panose="02020603050405020304" pitchFamily="18" charset="0"/>
              </a:rPr>
              <a:t>Read words , phrases </a:t>
            </a:r>
            <a:r>
              <a:rPr lang="en-US" sz="3000" dirty="0">
                <a:solidFill>
                  <a:srgbClr val="7030A0"/>
                </a:solidFill>
                <a:latin typeface="Times New Roman" panose="02020603050405020304" pitchFamily="18" charset="0"/>
                <a:cs typeface="Times New Roman" panose="02020603050405020304" pitchFamily="18" charset="0"/>
              </a:rPr>
              <a:t>and sentences in the text with proper </a:t>
            </a:r>
            <a:r>
              <a:rPr lang="en-US" sz="3000" dirty="0" smtClean="0">
                <a:solidFill>
                  <a:srgbClr val="7030A0"/>
                </a:solidFill>
                <a:latin typeface="Times New Roman" panose="02020603050405020304" pitchFamily="18" charset="0"/>
                <a:cs typeface="Times New Roman" panose="02020603050405020304" pitchFamily="18" charset="0"/>
              </a:rPr>
              <a:t> </a:t>
            </a:r>
            <a:r>
              <a:rPr lang="en-US" sz="3000" dirty="0">
                <a:solidFill>
                  <a:srgbClr val="7030A0"/>
                </a:solidFill>
                <a:latin typeface="Times New Roman" panose="02020603050405020304" pitchFamily="18" charset="0"/>
                <a:cs typeface="Times New Roman" panose="02020603050405020304" pitchFamily="18" charset="0"/>
              </a:rPr>
              <a:t>pronunciation, stress and intonation.</a:t>
            </a:r>
          </a:p>
          <a:p>
            <a:r>
              <a:rPr lang="en-US" sz="3000" dirty="0">
                <a:solidFill>
                  <a:srgbClr val="7030A0"/>
                </a:solidFill>
                <a:latin typeface="Times New Roman" panose="02020603050405020304" pitchFamily="18" charset="0"/>
                <a:cs typeface="Times New Roman" panose="02020603050405020304" pitchFamily="18" charset="0"/>
              </a:rPr>
              <a:t>1.6.1. </a:t>
            </a:r>
            <a:r>
              <a:rPr lang="en-US" sz="3000" dirty="0" smtClean="0">
                <a:solidFill>
                  <a:srgbClr val="7030A0"/>
                </a:solidFill>
                <a:latin typeface="Times New Roman" panose="02020603050405020304" pitchFamily="18" charset="0"/>
                <a:cs typeface="Times New Roman" panose="02020603050405020304" pitchFamily="18" charset="0"/>
              </a:rPr>
              <a:t>Recognize </a:t>
            </a:r>
            <a:r>
              <a:rPr lang="en-US" sz="3000" dirty="0">
                <a:solidFill>
                  <a:srgbClr val="7030A0"/>
                </a:solidFill>
                <a:latin typeface="Times New Roman" panose="02020603050405020304" pitchFamily="18" charset="0"/>
                <a:cs typeface="Times New Roman" panose="02020603050405020304" pitchFamily="18" charset="0"/>
              </a:rPr>
              <a:t>and read statements </a:t>
            </a:r>
            <a:r>
              <a:rPr lang="en-US" sz="3000" dirty="0" smtClean="0">
                <a:solidFill>
                  <a:srgbClr val="7030A0"/>
                </a:solidFill>
                <a:latin typeface="Times New Roman" panose="02020603050405020304" pitchFamily="18" charset="0"/>
                <a:cs typeface="Times New Roman" panose="02020603050405020304" pitchFamily="18" charset="0"/>
              </a:rPr>
              <a:t>commands , greetings , questions </a:t>
            </a:r>
            <a:r>
              <a:rPr lang="en-US" sz="3000" dirty="0">
                <a:solidFill>
                  <a:srgbClr val="7030A0"/>
                </a:solidFill>
                <a:latin typeface="Times New Roman" panose="02020603050405020304" pitchFamily="18" charset="0"/>
                <a:cs typeface="Times New Roman" panose="02020603050405020304" pitchFamily="18" charset="0"/>
              </a:rPr>
              <a:t>and answers.</a:t>
            </a:r>
          </a:p>
        </p:txBody>
      </p:sp>
      <p:sp>
        <p:nvSpPr>
          <p:cNvPr id="6" name="TextBox 5"/>
          <p:cNvSpPr txBox="1"/>
          <p:nvPr/>
        </p:nvSpPr>
        <p:spPr>
          <a:xfrm>
            <a:off x="138545" y="24825"/>
            <a:ext cx="3451515" cy="584775"/>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smtClean="0">
                <a:solidFill>
                  <a:srgbClr val="FF0066"/>
                </a:solidFill>
                <a:latin typeface="Times New Roman" pitchFamily="18" charset="0"/>
                <a:cs typeface="Times New Roman" pitchFamily="18" charset="0"/>
              </a:rPr>
              <a:t>Learning Outcomes</a:t>
            </a:r>
            <a:endParaRPr lang="en-US" sz="3200"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21371226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895600" y="1828800"/>
            <a:ext cx="32004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dirty="0"/>
              <a:t>https://www.youtube.com/watch?v=rOjBkuD7DLs</a:t>
            </a:r>
          </a:p>
        </p:txBody>
      </p:sp>
      <p:sp>
        <p:nvSpPr>
          <p:cNvPr id="6" name="Rounded Rectangle 5"/>
          <p:cNvSpPr/>
          <p:nvPr/>
        </p:nvSpPr>
        <p:spPr>
          <a:xfrm>
            <a:off x="2667000" y="1714500"/>
            <a:ext cx="3733800" cy="8763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chemeClr val="bg1"/>
                  </a:solidFill>
                </a:ln>
                <a:solidFill>
                  <a:schemeClr val="bg1"/>
                </a:solidFill>
                <a:latin typeface="Times New Roman" pitchFamily="18" charset="0"/>
                <a:cs typeface="Times New Roman" pitchFamily="18" charset="0"/>
              </a:rPr>
              <a:t>Let’s watch a video,</a:t>
            </a:r>
            <a:endParaRPr lang="en-US" sz="3200" dirty="0">
              <a:ln>
                <a:solidFill>
                  <a:schemeClr val="bg1"/>
                </a:solidFill>
              </a:ln>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25335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grpId="0" nodeType="clickEffect">
                                  <p:stCondLst>
                                    <p:cond delay="0"/>
                                  </p:stCondLst>
                                  <p:childTnLst>
                                    <p:animEffect transition="out" filter="barn(outVertical)">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4984174" y="751582"/>
            <a:ext cx="3855026" cy="107721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 A woman who takes care of sick people.</a:t>
            </a:r>
            <a:endParaRPr lang="en-US" sz="3200" dirty="0">
              <a:latin typeface="Times New Roman" pitchFamily="18" charset="0"/>
              <a:cs typeface="Times New Roman" pitchFamily="18" charset="0"/>
            </a:endParaRPr>
          </a:p>
        </p:txBody>
      </p:sp>
      <p:sp>
        <p:nvSpPr>
          <p:cNvPr id="9" name="TextBox 8"/>
          <p:cNvSpPr txBox="1"/>
          <p:nvPr/>
        </p:nvSpPr>
        <p:spPr>
          <a:xfrm>
            <a:off x="5044787" y="2057400"/>
            <a:ext cx="3794413"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 A person who grows crops. </a:t>
            </a:r>
            <a:endParaRPr lang="en-US" sz="3200" dirty="0">
              <a:latin typeface="Times New Roman" pitchFamily="18" charset="0"/>
              <a:cs typeface="Times New Roman" pitchFamily="18" charset="0"/>
            </a:endParaRPr>
          </a:p>
        </p:txBody>
      </p:sp>
      <p:sp>
        <p:nvSpPr>
          <p:cNvPr id="10" name="TextBox 9"/>
          <p:cNvSpPr txBox="1"/>
          <p:nvPr/>
        </p:nvSpPr>
        <p:spPr>
          <a:xfrm>
            <a:off x="5029200" y="3494782"/>
            <a:ext cx="3810000" cy="107721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A person who teaches students. </a:t>
            </a:r>
            <a:endParaRPr lang="en-US" sz="3200" dirty="0">
              <a:latin typeface="Times New Roman" pitchFamily="18" charset="0"/>
              <a:cs typeface="Times New Roman" pitchFamily="18" charset="0"/>
            </a:endParaRPr>
          </a:p>
        </p:txBody>
      </p:sp>
      <p:sp>
        <p:nvSpPr>
          <p:cNvPr id="11" name="TextBox 10"/>
          <p:cNvSpPr txBox="1"/>
          <p:nvPr/>
        </p:nvSpPr>
        <p:spPr>
          <a:xfrm>
            <a:off x="5029201" y="5257800"/>
            <a:ext cx="3809999"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A person who puts out fire.</a:t>
            </a:r>
            <a:endParaRPr lang="en-US" sz="3200" dirty="0">
              <a:latin typeface="Times New Roman" pitchFamily="18" charset="0"/>
              <a:cs typeface="Times New Roman" pitchFamily="18" charset="0"/>
            </a:endParaRPr>
          </a:p>
        </p:txBody>
      </p:sp>
      <p:sp>
        <p:nvSpPr>
          <p:cNvPr id="3" name="TextBox 2"/>
          <p:cNvSpPr txBox="1"/>
          <p:nvPr/>
        </p:nvSpPr>
        <p:spPr>
          <a:xfrm>
            <a:off x="2982192" y="76200"/>
            <a:ext cx="5552208"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dirty="0" smtClean="0">
                <a:latin typeface="Times New Roman" pitchFamily="18" charset="0"/>
                <a:cs typeface="Times New Roman" pitchFamily="18" charset="0"/>
              </a:rPr>
              <a:t>Look at these pictures and think about them</a:t>
            </a:r>
            <a:endParaRPr lang="en-US" sz="2400" dirty="0">
              <a:latin typeface="Times New Roman" pitchFamily="18" charset="0"/>
              <a:cs typeface="Times New Roman" pitchFamily="18" charset="0"/>
            </a:endParaRPr>
          </a:p>
        </p:txBody>
      </p:sp>
      <p:sp>
        <p:nvSpPr>
          <p:cNvPr id="12" name="TextBox 11"/>
          <p:cNvSpPr txBox="1"/>
          <p:nvPr/>
        </p:nvSpPr>
        <p:spPr>
          <a:xfrm>
            <a:off x="2895600" y="931139"/>
            <a:ext cx="1219200"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smtClean="0">
                <a:ln>
                  <a:solidFill>
                    <a:sysClr val="windowText" lastClr="000000"/>
                  </a:solidFill>
                </a:ln>
                <a:latin typeface="Times New Roman" pitchFamily="18" charset="0"/>
                <a:cs typeface="Times New Roman" pitchFamily="18" charset="0"/>
              </a:rPr>
              <a:t>Nurse </a:t>
            </a:r>
            <a:endParaRPr lang="en-US" sz="3200" dirty="0">
              <a:ln>
                <a:solidFill>
                  <a:sysClr val="windowText" lastClr="000000"/>
                </a:solidFill>
              </a:ln>
              <a:latin typeface="Times New Roman" pitchFamily="18" charset="0"/>
              <a:cs typeface="Times New Roman" pitchFamily="18" charset="0"/>
            </a:endParaRPr>
          </a:p>
        </p:txBody>
      </p:sp>
      <p:sp>
        <p:nvSpPr>
          <p:cNvPr id="13" name="TextBox 12"/>
          <p:cNvSpPr txBox="1"/>
          <p:nvPr/>
        </p:nvSpPr>
        <p:spPr>
          <a:xfrm>
            <a:off x="2895599" y="2183816"/>
            <a:ext cx="1402775"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a:ln>
                  <a:solidFill>
                    <a:sysClr val="windowText" lastClr="000000"/>
                  </a:solidFill>
                </a:ln>
                <a:latin typeface="Times New Roman" pitchFamily="18" charset="0"/>
                <a:cs typeface="Times New Roman" pitchFamily="18" charset="0"/>
              </a:rPr>
              <a:t>F</a:t>
            </a:r>
            <a:r>
              <a:rPr lang="en-US" sz="3200" dirty="0" smtClean="0">
                <a:ln>
                  <a:solidFill>
                    <a:sysClr val="windowText" lastClr="000000"/>
                  </a:solidFill>
                </a:ln>
                <a:latin typeface="Times New Roman" pitchFamily="18" charset="0"/>
                <a:cs typeface="Times New Roman" pitchFamily="18" charset="0"/>
              </a:rPr>
              <a:t>armer </a:t>
            </a:r>
            <a:endParaRPr lang="en-US" sz="3200" dirty="0">
              <a:ln>
                <a:solidFill>
                  <a:sysClr val="windowText" lastClr="000000"/>
                </a:solidFill>
              </a:ln>
              <a:latin typeface="Times New Roman" pitchFamily="18" charset="0"/>
              <a:cs typeface="Times New Roman" pitchFamily="18" charset="0"/>
            </a:endParaRPr>
          </a:p>
        </p:txBody>
      </p:sp>
      <p:sp>
        <p:nvSpPr>
          <p:cNvPr id="14" name="TextBox 13"/>
          <p:cNvSpPr txBox="1"/>
          <p:nvPr/>
        </p:nvSpPr>
        <p:spPr>
          <a:xfrm>
            <a:off x="2895599" y="3834825"/>
            <a:ext cx="1524001"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smtClean="0">
                <a:ln>
                  <a:solidFill>
                    <a:sysClr val="windowText" lastClr="000000"/>
                  </a:solidFill>
                </a:ln>
                <a:latin typeface="Times New Roman" pitchFamily="18" charset="0"/>
                <a:cs typeface="Times New Roman" pitchFamily="18" charset="0"/>
              </a:rPr>
              <a:t>Teacher </a:t>
            </a:r>
            <a:endParaRPr lang="en-US" sz="3200" dirty="0">
              <a:ln>
                <a:solidFill>
                  <a:sysClr val="windowText" lastClr="000000"/>
                </a:solidFill>
              </a:ln>
              <a:latin typeface="Times New Roman" pitchFamily="18" charset="0"/>
              <a:cs typeface="Times New Roman" pitchFamily="18" charset="0"/>
            </a:endParaRPr>
          </a:p>
        </p:txBody>
      </p:sp>
      <p:sp>
        <p:nvSpPr>
          <p:cNvPr id="15" name="TextBox 14"/>
          <p:cNvSpPr txBox="1"/>
          <p:nvPr/>
        </p:nvSpPr>
        <p:spPr>
          <a:xfrm>
            <a:off x="2895599" y="5550187"/>
            <a:ext cx="1981201"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smtClean="0">
                <a:ln>
                  <a:solidFill>
                    <a:sysClr val="windowText" lastClr="000000"/>
                  </a:solidFill>
                </a:ln>
                <a:latin typeface="Times New Roman" pitchFamily="18" charset="0"/>
                <a:cs typeface="Times New Roman" pitchFamily="18" charset="0"/>
              </a:rPr>
              <a:t>Firefighter  </a:t>
            </a:r>
            <a:endParaRPr lang="en-US" sz="3200" dirty="0">
              <a:ln>
                <a:solidFill>
                  <a:sysClr val="windowText" lastClr="000000"/>
                </a:solidFill>
              </a:ln>
              <a:latin typeface="Times New Roman" pitchFamily="18" charset="0"/>
              <a:cs typeface="Times New Roman" pitchFamily="18" charset="0"/>
            </a:endParaRPr>
          </a:p>
        </p:txBody>
      </p:sp>
      <p:sp>
        <p:nvSpPr>
          <p:cNvPr id="16" name="Rectangle 15"/>
          <p:cNvSpPr/>
          <p:nvPr/>
        </p:nvSpPr>
        <p:spPr>
          <a:xfrm>
            <a:off x="0" y="0"/>
            <a:ext cx="2753591" cy="18288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 y="1828800"/>
            <a:ext cx="2753591" cy="1524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3352800"/>
            <a:ext cx="2753591" cy="16764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5029200"/>
            <a:ext cx="2753591" cy="18288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4854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ppt_x</p:attrName>
                                        </p:attrNameLst>
                                      </p:cBhvr>
                                      <p:tavLst>
                                        <p:tav tm="0">
                                          <p:val>
                                            <p:strVal val="#ppt_x"/>
                                          </p:val>
                                        </p:tav>
                                        <p:tav tm="100000">
                                          <p:val>
                                            <p:strVal val="#ppt_x"/>
                                          </p:val>
                                        </p:tav>
                                      </p:tavLst>
                                    </p:anim>
                                    <p:anim calcmode="lin" valueType="num">
                                      <p:cBhvr>
                                        <p:cTn id="15" dur="2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anim calcmode="lin" valueType="num">
                                      <p:cBhvr>
                                        <p:cTn id="20" dur="2000" fill="hold"/>
                                        <p:tgtEl>
                                          <p:spTgt spid="18"/>
                                        </p:tgtEl>
                                        <p:attrNameLst>
                                          <p:attrName>ppt_x</p:attrName>
                                        </p:attrNameLst>
                                      </p:cBhvr>
                                      <p:tavLst>
                                        <p:tav tm="0">
                                          <p:val>
                                            <p:strVal val="#ppt_x"/>
                                          </p:val>
                                        </p:tav>
                                        <p:tav tm="100000">
                                          <p:val>
                                            <p:strVal val="#ppt_x"/>
                                          </p:val>
                                        </p:tav>
                                      </p:tavLst>
                                    </p:anim>
                                    <p:anim calcmode="lin" valueType="num">
                                      <p:cBhvr>
                                        <p:cTn id="21" dur="2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anim calcmode="lin" valueType="num">
                                      <p:cBhvr>
                                        <p:cTn id="26" dur="2000" fill="hold"/>
                                        <p:tgtEl>
                                          <p:spTgt spid="19"/>
                                        </p:tgtEl>
                                        <p:attrNameLst>
                                          <p:attrName>ppt_x</p:attrName>
                                        </p:attrNameLst>
                                      </p:cBhvr>
                                      <p:tavLst>
                                        <p:tav tm="0">
                                          <p:val>
                                            <p:strVal val="#ppt_x"/>
                                          </p:val>
                                        </p:tav>
                                        <p:tav tm="100000">
                                          <p:val>
                                            <p:strVal val="#ppt_x"/>
                                          </p:val>
                                        </p:tav>
                                      </p:tavLst>
                                    </p:anim>
                                    <p:anim calcmode="lin" valueType="num">
                                      <p:cBhvr>
                                        <p:cTn id="27" dur="2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2000"/>
                                        <p:tgtEl>
                                          <p:spTgt spid="12"/>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2000"/>
                                        <p:tgtEl>
                                          <p:spTgt spid="13"/>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2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2000"/>
                                        <p:tgtEl>
                                          <p:spTgt spid="14"/>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20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2000"/>
                                        <p:tgtEl>
                                          <p:spTgt spid="15"/>
                                        </p:tgtEl>
                                      </p:cBhvr>
                                    </p:animEffect>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 grpId="0" animBg="1"/>
      <p:bldP spid="12" grpId="0" animBg="1"/>
      <p:bldP spid="13" grpId="0" animBg="1"/>
      <p:bldP spid="14" grpId="0" animBg="1"/>
      <p:bldP spid="15" grpId="0" animBg="1"/>
      <p:bldP spid="16"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1" y="4043"/>
            <a:ext cx="9152136" cy="6833175"/>
          </a:xfrm>
          <a:prstGeom prst="rect">
            <a:avLst/>
          </a:prstGeom>
        </p:spPr>
      </p:pic>
      <p:sp>
        <p:nvSpPr>
          <p:cNvPr id="10" name="TextBox 9"/>
          <p:cNvSpPr txBox="1"/>
          <p:nvPr/>
        </p:nvSpPr>
        <p:spPr>
          <a:xfrm>
            <a:off x="2159427" y="0"/>
            <a:ext cx="21336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dirty="0" smtClean="0">
                <a:ln>
                  <a:solidFill>
                    <a:sysClr val="windowText" lastClr="000000"/>
                  </a:solidFill>
                </a:ln>
                <a:solidFill>
                  <a:sysClr val="windowText" lastClr="000000"/>
                </a:solidFill>
                <a:latin typeface="Times New Roman" pitchFamily="18" charset="0"/>
                <a:cs typeface="Times New Roman" pitchFamily="18" charset="0"/>
              </a:rPr>
              <a:t>New words</a:t>
            </a:r>
            <a:endParaRPr lang="en-US" sz="3200" dirty="0">
              <a:ln>
                <a:solidFill>
                  <a:sysClr val="windowText" lastClr="000000"/>
                </a:solidFill>
              </a:ln>
              <a:solidFill>
                <a:sysClr val="windowText" lastClr="000000"/>
              </a:solidFill>
              <a:latin typeface="Times New Roman" pitchFamily="18"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9964"/>
            <a:ext cx="2181074" cy="2388036"/>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1091" r="12533"/>
          <a:stretch/>
        </p:blipFill>
        <p:spPr>
          <a:xfrm>
            <a:off x="0" y="2261539"/>
            <a:ext cx="2152500" cy="2158061"/>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3674" r="46706" b="8522"/>
          <a:stretch/>
        </p:blipFill>
        <p:spPr>
          <a:xfrm>
            <a:off x="4343400" y="76199"/>
            <a:ext cx="2514600" cy="2607735"/>
          </a:xfrm>
          <a:prstGeom prst="rect">
            <a:avLst/>
          </a:prstGeom>
        </p:spPr>
      </p:pic>
      <p:sp>
        <p:nvSpPr>
          <p:cNvPr id="17" name="TextBox 16"/>
          <p:cNvSpPr txBox="1"/>
          <p:nvPr/>
        </p:nvSpPr>
        <p:spPr>
          <a:xfrm>
            <a:off x="2209800" y="5467119"/>
            <a:ext cx="17526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Panicked </a:t>
            </a:r>
            <a:endParaRPr lang="en-US" sz="3200" dirty="0">
              <a:latin typeface="Times New Roman" pitchFamily="18" charset="0"/>
              <a:cs typeface="Times New Roman" pitchFamily="18" charset="0"/>
            </a:endParaRPr>
          </a:p>
        </p:txBody>
      </p:sp>
      <p:sp>
        <p:nvSpPr>
          <p:cNvPr id="18" name="TextBox 17"/>
          <p:cNvSpPr txBox="1"/>
          <p:nvPr/>
        </p:nvSpPr>
        <p:spPr>
          <a:xfrm>
            <a:off x="2170241" y="2831811"/>
            <a:ext cx="1423292"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Afraid </a:t>
            </a:r>
            <a:endParaRPr lang="en-US" sz="3200" dirty="0">
              <a:latin typeface="Times New Roman" pitchFamily="18" charset="0"/>
              <a:cs typeface="Times New Roman" pitchFamily="18" charset="0"/>
            </a:endParaRPr>
          </a:p>
        </p:txBody>
      </p:sp>
      <p:sp>
        <p:nvSpPr>
          <p:cNvPr id="19" name="TextBox 18"/>
          <p:cNvSpPr txBox="1"/>
          <p:nvPr/>
        </p:nvSpPr>
        <p:spPr>
          <a:xfrm>
            <a:off x="2209800" y="1244025"/>
            <a:ext cx="21336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Fire fighter </a:t>
            </a:r>
            <a:endParaRPr lang="en-US" sz="3200" dirty="0">
              <a:latin typeface="Times New Roman" pitchFamily="18" charset="0"/>
              <a:cs typeface="Times New Roman" pitchFamily="18" charset="0"/>
            </a:endParaRPr>
          </a:p>
        </p:txBody>
      </p:sp>
      <p:sp>
        <p:nvSpPr>
          <p:cNvPr id="20" name="TextBox 19"/>
          <p:cNvSpPr txBox="1"/>
          <p:nvPr/>
        </p:nvSpPr>
        <p:spPr>
          <a:xfrm>
            <a:off x="6858000" y="1087678"/>
            <a:ext cx="9906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Help </a:t>
            </a:r>
            <a:endParaRPr lang="en-US" sz="3200" dirty="0">
              <a:latin typeface="Times New Roman" pitchFamily="18" charset="0"/>
              <a:cs typeface="Times New Roman" pitchFamily="18" charset="0"/>
            </a:endParaRPr>
          </a:p>
        </p:txBody>
      </p:sp>
      <p:sp>
        <p:nvSpPr>
          <p:cNvPr id="21" name="TextBox 20"/>
          <p:cNvSpPr txBox="1"/>
          <p:nvPr/>
        </p:nvSpPr>
        <p:spPr>
          <a:xfrm>
            <a:off x="6897975" y="3124198"/>
            <a:ext cx="1962452"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Volunteer  </a:t>
            </a:r>
            <a:endParaRPr lang="en-US" sz="3200" dirty="0">
              <a:latin typeface="Times New Roman" pitchFamily="18" charset="0"/>
              <a:cs typeface="Times New Roman" pitchFamily="18" charset="0"/>
            </a:endParaRPr>
          </a:p>
        </p:txBody>
      </p:sp>
      <p:sp>
        <p:nvSpPr>
          <p:cNvPr id="23" name="TextBox 22"/>
          <p:cNvSpPr txBox="1"/>
          <p:nvPr/>
        </p:nvSpPr>
        <p:spPr>
          <a:xfrm>
            <a:off x="6629400" y="4969747"/>
            <a:ext cx="2457148"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Safe and quit </a:t>
            </a:r>
            <a:endParaRPr lang="en-US" sz="3200" dirty="0">
              <a:latin typeface="Times New Roman" pitchFamily="18" charset="0"/>
              <a:cs typeface="Times New Roman" pitchFamily="18"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2" y="1"/>
            <a:ext cx="2154382" cy="220980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8187" y="2543214"/>
            <a:ext cx="3023613" cy="1544981"/>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5800" y="4203192"/>
            <a:ext cx="2139696" cy="2578608"/>
          </a:xfrm>
          <a:prstGeom prst="rect">
            <a:avLst/>
          </a:prstGeom>
        </p:spPr>
      </p:pic>
    </p:spTree>
    <p:extLst>
      <p:ext uri="{BB962C8B-B14F-4D97-AF65-F5344CB8AC3E}">
        <p14:creationId xmlns:p14="http://schemas.microsoft.com/office/powerpoint/2010/main" val="19954762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0" grpId="0" animBg="1"/>
      <p:bldP spid="21"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581400" y="253425"/>
            <a:ext cx="2514600"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dirty="0" smtClean="0">
                <a:latin typeface="Times New Roman" pitchFamily="18" charset="0"/>
                <a:cs typeface="Times New Roman" pitchFamily="18" charset="0"/>
              </a:rPr>
              <a:t>Similar word</a:t>
            </a:r>
            <a:endParaRPr lang="en-US" sz="3200" dirty="0">
              <a:latin typeface="Times New Roman" pitchFamily="18" charset="0"/>
              <a:cs typeface="Times New Roman" pitchFamily="18" charset="0"/>
            </a:endParaRPr>
          </a:p>
        </p:txBody>
      </p:sp>
      <p:sp>
        <p:nvSpPr>
          <p:cNvPr id="3" name="TextBox 2"/>
          <p:cNvSpPr txBox="1"/>
          <p:nvPr/>
        </p:nvSpPr>
        <p:spPr>
          <a:xfrm>
            <a:off x="0" y="1190685"/>
            <a:ext cx="9113984" cy="4524315"/>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txBody>
          <a:bodyPr wrap="square" rtlCol="0">
            <a:spAutoFit/>
          </a:bodyPr>
          <a:lstStyle/>
          <a:p>
            <a:r>
              <a:rPr lang="en-US" sz="3200" dirty="0" smtClean="0">
                <a:ln>
                  <a:solidFill>
                    <a:sysClr val="windowText" lastClr="000000"/>
                  </a:solidFill>
                </a:ln>
                <a:latin typeface="Times New Roman" pitchFamily="18" charset="0"/>
                <a:cs typeface="Times New Roman" pitchFamily="18" charset="0"/>
              </a:rPr>
              <a:t>Afraid – Frightened, scared, Fearful. </a:t>
            </a:r>
          </a:p>
          <a:p>
            <a:r>
              <a:rPr lang="en-US" sz="3200" dirty="0" smtClean="0">
                <a:ln>
                  <a:solidFill>
                    <a:sysClr val="windowText" lastClr="000000"/>
                  </a:solidFill>
                </a:ln>
                <a:latin typeface="Times New Roman" pitchFamily="18" charset="0"/>
                <a:cs typeface="Times New Roman" pitchFamily="18" charset="0"/>
              </a:rPr>
              <a:t>Safe – Out of danger, protected, Assured, </a:t>
            </a:r>
            <a:r>
              <a:rPr lang="en-US" sz="2400" dirty="0" smtClean="0">
                <a:ln>
                  <a:solidFill>
                    <a:sysClr val="windowText" lastClr="000000"/>
                  </a:solidFill>
                </a:ln>
                <a:latin typeface="Times New Roman" pitchFamily="18" charset="0"/>
                <a:cs typeface="Times New Roman" pitchFamily="18" charset="0"/>
              </a:rPr>
              <a:t>Free from danger  </a:t>
            </a:r>
          </a:p>
          <a:p>
            <a:r>
              <a:rPr lang="en-US" sz="3200" dirty="0" smtClean="0">
                <a:ln>
                  <a:solidFill>
                    <a:sysClr val="windowText" lastClr="000000"/>
                  </a:solidFill>
                </a:ln>
                <a:latin typeface="Times New Roman" pitchFamily="18" charset="0"/>
                <a:cs typeface="Times New Roman" pitchFamily="18" charset="0"/>
              </a:rPr>
              <a:t>Panic – Fear, Alarm, Be anxious.  </a:t>
            </a:r>
          </a:p>
          <a:p>
            <a:r>
              <a:rPr lang="en-US" sz="3200" dirty="0" smtClean="0">
                <a:ln>
                  <a:solidFill>
                    <a:sysClr val="windowText" lastClr="000000"/>
                  </a:solidFill>
                </a:ln>
                <a:latin typeface="Times New Roman" pitchFamily="18" charset="0"/>
                <a:cs typeface="Times New Roman" pitchFamily="18" charset="0"/>
              </a:rPr>
              <a:t>Quiet – Calm, Cool, Peaceful. </a:t>
            </a:r>
          </a:p>
          <a:p>
            <a:r>
              <a:rPr lang="en-US" sz="3200" dirty="0" smtClean="0">
                <a:ln>
                  <a:solidFill>
                    <a:sysClr val="windowText" lastClr="000000"/>
                  </a:solidFill>
                </a:ln>
                <a:latin typeface="Times New Roman" pitchFamily="18" charset="0"/>
                <a:cs typeface="Times New Roman" pitchFamily="18" charset="0"/>
              </a:rPr>
              <a:t>Volunteer – Unpaid worker. </a:t>
            </a:r>
          </a:p>
          <a:p>
            <a:r>
              <a:rPr lang="en-US" sz="3200" dirty="0" smtClean="0">
                <a:ln>
                  <a:solidFill>
                    <a:sysClr val="windowText" lastClr="000000"/>
                  </a:solidFill>
                </a:ln>
                <a:latin typeface="Times New Roman" pitchFamily="18" charset="0"/>
                <a:cs typeface="Times New Roman" pitchFamily="18" charset="0"/>
              </a:rPr>
              <a:t>Help – Assistance, Support, Shelter. </a:t>
            </a:r>
          </a:p>
          <a:p>
            <a:r>
              <a:rPr lang="en-US" sz="3200" dirty="0" smtClean="0">
                <a:ln>
                  <a:solidFill>
                    <a:sysClr val="windowText" lastClr="000000"/>
                  </a:solidFill>
                </a:ln>
                <a:latin typeface="Times New Roman" pitchFamily="18" charset="0"/>
                <a:cs typeface="Times New Roman" pitchFamily="18" charset="0"/>
              </a:rPr>
              <a:t>Firefighter – Who put out fire. </a:t>
            </a:r>
          </a:p>
          <a:p>
            <a:r>
              <a:rPr lang="en-US" sz="3200" dirty="0" smtClean="0">
                <a:ln>
                  <a:solidFill>
                    <a:sysClr val="windowText" lastClr="000000"/>
                  </a:solidFill>
                </a:ln>
                <a:latin typeface="Times New Roman" pitchFamily="18" charset="0"/>
                <a:cs typeface="Times New Roman" pitchFamily="18" charset="0"/>
              </a:rPr>
              <a:t>Department – Division, Section. </a:t>
            </a:r>
          </a:p>
          <a:p>
            <a:r>
              <a:rPr lang="en-US" sz="3200" dirty="0" smtClean="0">
                <a:ln>
                  <a:solidFill>
                    <a:sysClr val="windowText" lastClr="000000"/>
                  </a:solidFill>
                </a:ln>
                <a:latin typeface="Times New Roman" pitchFamily="18" charset="0"/>
                <a:cs typeface="Times New Roman" pitchFamily="18" charset="0"/>
              </a:rPr>
              <a:t>Full-time – Work in </a:t>
            </a:r>
            <a:r>
              <a:rPr lang="en-US" sz="3200" smtClean="0">
                <a:ln>
                  <a:solidFill>
                    <a:sysClr val="windowText" lastClr="000000"/>
                  </a:solidFill>
                </a:ln>
                <a:latin typeface="Times New Roman" pitchFamily="18" charset="0"/>
                <a:cs typeface="Times New Roman" pitchFamily="18" charset="0"/>
              </a:rPr>
              <a:t>full time. </a:t>
            </a:r>
            <a:endParaRPr lang="en-US" sz="3200" dirty="0" smtClean="0">
              <a:ln>
                <a:solidFill>
                  <a:sysClr val="windowText" lastClr="000000"/>
                </a:solidFill>
              </a:ln>
              <a:latin typeface="Times New Roman" pitchFamily="18" charset="0"/>
              <a:cs typeface="Times New Roman" pitchFamily="18" charset="0"/>
            </a:endParaRPr>
          </a:p>
        </p:txBody>
      </p:sp>
    </p:spTree>
    <p:extLst>
      <p:ext uri="{BB962C8B-B14F-4D97-AF65-F5344CB8AC3E}">
        <p14:creationId xmlns:p14="http://schemas.microsoft.com/office/powerpoint/2010/main" val="235272575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667000" y="381000"/>
            <a:ext cx="39624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800" dirty="0" smtClean="0">
                <a:ln>
                  <a:solidFill>
                    <a:srgbClr val="FF0000"/>
                  </a:solidFill>
                </a:ln>
                <a:solidFill>
                  <a:srgbClr val="FF0000"/>
                </a:solidFill>
                <a:latin typeface="Times New Roman" pitchFamily="18" charset="0"/>
                <a:cs typeface="Times New Roman" pitchFamily="18" charset="0"/>
              </a:rPr>
              <a:t>Today’s lesson </a:t>
            </a:r>
            <a:endParaRPr lang="en-US" sz="4800" dirty="0">
              <a:ln>
                <a:solidFill>
                  <a:srgbClr val="FF0000"/>
                </a:solidFill>
              </a:ln>
              <a:solidFill>
                <a:srgbClr val="FF0000"/>
              </a:solidFill>
              <a:latin typeface="Times New Roman" pitchFamily="18" charset="0"/>
              <a:cs typeface="Times New Roman" pitchFamily="18" charset="0"/>
            </a:endParaRPr>
          </a:p>
        </p:txBody>
      </p:sp>
      <p:sp>
        <p:nvSpPr>
          <p:cNvPr id="6" name="Rectangle 5"/>
          <p:cNvSpPr/>
          <p:nvPr/>
        </p:nvSpPr>
        <p:spPr>
          <a:xfrm>
            <a:off x="1447800" y="2286000"/>
            <a:ext cx="6781800"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OCCUPATION</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30033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797</TotalTime>
  <Words>785</Words>
  <Application>Microsoft Office PowerPoint</Application>
  <PresentationFormat>On-screen Show (4:3)</PresentationFormat>
  <Paragraphs>120</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Algerian</vt:lpstr>
      <vt:lpstr>Franklin Gothic Book</vt:lpstr>
      <vt:lpstr>Franklin Gothic Medium</vt:lpstr>
      <vt:lpstr>NikoshBAN</vt:lpstr>
      <vt:lpstr>Times New Roman</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Shameem</dc:creator>
  <cp:lastModifiedBy>DPE</cp:lastModifiedBy>
  <cp:revision>96</cp:revision>
  <dcterms:created xsi:type="dcterms:W3CDTF">2018-11-16T12:31:52Z</dcterms:created>
  <dcterms:modified xsi:type="dcterms:W3CDTF">2020-08-26T12:30:46Z</dcterms:modified>
</cp:coreProperties>
</file>