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1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083A-ADFE-4B93-BCC2-E9594D593B84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5223-0C1A-40D4-BDCD-89D46EEC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4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86816" y="2644170"/>
            <a:ext cx="5434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" y="0"/>
            <a:ext cx="6619921" cy="6858000"/>
          </a:xfrm>
          <a:custGeom>
            <a:avLst/>
            <a:gdLst>
              <a:gd name="connsiteX0" fmla="*/ 0 w 6619921"/>
              <a:gd name="connsiteY0" fmla="*/ 0 h 6858000"/>
              <a:gd name="connsiteX1" fmla="*/ 6619921 w 6619921"/>
              <a:gd name="connsiteY1" fmla="*/ 0 h 6858000"/>
              <a:gd name="connsiteX2" fmla="*/ 4513142 w 6619921"/>
              <a:gd name="connsiteY2" fmla="*/ 6858000 h 6858000"/>
              <a:gd name="connsiteX3" fmla="*/ 0 w 66199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9921" h="6858000">
                <a:moveTo>
                  <a:pt x="0" y="0"/>
                </a:moveTo>
                <a:lnTo>
                  <a:pt x="6619921" y="0"/>
                </a:lnTo>
                <a:lnTo>
                  <a:pt x="451314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" y="-26124"/>
            <a:ext cx="5541115" cy="6858000"/>
          </a:xfrm>
          <a:custGeom>
            <a:avLst/>
            <a:gdLst>
              <a:gd name="connsiteX0" fmla="*/ 0 w 5541115"/>
              <a:gd name="connsiteY0" fmla="*/ 0 h 6858000"/>
              <a:gd name="connsiteX1" fmla="*/ 5541115 w 5541115"/>
              <a:gd name="connsiteY1" fmla="*/ 0 h 6858000"/>
              <a:gd name="connsiteX2" fmla="*/ 4295659 w 5541115"/>
              <a:gd name="connsiteY2" fmla="*/ 6858000 h 6858000"/>
              <a:gd name="connsiteX3" fmla="*/ 0 w 55411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1115" h="6858000">
                <a:moveTo>
                  <a:pt x="0" y="0"/>
                </a:moveTo>
                <a:lnTo>
                  <a:pt x="5541115" y="0"/>
                </a:lnTo>
                <a:lnTo>
                  <a:pt x="429565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767832" y="0"/>
            <a:ext cx="6424169" cy="6858000"/>
          </a:xfrm>
          <a:custGeom>
            <a:avLst/>
            <a:gdLst>
              <a:gd name="connsiteX0" fmla="*/ 2106778 w 6424169"/>
              <a:gd name="connsiteY0" fmla="*/ 0 h 6858000"/>
              <a:gd name="connsiteX1" fmla="*/ 6424169 w 6424169"/>
              <a:gd name="connsiteY1" fmla="*/ 0 h 6858000"/>
              <a:gd name="connsiteX2" fmla="*/ 6424169 w 6424169"/>
              <a:gd name="connsiteY2" fmla="*/ 6858000 h 6858000"/>
              <a:gd name="connsiteX3" fmla="*/ 0 w 64241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169" h="6858000">
                <a:moveTo>
                  <a:pt x="2106778" y="0"/>
                </a:moveTo>
                <a:lnTo>
                  <a:pt x="6424169" y="0"/>
                </a:lnTo>
                <a:lnTo>
                  <a:pt x="642416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03892" y="0"/>
            <a:ext cx="5388108" cy="6858000"/>
          </a:xfrm>
          <a:custGeom>
            <a:avLst/>
            <a:gdLst>
              <a:gd name="connsiteX0" fmla="*/ 1245456 w 5388108"/>
              <a:gd name="connsiteY0" fmla="*/ 0 h 6858000"/>
              <a:gd name="connsiteX1" fmla="*/ 5388108 w 5388108"/>
              <a:gd name="connsiteY1" fmla="*/ 0 h 6858000"/>
              <a:gd name="connsiteX2" fmla="*/ 5388108 w 5388108"/>
              <a:gd name="connsiteY2" fmla="*/ 6858000 h 6858000"/>
              <a:gd name="connsiteX3" fmla="*/ 0 w 538810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108" h="6858000">
                <a:moveTo>
                  <a:pt x="1245456" y="0"/>
                </a:moveTo>
                <a:lnTo>
                  <a:pt x="5388108" y="0"/>
                </a:lnTo>
                <a:lnTo>
                  <a:pt x="538810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0.0037 L -0.43906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জকের মাল্টিমিডিয়া ক্লাসে সবাইকে স্বাগতম১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36002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4023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1 0 L 0.32422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8934" y="474771"/>
            <a:ext cx="7888406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মনোযোগ সহকারে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1497" y="4611917"/>
            <a:ext cx="10072622" cy="1077218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ধর্মের,জাতির ও সম্প্রদায়ের মানুষ একত্রে বসবাসের ফলে দেশীয় সভ্যতাও উন্নততর হয়। সকলের প্রচেষ্টায় দেশ ও জাতি উন্নতির শীর্ষে আরোহণ করে।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6" y="1515281"/>
            <a:ext cx="4230806" cy="2820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6" y="1515281"/>
            <a:ext cx="4230806" cy="28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0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7102" y="609477"/>
            <a:ext cx="3041732" cy="792088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20" y="1722372"/>
            <a:ext cx="3736296" cy="2490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975" y="4534044"/>
            <a:ext cx="10030048" cy="82688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lIns="87373" tIns="43686" rIns="87373" bIns="43686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সাম্প্রদায়িক সম্প্রীতির প্রয়োজনীয়তা ব্যাখ্যা কর।  </a:t>
            </a:r>
            <a:endParaRPr lang="en-GB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0"/>
            <a:ext cx="12191999" cy="6907688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483674" y="1342015"/>
            <a:ext cx="8884911" cy="4223657"/>
          </a:xfrm>
          <a:custGeom>
            <a:avLst/>
            <a:gdLst>
              <a:gd name="connsiteX0" fmla="*/ 711203 w 8853717"/>
              <a:gd name="connsiteY0" fmla="*/ 0 h 4223657"/>
              <a:gd name="connsiteX1" fmla="*/ 8853717 w 8853717"/>
              <a:gd name="connsiteY1" fmla="*/ 0 h 4223657"/>
              <a:gd name="connsiteX2" fmla="*/ 8853717 w 8853717"/>
              <a:gd name="connsiteY2" fmla="*/ 4223657 h 4223657"/>
              <a:gd name="connsiteX3" fmla="*/ 711203 w 8853717"/>
              <a:gd name="connsiteY3" fmla="*/ 4223657 h 4223657"/>
              <a:gd name="connsiteX4" fmla="*/ 711203 w 8853717"/>
              <a:gd name="connsiteY4" fmla="*/ 4221057 h 4223657"/>
              <a:gd name="connsiteX5" fmla="*/ 232230 w 8853717"/>
              <a:gd name="connsiteY5" fmla="*/ 4221057 h 4223657"/>
              <a:gd name="connsiteX6" fmla="*/ 232230 w 8853717"/>
              <a:gd name="connsiteY6" fmla="*/ 3213613 h 4223657"/>
              <a:gd name="connsiteX7" fmla="*/ 0 w 8853717"/>
              <a:gd name="connsiteY7" fmla="*/ 3213613 h 4223657"/>
              <a:gd name="connsiteX8" fmla="*/ 687147 w 8853717"/>
              <a:gd name="connsiteY8" fmla="*/ 2080199 h 4223657"/>
              <a:gd name="connsiteX9" fmla="*/ 0 w 8853717"/>
              <a:gd name="connsiteY9" fmla="*/ 946784 h 4223657"/>
              <a:gd name="connsiteX10" fmla="*/ 232230 w 8853717"/>
              <a:gd name="connsiteY10" fmla="*/ 946784 h 4223657"/>
              <a:gd name="connsiteX11" fmla="*/ 232230 w 8853717"/>
              <a:gd name="connsiteY11" fmla="*/ 2599 h 4223657"/>
              <a:gd name="connsiteX12" fmla="*/ 711203 w 8853717"/>
              <a:gd name="connsiteY12" fmla="*/ 2599 h 422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3717" h="4223657">
                <a:moveTo>
                  <a:pt x="711203" y="0"/>
                </a:moveTo>
                <a:lnTo>
                  <a:pt x="8853717" y="0"/>
                </a:lnTo>
                <a:lnTo>
                  <a:pt x="8853717" y="4223657"/>
                </a:lnTo>
                <a:lnTo>
                  <a:pt x="711203" y="4223657"/>
                </a:lnTo>
                <a:lnTo>
                  <a:pt x="711203" y="4221057"/>
                </a:lnTo>
                <a:lnTo>
                  <a:pt x="232230" y="4221057"/>
                </a:lnTo>
                <a:lnTo>
                  <a:pt x="232230" y="3213613"/>
                </a:lnTo>
                <a:lnTo>
                  <a:pt x="0" y="3213613"/>
                </a:lnTo>
                <a:cubicBezTo>
                  <a:pt x="379641" y="3213613"/>
                  <a:pt x="687147" y="2706070"/>
                  <a:pt x="687147" y="2080199"/>
                </a:cubicBezTo>
                <a:cubicBezTo>
                  <a:pt x="687147" y="1454327"/>
                  <a:pt x="379641" y="946784"/>
                  <a:pt x="0" y="946784"/>
                </a:cubicBezTo>
                <a:lnTo>
                  <a:pt x="232230" y="946784"/>
                </a:lnTo>
                <a:lnTo>
                  <a:pt x="232230" y="2599"/>
                </a:lnTo>
                <a:lnTo>
                  <a:pt x="711203" y="2599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 (স.) বলেছেন, “</a:t>
            </a:r>
            <a:r>
              <a:rPr lang="bn-IN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মানুষই আদম (আ.)-এর বংশধর, আর আদম মাটি থেকে সৃষ্ট।”(তিরমিযি)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প্রকৃতপক্ষে, পৃথিবীর সব মানুষ আদি পিতা আদম (আ.) ও আদি মাতা হাওয়া (আ.)-এর সন্তান। এ হিসেবে সকল মানুষই একই বংশের, একই মর্যাদার ও পরস্পর ভাই-ভাই। সুতরাং জাতি-ধর্ম-বর্ণ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নির্বিশেষে সকলের প্রতি ভ্রাতৃত্বসুলভ আচরণ করতে হবে।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605195" y="2034795"/>
            <a:ext cx="2638134" cy="2801257"/>
          </a:xfrm>
          <a:prstGeom prst="donut">
            <a:avLst>
              <a:gd name="adj" fmla="val 9698"/>
            </a:avLst>
          </a:prstGeom>
          <a:blipFill dpi="0" rotWithShape="1">
            <a:blip r:embed="rId4">
              <a:alphaModFix amt="73000"/>
            </a:blip>
            <a:srcRect/>
            <a:stretch>
              <a:fillRect/>
            </a:stretch>
          </a:blipFill>
          <a:scene3d>
            <a:camera prst="orthographicFront"/>
            <a:lightRig rig="sof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3" y="2300453"/>
            <a:ext cx="2082017" cy="23418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74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0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1207" y="414000"/>
            <a:ext cx="3312368" cy="100811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682" y="4707125"/>
            <a:ext cx="9303418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কিভাবে সমাজে সাম্প্রদায়িক সম্প্রীতি বজায় রাখতে পারি, তোমার মতামত লিখ।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2" y="1529873"/>
            <a:ext cx="5205958" cy="29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19658074">
            <a:off x="-3614735" y="-1951548"/>
            <a:ext cx="18327889" cy="17891249"/>
            <a:chOff x="3832860" y="3069772"/>
            <a:chExt cx="4526280" cy="4530013"/>
          </a:xfrm>
          <a:solidFill>
            <a:schemeClr val="bg1">
              <a:alpha val="13000"/>
            </a:schemeClr>
          </a:solidFill>
        </p:grpSpPr>
        <p:sp>
          <p:nvSpPr>
            <p:cNvPr id="3" name="Flowchart: Collate 2"/>
            <p:cNvSpPr/>
            <p:nvPr/>
          </p:nvSpPr>
          <p:spPr>
            <a:xfrm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Collate 6"/>
            <p:cNvSpPr/>
            <p:nvPr/>
          </p:nvSpPr>
          <p:spPr>
            <a:xfrm rot="1889901">
              <a:off x="5655502" y="3073505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lowchart: Collate 7"/>
            <p:cNvSpPr/>
            <p:nvPr/>
          </p:nvSpPr>
          <p:spPr>
            <a:xfrm rot="358735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lowchart: Collate 8"/>
            <p:cNvSpPr/>
            <p:nvPr/>
          </p:nvSpPr>
          <p:spPr>
            <a:xfrm rot="5179535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rot="688741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llate 10"/>
            <p:cNvSpPr/>
            <p:nvPr/>
          </p:nvSpPr>
          <p:spPr>
            <a:xfrm rot="8589927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48" y="1575288"/>
            <a:ext cx="4112901" cy="3525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801472" y="338844"/>
            <a:ext cx="2589051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1630" y="5473975"/>
            <a:ext cx="10128739" cy="1323439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‘দেশের শান্তি ও উন্নতির জন্য ভ্রাতৃত্ববোধ ও সাম্প্রদায়িক সম্প্রীতি অপরিহার্য উপাদান’ বিশ্লেষণ করে খাতায় লিখে আনবে।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60979" cy="705596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13" name="Group 12"/>
          <p:cNvGrpSpPr/>
          <p:nvPr/>
        </p:nvGrpSpPr>
        <p:grpSpPr>
          <a:xfrm rot="19658074">
            <a:off x="-3462335" y="-1725675"/>
            <a:ext cx="18327889" cy="17891249"/>
            <a:chOff x="3832860" y="3069772"/>
            <a:chExt cx="4526280" cy="4530013"/>
          </a:xfrm>
          <a:solidFill>
            <a:schemeClr val="bg1">
              <a:alpha val="13000"/>
            </a:schemeClr>
          </a:solidFill>
        </p:grpSpPr>
        <p:sp>
          <p:nvSpPr>
            <p:cNvPr id="3" name="Flowchart: Collate 2"/>
            <p:cNvSpPr/>
            <p:nvPr/>
          </p:nvSpPr>
          <p:spPr>
            <a:xfrm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Collate 6"/>
            <p:cNvSpPr/>
            <p:nvPr/>
          </p:nvSpPr>
          <p:spPr>
            <a:xfrm rot="1889901">
              <a:off x="5655502" y="3073505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lowchart: Collate 7"/>
            <p:cNvSpPr/>
            <p:nvPr/>
          </p:nvSpPr>
          <p:spPr>
            <a:xfrm rot="358735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lowchart: Collate 8"/>
            <p:cNvSpPr/>
            <p:nvPr/>
          </p:nvSpPr>
          <p:spPr>
            <a:xfrm rot="5179535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rot="688741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llate 10"/>
            <p:cNvSpPr/>
            <p:nvPr/>
          </p:nvSpPr>
          <p:spPr>
            <a:xfrm rot="8589927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49700" y="1005414"/>
            <a:ext cx="4361578" cy="830997"/>
          </a:xfrm>
          <a:prstGeom prst="rect">
            <a:avLst/>
          </a:prstGeom>
          <a:noFill/>
          <a:ln w="635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2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315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9132862">
            <a:off x="-3009564" y="-2082377"/>
            <a:ext cx="18425794" cy="17799298"/>
          </a:xfrm>
          <a:custGeom>
            <a:avLst/>
            <a:gdLst>
              <a:gd name="connsiteX0" fmla="*/ 3488596 w 6977192"/>
              <a:gd name="connsiteY0" fmla="*/ 3429000 h 6858000"/>
              <a:gd name="connsiteX1" fmla="*/ 6975536 w 6977192"/>
              <a:gd name="connsiteY1" fmla="*/ 3566125 h 6858000"/>
              <a:gd name="connsiteX2" fmla="*/ 6685268 w 6977192"/>
              <a:gd name="connsiteY2" fmla="*/ 4828585 h 6858000"/>
              <a:gd name="connsiteX3" fmla="*/ 3488596 w 6977192"/>
              <a:gd name="connsiteY3" fmla="*/ 3429000 h 6858000"/>
              <a:gd name="connsiteX4" fmla="*/ 6705753 w 6977192"/>
              <a:gd name="connsiteY4" fmla="*/ 2077166 h 6858000"/>
              <a:gd name="connsiteX5" fmla="*/ 6977192 w 6977192"/>
              <a:gd name="connsiteY5" fmla="*/ 3343808 h 6858000"/>
              <a:gd name="connsiteX6" fmla="*/ 3488596 w 6977192"/>
              <a:gd name="connsiteY6" fmla="*/ 3429000 h 6858000"/>
              <a:gd name="connsiteX7" fmla="*/ 5829127 w 6977192"/>
              <a:gd name="connsiteY7" fmla="*/ 840667 h 6858000"/>
              <a:gd name="connsiteX8" fmla="*/ 6611994 w 6977192"/>
              <a:gd name="connsiteY8" fmla="*/ 1872742 h 6858000"/>
              <a:gd name="connsiteX9" fmla="*/ 3488596 w 6977192"/>
              <a:gd name="connsiteY9" fmla="*/ 3429000 h 6858000"/>
              <a:gd name="connsiteX10" fmla="*/ 4514056 w 6977192"/>
              <a:gd name="connsiteY10" fmla="*/ 93436 h 6858000"/>
              <a:gd name="connsiteX11" fmla="*/ 5660094 w 6977192"/>
              <a:gd name="connsiteY11" fmla="*/ 697306 h 6858000"/>
              <a:gd name="connsiteX12" fmla="*/ 3488596 w 6977192"/>
              <a:gd name="connsiteY12" fmla="*/ 3429000 h 6858000"/>
              <a:gd name="connsiteX13" fmla="*/ 2840896 w 6977192"/>
              <a:gd name="connsiteY13" fmla="*/ 0 h 6858000"/>
              <a:gd name="connsiteX14" fmla="*/ 4136296 w 6977192"/>
              <a:gd name="connsiteY14" fmla="*/ 0 h 6858000"/>
              <a:gd name="connsiteX15" fmla="*/ 5786065 w 6977192"/>
              <a:gd name="connsiteY15" fmla="*/ 6055631 h 6858000"/>
              <a:gd name="connsiteX16" fmla="*/ 3488596 w 6977192"/>
              <a:gd name="connsiteY16" fmla="*/ 3429000 h 6858000"/>
              <a:gd name="connsiteX17" fmla="*/ 6585869 w 6977192"/>
              <a:gd name="connsiteY17" fmla="*/ 5036625 h 6858000"/>
              <a:gd name="connsiteX18" fmla="*/ 4423985 w 6977192"/>
              <a:gd name="connsiteY18" fmla="*/ 6790935 h 6858000"/>
              <a:gd name="connsiteX19" fmla="*/ 3488596 w 6977192"/>
              <a:gd name="connsiteY19" fmla="*/ 3429000 h 6858000"/>
              <a:gd name="connsiteX20" fmla="*/ 5585847 w 6977192"/>
              <a:gd name="connsiteY20" fmla="*/ 6218103 h 6858000"/>
              <a:gd name="connsiteX21" fmla="*/ 271439 w 6977192"/>
              <a:gd name="connsiteY21" fmla="*/ 4780834 h 6858000"/>
              <a:gd name="connsiteX22" fmla="*/ 0 w 6977192"/>
              <a:gd name="connsiteY22" fmla="*/ 3514191 h 6858000"/>
              <a:gd name="connsiteX23" fmla="*/ 3488596 w 6977192"/>
              <a:gd name="connsiteY23" fmla="*/ 3429000 h 6858000"/>
              <a:gd name="connsiteX24" fmla="*/ 1656 w 6977192"/>
              <a:gd name="connsiteY24" fmla="*/ 3291875 h 6858000"/>
              <a:gd name="connsiteX25" fmla="*/ 291923 w 6977192"/>
              <a:gd name="connsiteY25" fmla="*/ 2029415 h 6858000"/>
              <a:gd name="connsiteX26" fmla="*/ 3488595 w 6977192"/>
              <a:gd name="connsiteY26" fmla="*/ 3428999 h 6858000"/>
              <a:gd name="connsiteX27" fmla="*/ 391323 w 6977192"/>
              <a:gd name="connsiteY27" fmla="*/ 1821375 h 6858000"/>
              <a:gd name="connsiteX28" fmla="*/ 1191127 w 6977192"/>
              <a:gd name="connsiteY28" fmla="*/ 802368 h 6858000"/>
              <a:gd name="connsiteX29" fmla="*/ 3488596 w 6977192"/>
              <a:gd name="connsiteY29" fmla="*/ 3429000 h 6858000"/>
              <a:gd name="connsiteX30" fmla="*/ 1391345 w 6977192"/>
              <a:gd name="connsiteY30" fmla="*/ 639897 h 6858000"/>
              <a:gd name="connsiteX31" fmla="*/ 2553208 w 6977192"/>
              <a:gd name="connsiteY31" fmla="*/ 67065 h 6858000"/>
              <a:gd name="connsiteX32" fmla="*/ 3488596 w 6977192"/>
              <a:gd name="connsiteY32" fmla="*/ 3429000 h 6858000"/>
              <a:gd name="connsiteX33" fmla="*/ 3488596 w 6977192"/>
              <a:gd name="connsiteY33" fmla="*/ 3429000 h 6858000"/>
              <a:gd name="connsiteX34" fmla="*/ 3488596 w 6977192"/>
              <a:gd name="connsiteY34" fmla="*/ 3429000 h 6858000"/>
              <a:gd name="connsiteX35" fmla="*/ 2840896 w 6977192"/>
              <a:gd name="connsiteY35" fmla="*/ 6858000 h 6858000"/>
              <a:gd name="connsiteX36" fmla="*/ 3488596 w 6977192"/>
              <a:gd name="connsiteY36" fmla="*/ 3429000 h 6858000"/>
              <a:gd name="connsiteX37" fmla="*/ 4136296 w 6977192"/>
              <a:gd name="connsiteY37" fmla="*/ 6857999 h 6858000"/>
              <a:gd name="connsiteX38" fmla="*/ 1148065 w 6977192"/>
              <a:gd name="connsiteY38" fmla="*/ 6017333 h 6858000"/>
              <a:gd name="connsiteX39" fmla="*/ 365198 w 6977192"/>
              <a:gd name="connsiteY39" fmla="*/ 4985257 h 6858000"/>
              <a:gd name="connsiteX40" fmla="*/ 3488596 w 6977192"/>
              <a:gd name="connsiteY40" fmla="*/ 3429000 h 6858000"/>
              <a:gd name="connsiteX41" fmla="*/ 2463136 w 6977192"/>
              <a:gd name="connsiteY41" fmla="*/ 6764563 h 6858000"/>
              <a:gd name="connsiteX42" fmla="*/ 1317098 w 6977192"/>
              <a:gd name="connsiteY42" fmla="*/ 6160694 h 6858000"/>
              <a:gd name="connsiteX43" fmla="*/ 3488596 w 6977192"/>
              <a:gd name="connsiteY43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977192" h="6858000">
                <a:moveTo>
                  <a:pt x="3488596" y="3429000"/>
                </a:moveTo>
                <a:lnTo>
                  <a:pt x="6975536" y="3566125"/>
                </a:lnTo>
                <a:lnTo>
                  <a:pt x="6685268" y="4828585"/>
                </a:lnTo>
                <a:close/>
                <a:moveTo>
                  <a:pt x="3488596" y="3429000"/>
                </a:moveTo>
                <a:lnTo>
                  <a:pt x="6705753" y="2077166"/>
                </a:lnTo>
                <a:lnTo>
                  <a:pt x="6977192" y="3343808"/>
                </a:lnTo>
                <a:close/>
                <a:moveTo>
                  <a:pt x="3488596" y="3429000"/>
                </a:moveTo>
                <a:lnTo>
                  <a:pt x="5829127" y="840667"/>
                </a:lnTo>
                <a:lnTo>
                  <a:pt x="6611994" y="1872742"/>
                </a:lnTo>
                <a:close/>
                <a:moveTo>
                  <a:pt x="3488596" y="3429000"/>
                </a:moveTo>
                <a:lnTo>
                  <a:pt x="4514056" y="93436"/>
                </a:lnTo>
                <a:lnTo>
                  <a:pt x="5660094" y="697306"/>
                </a:lnTo>
                <a:close/>
                <a:moveTo>
                  <a:pt x="3488596" y="3429000"/>
                </a:moveTo>
                <a:lnTo>
                  <a:pt x="2840896" y="0"/>
                </a:lnTo>
                <a:lnTo>
                  <a:pt x="4136296" y="0"/>
                </a:lnTo>
                <a:close/>
                <a:moveTo>
                  <a:pt x="5786065" y="6055631"/>
                </a:moveTo>
                <a:lnTo>
                  <a:pt x="3488596" y="3429000"/>
                </a:lnTo>
                <a:lnTo>
                  <a:pt x="6585869" y="5036625"/>
                </a:lnTo>
                <a:close/>
                <a:moveTo>
                  <a:pt x="4423985" y="6790935"/>
                </a:moveTo>
                <a:lnTo>
                  <a:pt x="3488596" y="3429000"/>
                </a:lnTo>
                <a:lnTo>
                  <a:pt x="5585847" y="6218103"/>
                </a:lnTo>
                <a:close/>
                <a:moveTo>
                  <a:pt x="271439" y="4780834"/>
                </a:moveTo>
                <a:lnTo>
                  <a:pt x="0" y="3514191"/>
                </a:lnTo>
                <a:lnTo>
                  <a:pt x="3488596" y="3429000"/>
                </a:lnTo>
                <a:lnTo>
                  <a:pt x="1656" y="3291875"/>
                </a:lnTo>
                <a:lnTo>
                  <a:pt x="291923" y="2029415"/>
                </a:lnTo>
                <a:lnTo>
                  <a:pt x="3488595" y="3428999"/>
                </a:lnTo>
                <a:lnTo>
                  <a:pt x="391323" y="1821375"/>
                </a:lnTo>
                <a:lnTo>
                  <a:pt x="1191127" y="802368"/>
                </a:lnTo>
                <a:lnTo>
                  <a:pt x="3488596" y="3429000"/>
                </a:lnTo>
                <a:lnTo>
                  <a:pt x="1391345" y="639897"/>
                </a:lnTo>
                <a:lnTo>
                  <a:pt x="2553208" y="67065"/>
                </a:lnTo>
                <a:lnTo>
                  <a:pt x="3488596" y="3429000"/>
                </a:lnTo>
                <a:lnTo>
                  <a:pt x="3488596" y="3429000"/>
                </a:lnTo>
                <a:lnTo>
                  <a:pt x="3488596" y="3429000"/>
                </a:lnTo>
                <a:close/>
                <a:moveTo>
                  <a:pt x="2840896" y="6858000"/>
                </a:moveTo>
                <a:lnTo>
                  <a:pt x="3488596" y="3429000"/>
                </a:lnTo>
                <a:lnTo>
                  <a:pt x="4136296" y="6857999"/>
                </a:lnTo>
                <a:close/>
                <a:moveTo>
                  <a:pt x="1148065" y="6017333"/>
                </a:moveTo>
                <a:lnTo>
                  <a:pt x="365198" y="4985257"/>
                </a:lnTo>
                <a:lnTo>
                  <a:pt x="3488596" y="3429000"/>
                </a:lnTo>
                <a:close/>
                <a:moveTo>
                  <a:pt x="2463136" y="6764563"/>
                </a:moveTo>
                <a:lnTo>
                  <a:pt x="1317098" y="6160694"/>
                </a:lnTo>
                <a:lnTo>
                  <a:pt x="3488596" y="3429000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4" y="3768723"/>
            <a:ext cx="8815756" cy="258813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chemeClr val="accent5">
                  <a:lumMod val="89000"/>
                </a:schemeClr>
              </a:gs>
              <a:gs pos="51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নবম/দশম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ইসলাম ও নৈতিক শিক্ষা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চতুর্থ (আখলাক)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৮ (ভ্রাতৃত্ববোধ ও সাম্প্রদায়িক সম্প্রীতি)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" y="3267807"/>
            <a:ext cx="3376246" cy="3590193"/>
          </a:xfrm>
          <a:prstGeom prst="donut">
            <a:avLst>
              <a:gd name="adj" fmla="val 10865"/>
            </a:avLst>
          </a:prstGeom>
          <a:gradFill>
            <a:gsLst>
              <a:gs pos="28000">
                <a:srgbClr val="FFC000"/>
              </a:gs>
              <a:gs pos="30000">
                <a:schemeClr val="accent5">
                  <a:lumMod val="89000"/>
                </a:schemeClr>
              </a:gs>
              <a:gs pos="13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484" y="462198"/>
            <a:ext cx="9483972" cy="2297724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chemeClr val="accent5">
                  <a:lumMod val="89000"/>
                </a:schemeClr>
              </a:gs>
              <a:gs pos="51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বিদ্যালয়,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উল্লাপাড়া, সিরাজগঞ্জ।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০১৭৩৩১১৩৯৫৭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Email-sm350950@gmail.com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-93787" y="46892"/>
            <a:ext cx="2860431" cy="2986453"/>
          </a:xfrm>
          <a:prstGeom prst="donut">
            <a:avLst>
              <a:gd name="adj" fmla="val 10865"/>
            </a:avLst>
          </a:prstGeom>
          <a:gradFill>
            <a:gsLst>
              <a:gs pos="28000">
                <a:srgbClr val="FFC000"/>
              </a:gs>
              <a:gs pos="30000">
                <a:schemeClr val="accent5">
                  <a:lumMod val="89000"/>
                </a:schemeClr>
              </a:gs>
              <a:gs pos="13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7" y="351692"/>
            <a:ext cx="2200261" cy="23680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3657312"/>
            <a:ext cx="2636311" cy="28109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46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19212"/>
            <a:ext cx="7315200" cy="42195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44381" y="455934"/>
            <a:ext cx="649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ভালো করে দেখ।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1999" cy="6907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285" y="457287"/>
            <a:ext cx="3079418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75" y="1745571"/>
            <a:ext cx="5369243" cy="342005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20282" y="5451317"/>
            <a:ext cx="7151427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ও সাম্প্রদায়িক সম্প্রীতি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9038" y="4054997"/>
            <a:ext cx="8224835" cy="1678675"/>
          </a:xfrm>
          <a:prstGeom prst="rect">
            <a:avLst/>
          </a:prstGeom>
          <a:blipFill>
            <a:blip r:embed="rId3"/>
            <a:srcRect/>
            <a:stretch>
              <a:fillRect b="-1316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ও সাম্প্রদায়িক সম্প্রীতির প্রয়োজনীয়তা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770911" y="3735791"/>
            <a:ext cx="2136061" cy="2185068"/>
          </a:xfrm>
          <a:prstGeom prst="donut">
            <a:avLst>
              <a:gd name="adj" fmla="val 102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6083" y="1884986"/>
            <a:ext cx="8224835" cy="1566763"/>
          </a:xfrm>
          <a:prstGeom prst="rect">
            <a:avLst/>
          </a:prstGeom>
          <a:blipFill>
            <a:blip r:embed="rId3"/>
            <a:srcRect/>
            <a:stretch>
              <a:fillRect b="-1316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ও সাম্প্রদায়িক সম্প্রীতি কী তা বলতে পারবে;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29967" y="1623536"/>
            <a:ext cx="1980266" cy="1980754"/>
          </a:xfrm>
          <a:prstGeom prst="donut">
            <a:avLst>
              <a:gd name="adj" fmla="val 102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1862794"/>
            <a:ext cx="1487606" cy="15209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701457" y="547321"/>
            <a:ext cx="4789084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3998794"/>
            <a:ext cx="1727595" cy="16786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31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8534" r="1761" b="9743"/>
          <a:stretch/>
        </p:blipFill>
        <p:spPr>
          <a:xfrm>
            <a:off x="2704532" y="1365737"/>
            <a:ext cx="6805682" cy="360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32" y="1365737"/>
            <a:ext cx="6817056" cy="3600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9967" y="429991"/>
            <a:ext cx="5732059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ভালো করে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411" y="5052591"/>
            <a:ext cx="10795169" cy="1323439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হলো ভ্রাতৃত্বসুলভ অনুভূতি প্রকাশ।  অর্থাৎ কোনো ব্যক্তিকে ভাইয়ের ন্যায় মনে করা, ভ্রাতৃত্বসুলভ আচার-আচরণ করা ।</a:t>
            </a:r>
          </a:p>
        </p:txBody>
      </p:sp>
    </p:spTree>
    <p:extLst>
      <p:ext uri="{BB962C8B-B14F-4D97-AF65-F5344CB8AC3E}">
        <p14:creationId xmlns:p14="http://schemas.microsoft.com/office/powerpoint/2010/main" val="146589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7" y="1363155"/>
            <a:ext cx="5713859" cy="2511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967" y="429991"/>
            <a:ext cx="5732059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ভালো করে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623" y="4114605"/>
            <a:ext cx="9731996" cy="2062103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 সম্প্রীতি হলো নানা সম্প্রদায়ের মানুষের মধ্যকার সম্প্রীতি ও     ভালোবাসা।আমাদের সমাজে বহু ধর্ম,বর্ণ,ভাষা ও জাতির লোক বাস করে। তারা এক একটি সম্প্রদায়।  সমাজে বসবাসরত এসব সম্প্রদায়ের মধ্যে পরস্পর ঐক্য, সংহতি ও সহযোগিতার মনোভাবই হলো সাম্প্রদায়িক সম্প্রীতি। </a:t>
            </a:r>
          </a:p>
        </p:txBody>
      </p:sp>
    </p:spTree>
    <p:extLst>
      <p:ext uri="{BB962C8B-B14F-4D97-AF65-F5344CB8AC3E}">
        <p14:creationId xmlns:p14="http://schemas.microsoft.com/office/powerpoint/2010/main" val="154894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2" t="2845"/>
          <a:stretch/>
        </p:blipFill>
        <p:spPr>
          <a:xfrm>
            <a:off x="3874476" y="1494467"/>
            <a:ext cx="4443044" cy="363956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964118" y="388592"/>
            <a:ext cx="2263761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476" y="5408909"/>
            <a:ext cx="4443044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65" y="1323832"/>
            <a:ext cx="5514263" cy="3034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63" y="1323831"/>
            <a:ext cx="5514263" cy="3034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3325" y="375399"/>
            <a:ext cx="6728347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মনোযোগ সহকারে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1497" y="4611917"/>
            <a:ext cx="9731996" cy="1569660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 মানুষকে ত্যাগের মহিমায় উজ্জিবিত করে, মানুষের মধ্যে সহযোগিতা, সহমর্মিতা ইত্যাদি গুণের বিকাশ ঘটায়। আর সাম্প্রদায়িক সম্প্রীতি  মানুষের মধ্যে ধৈর্য, সহনশীলতা, পরমতসহিষ্ণুতা ইত্যাদি গুণের বিকাশ ঘটায়।  </a:t>
            </a:r>
          </a:p>
        </p:txBody>
      </p:sp>
    </p:spTree>
    <p:extLst>
      <p:ext uri="{BB962C8B-B14F-4D97-AF65-F5344CB8AC3E}">
        <p14:creationId xmlns:p14="http://schemas.microsoft.com/office/powerpoint/2010/main" val="146132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341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101</cp:revision>
  <dcterms:created xsi:type="dcterms:W3CDTF">2020-08-16T14:01:22Z</dcterms:created>
  <dcterms:modified xsi:type="dcterms:W3CDTF">2020-08-27T16:50:22Z</dcterms:modified>
</cp:coreProperties>
</file>