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3" r:id="rId17"/>
    <p:sldId id="271" r:id="rId18"/>
    <p:sldId id="276" r:id="rId19"/>
    <p:sldId id="278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371A3-B6BE-489E-9178-4BA0FDA6BE0F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9830-8CB2-4844-850A-62FA82111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3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B679-50CE-4060-B0A0-920FE20C00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3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4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8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9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6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3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E111-0E93-40C2-BB84-194ECBF35695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892C-1C14-4573-8DE7-477727B8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AF64C-18E5-4D4D-AC50-7638B0F8F5B7}"/>
              </a:ext>
            </a:extLst>
          </p:cNvPr>
          <p:cNvSpPr txBox="1"/>
          <p:nvPr/>
        </p:nvSpPr>
        <p:spPr>
          <a:xfrm>
            <a:off x="1080655" y="0"/>
            <a:ext cx="10438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949270"/>
            <a:ext cx="11984182" cy="578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C4755-F69F-4425-93F4-DFE40616E939}"/>
              </a:ext>
            </a:extLst>
          </p:cNvPr>
          <p:cNvSpPr txBox="1"/>
          <p:nvPr/>
        </p:nvSpPr>
        <p:spPr>
          <a:xfrm>
            <a:off x="2687783" y="219414"/>
            <a:ext cx="745374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আইন মেনে চলা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14BA-CCAE-4F2C-A92A-15C2AF449F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6" y="1171520"/>
            <a:ext cx="5734368" cy="3729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DE4EED-B9B3-4757-B765-AF5F3EB8F4BE}"/>
              </a:ext>
            </a:extLst>
          </p:cNvPr>
          <p:cNvSpPr txBox="1"/>
          <p:nvPr/>
        </p:nvSpPr>
        <p:spPr>
          <a:xfrm>
            <a:off x="531266" y="5320130"/>
            <a:ext cx="11328637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শান্তি-শৃঙ্খলা রক্ষার জন্য আমাদের দেশের সকল আইন মেনে চলতে হয়। আইন অমান্য করলে শাস্তি ভোগ করতে হয়।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844" y="1154138"/>
            <a:ext cx="5145945" cy="38052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8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EC5D27-435C-40E9-AC1A-F3A864E4EFD3}"/>
              </a:ext>
            </a:extLst>
          </p:cNvPr>
          <p:cNvSpPr txBox="1"/>
          <p:nvPr/>
        </p:nvSpPr>
        <p:spPr>
          <a:xfrm>
            <a:off x="2944091" y="565164"/>
            <a:ext cx="630381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কর প্রদান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47BE6E-E73F-4A9D-A6C2-CD97E201536C}"/>
              </a:ext>
            </a:extLst>
          </p:cNvPr>
          <p:cNvSpPr txBox="1"/>
          <p:nvPr/>
        </p:nvSpPr>
        <p:spPr>
          <a:xfrm>
            <a:off x="166256" y="4711707"/>
            <a:ext cx="11817926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কর দেওয়া নাগরিক হিসাবে আমাদের কর্তব্য। এই কর থেকে প্রাপ্ত অর্থ দিয়ে রাষ্ট্র বিভিন্ন প্রতিষ্ঠান পরিচালনা করে এবং নাগরিকদের বিভিন্ন সুযোগ-সুবিধা দেয়।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7" y="1736596"/>
            <a:ext cx="3744425" cy="2655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7260" y="1736596"/>
            <a:ext cx="3736922" cy="2643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49" y="1736596"/>
            <a:ext cx="3736922" cy="26439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936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8692E-10FF-4B38-9D91-C519B02610B7}"/>
              </a:ext>
            </a:extLst>
          </p:cNvPr>
          <p:cNvSpPr txBox="1"/>
          <p:nvPr/>
        </p:nvSpPr>
        <p:spPr>
          <a:xfrm>
            <a:off x="3823855" y="258274"/>
            <a:ext cx="4932218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ভোটদান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8AB22-17BD-4F3C-9609-EEA58AD3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2" y="1149927"/>
            <a:ext cx="5712002" cy="3706875"/>
          </a:xfrm>
          <a:prstGeom prst="rect">
            <a:avLst/>
          </a:prstGeom>
          <a:ln w="381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672" y="1177635"/>
            <a:ext cx="5472546" cy="37014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74073" y="5156309"/>
            <a:ext cx="11443854" cy="132343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গণতান্ত্রিক দেশে বাস করি। তাই ১৮ বছর বয়স হলে আমাদের অব্যশই ভোটদানে অংশগ্রহণ করা উচিত।ভোট দেওয়া নাগরিকের দায়িত্ব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1460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B41336-50B4-4633-A9D2-E694E30C4C1F}"/>
              </a:ext>
            </a:extLst>
          </p:cNvPr>
          <p:cNvSpPr txBox="1"/>
          <p:nvPr/>
        </p:nvSpPr>
        <p:spPr>
          <a:xfrm>
            <a:off x="4260008" y="386329"/>
            <a:ext cx="338770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716" y="1634837"/>
            <a:ext cx="2607502" cy="3117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565565" y="5481890"/>
            <a:ext cx="926869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70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IN" sz="3600" dirty="0" smtClean="0">
                <a:solidFill>
                  <a:srgbClr val="070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3600" dirty="0">
                <a:solidFill>
                  <a:srgbClr val="070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 কত বছর বয়সে ভোটার হওয়া যাবে</a:t>
            </a:r>
            <a:r>
              <a:rPr lang="en-US" sz="3600" dirty="0">
                <a:solidFill>
                  <a:srgbClr val="07026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rgbClr val="07026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2B6F8-E495-467F-94E1-26D539E2CDCE}"/>
              </a:ext>
            </a:extLst>
          </p:cNvPr>
          <p:cNvSpPr txBox="1"/>
          <p:nvPr/>
        </p:nvSpPr>
        <p:spPr>
          <a:xfrm>
            <a:off x="4360669" y="4134942"/>
            <a:ext cx="267744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সম্পদ রক্ষা করা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942D9-2BE5-4832-9B7C-0574137F26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08" y="207818"/>
            <a:ext cx="3961756" cy="306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77F26-727B-4A9D-B8D4-73B8DD5D21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314" y="238040"/>
            <a:ext cx="3480178" cy="3044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65936-389D-4C10-A358-DAEB7A9FB6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663" y="221672"/>
            <a:ext cx="3932753" cy="3046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F138D4-6DDC-44B7-919D-973DCE76F104}"/>
              </a:ext>
            </a:extLst>
          </p:cNvPr>
          <p:cNvSpPr txBox="1"/>
          <p:nvPr/>
        </p:nvSpPr>
        <p:spPr>
          <a:xfrm>
            <a:off x="7439891" y="3634172"/>
            <a:ext cx="4466851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বিভিন্ন সম্পদ যাতে নষ্ট না হয় সেদিকে লক্ষ রাখতে হবে। একই সঙ্গে রাষ্ট্রীয় সম্পদ রক্ষায় গুরুত্বপূর্ণ ভুমিকা পালন করতে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5"/>
          <a:stretch/>
        </p:blipFill>
        <p:spPr>
          <a:xfrm>
            <a:off x="194608" y="3634171"/>
            <a:ext cx="3971738" cy="2641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29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4DBBF5-E5B1-4B1F-AA4D-813801C2F893}"/>
              </a:ext>
            </a:extLst>
          </p:cNvPr>
          <p:cNvSpPr txBox="1"/>
          <p:nvPr/>
        </p:nvSpPr>
        <p:spPr>
          <a:xfrm>
            <a:off x="4433454" y="179707"/>
            <a:ext cx="353290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956" y="472095"/>
            <a:ext cx="2247283" cy="2566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2663346" y="1605435"/>
            <a:ext cx="8090039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tIns="91440" rIns="274320" bIns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জোড়ায় বিভক্ত হয়ে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রাষ্ট্রের প্রতি ৪টি কর্তব্য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8930" y="3386103"/>
            <a:ext cx="6556853" cy="2677656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রাষ্ট্রের প্রতি ৪টি কর্তব্য হলঃ 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অনুগত থাকা ।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আইন মেনে চলা ।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কর প্রদান করা।</a:t>
            </a:r>
          </a:p>
          <a:p>
            <a:pPr marL="457200" indent="-457200"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ভোট দান।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832058" y="2722842"/>
            <a:ext cx="1842655" cy="2355273"/>
          </a:xfrm>
          <a:prstGeom prst="wedgeEllipseCallout">
            <a:avLst>
              <a:gd name="adj1" fmla="val -104291"/>
              <a:gd name="adj2" fmla="val 36028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A263E-4F5F-42C8-A1B8-0E4E7268FD01}"/>
              </a:ext>
            </a:extLst>
          </p:cNvPr>
          <p:cNvSpPr txBox="1"/>
          <p:nvPr/>
        </p:nvSpPr>
        <p:spPr>
          <a:xfrm>
            <a:off x="2819401" y="907418"/>
            <a:ext cx="6192982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2C4D69-647D-4223-998A-140C27A3043B}"/>
              </a:ext>
            </a:extLst>
          </p:cNvPr>
          <p:cNvSpPr txBox="1"/>
          <p:nvPr/>
        </p:nvSpPr>
        <p:spPr>
          <a:xfrm>
            <a:off x="1687876" y="2461166"/>
            <a:ext cx="9065629" cy="2308324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আমাদের </a:t>
            </a:r>
            <a:r>
              <a:rPr lang="bn-I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নিয়মিত কর প্রদান করা উচিত?  </a:t>
            </a:r>
            <a:endParaRPr lang="en-US" sz="36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পাঁটি রাষ্ট্রীয় সম্পদের নাম লেখ।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হিসাবে কেন দেশের আইন মানা উচিত?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৪। রাষ্ট্রীয় সম্পদ কেন রক্ষা করা প্রয়োজন?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7CF62-8DBC-4D7C-BD26-D7068DB69104}"/>
              </a:ext>
            </a:extLst>
          </p:cNvPr>
          <p:cNvSpPr txBox="1"/>
          <p:nvPr/>
        </p:nvSpPr>
        <p:spPr>
          <a:xfrm>
            <a:off x="3207017" y="161913"/>
            <a:ext cx="536357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81710-D380-44BB-BA9D-CB9AE0D0E79B}"/>
              </a:ext>
            </a:extLst>
          </p:cNvPr>
          <p:cNvSpPr txBox="1"/>
          <p:nvPr/>
        </p:nvSpPr>
        <p:spPr>
          <a:xfrm>
            <a:off x="356288" y="5659271"/>
            <a:ext cx="1165560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বইয়ের  ৭৬ পৃষ্ঠা খুলে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8" y="969817"/>
            <a:ext cx="9186481" cy="43503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454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745499" y="1819549"/>
            <a:ext cx="5127534" cy="4363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0531" y="1843338"/>
            <a:ext cx="3788799" cy="4363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06980" y="280667"/>
            <a:ext cx="39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26" y="1050108"/>
            <a:ext cx="969688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নিচের বাম পাশের নাম গুলোর সাথে ডান পাশের নাম গুলো মিলাওঃ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26" y="1901118"/>
            <a:ext cx="4086311" cy="59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 গ্রহণ করা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097" y="2740657"/>
            <a:ext cx="4561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ভোটার হওয়ার বয়স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33" y="3515381"/>
            <a:ext cx="46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করের অর্থ দিয়ে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935" y="4356146"/>
            <a:ext cx="351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আইন অমান্য করলে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7980" y="5171421"/>
            <a:ext cx="22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রাষ্ট্রীয় সম্পদ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504214"/>
            <a:ext cx="29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কর্তব্য।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9869" y="2746547"/>
            <a:ext cx="522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নাগরিকদের সুযোগ সুবিধা দেওয়া হয়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4974" y="1971332"/>
            <a:ext cx="2604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শাস্তি পেতে হয়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7601" y="5158139"/>
            <a:ext cx="299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 বছর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430484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রক্ষা করতে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Notched Right Arrow 16"/>
          <p:cNvSpPr/>
          <p:nvPr/>
        </p:nvSpPr>
        <p:spPr>
          <a:xfrm>
            <a:off x="4635558" y="2121973"/>
            <a:ext cx="2027275" cy="262675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>
            <a:off x="4607569" y="2863962"/>
            <a:ext cx="2034363" cy="238553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>
            <a:off x="4607569" y="3724373"/>
            <a:ext cx="2053855" cy="240963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>
            <a:off x="4571849" y="4569886"/>
            <a:ext cx="2092842" cy="236805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>
            <a:off x="4647085" y="5350916"/>
            <a:ext cx="1974822" cy="238850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5.55112E-17 L -0.00417 0.36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00416 0.117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8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0625 L -0.025 0.10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57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00417 -0.33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9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6.25E-7 -0.21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3855" y="346364"/>
            <a:ext cx="49183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88" y="1494476"/>
            <a:ext cx="5765223" cy="3576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0672" y="5488489"/>
            <a:ext cx="11264727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 হিসেবে রাষ্ট্রে প্রতি তোমার কী কী দায়িত্ব রয়েছে তার একটি তালিকা কর।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50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2BCDA6-9F5C-48E4-9CDD-B10F77123FCD}"/>
              </a:ext>
            </a:extLst>
          </p:cNvPr>
          <p:cNvSpPr txBox="1"/>
          <p:nvPr/>
        </p:nvSpPr>
        <p:spPr>
          <a:xfrm>
            <a:off x="6526593" y="3991601"/>
            <a:ext cx="5346754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09" y="3934691"/>
            <a:ext cx="5611091" cy="23083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আবুল কালাম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746" y="298138"/>
            <a:ext cx="2701636" cy="3377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Users\AKIL\Desktop\DSC_0000120.jpg">
            <a:extLst>
              <a:ext uri="{FF2B5EF4-FFF2-40B4-BE49-F238E27FC236}">
                <a16:creationId xmlns:a16="http://schemas.microsoft.com/office/drawing/2014/main" id="{AB86A6D8-1785-4F82-B483-201E1271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0234" y="284857"/>
            <a:ext cx="2711729" cy="344149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43055" y="665018"/>
            <a:ext cx="242454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99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277" y="5505179"/>
            <a:ext cx="11305309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4" y="632140"/>
            <a:ext cx="8335172" cy="3898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66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C42E6D-489F-46E5-A03B-B8B6A21B92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" y="603954"/>
            <a:ext cx="4612944" cy="233376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D6F2D2-4159-48DC-A873-2A79D7FF27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149" y="641441"/>
            <a:ext cx="4749421" cy="233376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4F265F-668D-4B8D-B780-E80D5FA654C6}"/>
              </a:ext>
            </a:extLst>
          </p:cNvPr>
          <p:cNvSpPr txBox="1"/>
          <p:nvPr/>
        </p:nvSpPr>
        <p:spPr>
          <a:xfrm>
            <a:off x="3169693" y="8424"/>
            <a:ext cx="544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1AF69-E419-4D2D-8FAD-DF3A012E58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3" y="3750843"/>
            <a:ext cx="4578823" cy="2315571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03D5C8-EF85-4C3A-B41D-88A53AEEC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149" y="3766266"/>
            <a:ext cx="4763069" cy="2315570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669E6-61E6-4DC5-BC8A-95F48DD71D3B}"/>
              </a:ext>
            </a:extLst>
          </p:cNvPr>
          <p:cNvSpPr txBox="1"/>
          <p:nvPr/>
        </p:nvSpPr>
        <p:spPr>
          <a:xfrm>
            <a:off x="2647665" y="3012696"/>
            <a:ext cx="767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 নাগরিকদের জন্য সে কর্তব্য আর ও বেশি।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138AFE-0D53-493D-A66F-339365E962ED}"/>
              </a:ext>
            </a:extLst>
          </p:cNvPr>
          <p:cNvSpPr txBox="1"/>
          <p:nvPr/>
        </p:nvSpPr>
        <p:spPr>
          <a:xfrm>
            <a:off x="1501254" y="6090724"/>
            <a:ext cx="229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আয়কর মেলা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A9988-8567-4B00-A1F3-98990FE9FEAC}"/>
              </a:ext>
            </a:extLst>
          </p:cNvPr>
          <p:cNvSpPr txBox="1"/>
          <p:nvPr/>
        </p:nvSpPr>
        <p:spPr>
          <a:xfrm>
            <a:off x="7970291" y="6131664"/>
            <a:ext cx="254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সম্পদ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E4D5-4078-44A6-9B59-02AF7E6931F2}"/>
              </a:ext>
            </a:extLst>
          </p:cNvPr>
          <p:cNvSpPr txBox="1"/>
          <p:nvPr/>
        </p:nvSpPr>
        <p:spPr>
          <a:xfrm>
            <a:off x="3100578" y="3047836"/>
            <a:ext cx="605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ও রাষ্ট্রের প্রতি কিছু কর্তব্য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61646F-B7FF-4381-8E94-9BD09A46DDF4}"/>
              </a:ext>
            </a:extLst>
          </p:cNvPr>
          <p:cNvSpPr txBox="1"/>
          <p:nvPr/>
        </p:nvSpPr>
        <p:spPr>
          <a:xfrm>
            <a:off x="1146412" y="3018242"/>
            <a:ext cx="9976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হিসাবে রাষ্ট্রের প্রতি আমাদের অনেক দায়িত্ব ও কর্তব্য আছে।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82152-9AF5-4B46-989A-03D057566C8F}"/>
              </a:ext>
            </a:extLst>
          </p:cNvPr>
          <p:cNvSpPr txBox="1"/>
          <p:nvPr/>
        </p:nvSpPr>
        <p:spPr>
          <a:xfrm>
            <a:off x="1146412" y="2975209"/>
            <a:ext cx="327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জাতীয় সংসদ ভবন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9BB66-1063-401F-960C-8D082E5B181C}"/>
              </a:ext>
            </a:extLst>
          </p:cNvPr>
          <p:cNvSpPr txBox="1"/>
          <p:nvPr/>
        </p:nvSpPr>
        <p:spPr>
          <a:xfrm>
            <a:off x="7833813" y="3018242"/>
            <a:ext cx="2456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ভোটদান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5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719923"/>
            <a:ext cx="7162800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744" y="2978728"/>
            <a:ext cx="9033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আমাদের কর্তব্য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8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1055" y="734290"/>
            <a:ext cx="362989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i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9744" y="3050553"/>
            <a:ext cx="8617528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৪.১.২ রাষ্ট্রের প্রতি দায়িত্ব ও কর্তব্য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88AE8-3590-45B2-B040-AF8A71C00C4F}"/>
              </a:ext>
            </a:extLst>
          </p:cNvPr>
          <p:cNvSpPr txBox="1"/>
          <p:nvPr/>
        </p:nvSpPr>
        <p:spPr>
          <a:xfrm>
            <a:off x="1759526" y="830353"/>
            <a:ext cx="9130146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আমাদের সরকার ব্যবস্থা কেমন?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32EFE2-58B2-42D8-A181-DDB48EDA0354}"/>
              </a:ext>
            </a:extLst>
          </p:cNvPr>
          <p:cNvSpPr txBox="1"/>
          <p:nvPr/>
        </p:nvSpPr>
        <p:spPr>
          <a:xfrm>
            <a:off x="1288472" y="1938516"/>
            <a:ext cx="1061258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আমাদের সরকার পরিচালনায় জনগনের ভূমিকা কী?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BAE7D-5352-4A63-8C84-86FD69B29A76}"/>
              </a:ext>
            </a:extLst>
          </p:cNvPr>
          <p:cNvSpPr txBox="1"/>
          <p:nvPr/>
        </p:nvSpPr>
        <p:spPr>
          <a:xfrm>
            <a:off x="2576945" y="3083495"/>
            <a:ext cx="8215745" cy="646331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প্রধানমন্ত্রীর নাম কী?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3733A-87F1-4F10-BB18-BB6680135518}"/>
              </a:ext>
            </a:extLst>
          </p:cNvPr>
          <p:cNvSpPr txBox="1"/>
          <p:nvPr/>
        </p:nvSpPr>
        <p:spPr>
          <a:xfrm>
            <a:off x="1759526" y="5424274"/>
            <a:ext cx="8659091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বাবা মা কী কখন ও ভোট দিয়েছেন?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963" y="4308764"/>
            <a:ext cx="616527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F2DACE-B8FF-435E-9DF3-E8C36B5A7706}"/>
              </a:ext>
            </a:extLst>
          </p:cNvPr>
          <p:cNvSpPr txBox="1"/>
          <p:nvPr/>
        </p:nvSpPr>
        <p:spPr>
          <a:xfrm>
            <a:off x="1011381" y="5005498"/>
            <a:ext cx="1016923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নাগরিকের কিছু কর্তব্য হলো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1381" y="1482437"/>
            <a:ext cx="10169236" cy="17543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নাগরিক হিসাবে রাষ্ট্রের প্রতি আমাদের অনেক দায়িত্ব ও কর্তব্য আছে। শিশুদের ও রাষ্ট্রের প্রতি কিছু কর্তব্য আছে, কিন্তু প্রাপ্তবয়স্ক নাগরিকদের জন্য সে কর্তব্য আর ও বেশি।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C340BB-6731-4650-AC3E-B3A802F9BBB9}"/>
              </a:ext>
            </a:extLst>
          </p:cNvPr>
          <p:cNvSpPr txBox="1"/>
          <p:nvPr/>
        </p:nvSpPr>
        <p:spPr>
          <a:xfrm>
            <a:off x="2452255" y="209753"/>
            <a:ext cx="7245928" cy="707886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প্রদত্ত শিক্ষা লাভ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AD58A-B575-4FE2-85E1-4C46D1917BE5}"/>
              </a:ext>
            </a:extLst>
          </p:cNvPr>
          <p:cNvSpPr txBox="1"/>
          <p:nvPr/>
        </p:nvSpPr>
        <p:spPr>
          <a:xfrm>
            <a:off x="1634837" y="5669763"/>
            <a:ext cx="9337964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 প্রদত্ত শিক্ষা গ্রহণ করা আমাদের কর্তব্য।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25" y="1262770"/>
            <a:ext cx="5452108" cy="39378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256" y="1262770"/>
            <a:ext cx="4856545" cy="39266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94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9A15A-EFB8-4333-8749-3045E017EA07}"/>
              </a:ext>
            </a:extLst>
          </p:cNvPr>
          <p:cNvSpPr txBox="1"/>
          <p:nvPr/>
        </p:nvSpPr>
        <p:spPr>
          <a:xfrm>
            <a:off x="2355272" y="80597"/>
            <a:ext cx="7606145" cy="707886"/>
          </a:xfrm>
          <a:prstGeom prst="rect">
            <a:avLst/>
          </a:prstGeom>
          <a:noFill/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প্রতি অনুগত থাকা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E964B-C921-4D2C-B004-B1F0AF4241E1}"/>
              </a:ext>
            </a:extLst>
          </p:cNvPr>
          <p:cNvSpPr txBox="1"/>
          <p:nvPr/>
        </p:nvSpPr>
        <p:spPr>
          <a:xfrm>
            <a:off x="1052945" y="5879253"/>
            <a:ext cx="102108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শাসন মেনে চলব। দেশের স্বার্থকে সর্বোচ্চ গুরুত্ব দেব।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2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93188"/>
            <a:ext cx="9701211" cy="48506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824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469</Words>
  <Application>Microsoft Office PowerPoint</Application>
  <PresentationFormat>Widescreen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38</cp:revision>
  <dcterms:created xsi:type="dcterms:W3CDTF">2020-08-11T13:37:49Z</dcterms:created>
  <dcterms:modified xsi:type="dcterms:W3CDTF">2020-08-28T15:17:18Z</dcterms:modified>
</cp:coreProperties>
</file>