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2" r:id="rId3"/>
    <p:sldId id="275" r:id="rId4"/>
    <p:sldId id="274" r:id="rId5"/>
    <p:sldId id="257" r:id="rId6"/>
    <p:sldId id="258" r:id="rId7"/>
    <p:sldId id="259" r:id="rId8"/>
    <p:sldId id="276" r:id="rId9"/>
    <p:sldId id="260" r:id="rId10"/>
    <p:sldId id="262" r:id="rId11"/>
    <p:sldId id="261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212"/>
    <a:srgbClr val="AFC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27495-CE33-4520-86CB-2332BA2A69B5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76D3B-D6AB-4ECB-9C69-B02CF935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7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6D3B-D6AB-4ECB-9C69-B02CF9359B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EFD1-29BD-4D8F-A764-9EE571F4F538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D3A-6E79-4451-8AA0-2DEC7BACC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EFD1-29BD-4D8F-A764-9EE571F4F538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D3A-6E79-4451-8AA0-2DEC7BACC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EFD1-29BD-4D8F-A764-9EE571F4F538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D3A-6E79-4451-8AA0-2DEC7BACC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EFD1-29BD-4D8F-A764-9EE571F4F538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D3A-6E79-4451-8AA0-2DEC7BACC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EFD1-29BD-4D8F-A764-9EE571F4F538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D3A-6E79-4451-8AA0-2DEC7BACC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EFD1-29BD-4D8F-A764-9EE571F4F538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D3A-6E79-4451-8AA0-2DEC7BACC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EFD1-29BD-4D8F-A764-9EE571F4F538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D3A-6E79-4451-8AA0-2DEC7BACC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EFD1-29BD-4D8F-A764-9EE571F4F538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D3A-6E79-4451-8AA0-2DEC7BACC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EFD1-29BD-4D8F-A764-9EE571F4F538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D3A-6E79-4451-8AA0-2DEC7BACC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EFD1-29BD-4D8F-A764-9EE571F4F538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D3A-6E79-4451-8AA0-2DEC7BACC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EFD1-29BD-4D8F-A764-9EE571F4F538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D3A-6E79-4451-8AA0-2DEC7BACC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EFD1-29BD-4D8F-A764-9EE571F4F538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22D3A-6E79-4451-8AA0-2DEC7BACC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3200400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¯^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</a:rPr>
              <a:t>vMZg</a:t>
            </a:r>
            <a:endParaRPr lang="en-US" sz="66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সকল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প্রকৃত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ভগ্নাংশ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ও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অপ্রকৃত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ভগ্নাংশগুলোকে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একত্রে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কী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ভগ্নাংশ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বলা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হয়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সাধারন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ভগ্নাংশঃ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p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q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পরস্পর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সহমৌলিক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q≠0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এবং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q≠1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হলে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আকারের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সংখ্যাকেসাধারন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ভগ্নাংশ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বলা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হয়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হলে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প্রকৃত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ভগ্নাংশ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যেমনঃ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এবং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হলে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অপ্রকৃত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ভগ্নাংশ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যেমনঃ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,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78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,…. 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সকল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পূর্ণ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ও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সাধারন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ভগ্নাংশ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সংখ্যাগুলো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একত্রে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কী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বলা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যায়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? </a:t>
                </a:r>
              </a:p>
              <a:p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উঃ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মূলদ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মূলদ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সংখ্যাঃ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p, q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পূর্ণ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এবং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q≠0 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হলে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আকারের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সংখ্যাকে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মূলদ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বলা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হয়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যেমনঃ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=3,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,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78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…. . . 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.,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36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864" b="-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3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76200" y="0"/>
                <a:ext cx="9296400" cy="71628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00050" indent="-400050"/>
                <a:r>
                  <a:rPr lang="bn-IN" sz="2800" dirty="0" smtClean="0">
                    <a:latin typeface="SutonnyMJ" pitchFamily="2" charset="0"/>
                    <a:cs typeface="Times New Roman" pitchFamily="18" charset="0"/>
                  </a:rPr>
                  <a:t> </a:t>
                </a:r>
                <a:endParaRPr lang="en-US" sz="2800" dirty="0" smtClean="0">
                  <a:latin typeface="SutonnyMJ" pitchFamily="2" charset="0"/>
                  <a:cs typeface="Times New Roman" pitchFamily="18" charset="0"/>
                </a:endParaRPr>
              </a:p>
              <a:p>
                <a:pPr marL="400050" indent="-40005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g>
                      <m:e>
                        <m:r>
                          <a:rPr lang="en-US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g>
                      <m:e>
                        <m:r>
                          <a:rPr lang="en-US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17</m:t>
                        </m:r>
                        <m:r>
                          <a:rPr lang="en-US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G¸‡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jv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Kx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?</a:t>
                </a:r>
              </a:p>
              <a:p>
                <a:pPr marL="571500" indent="-571500">
                  <a:buFont typeface="Wingdings" pitchFamily="2" charset="2"/>
                  <a:buChar char="q"/>
                </a:pP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c~Y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©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eM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©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bq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Giæc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i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eM©g~j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GKwU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Ag~j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`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e>
                    </m:rad>
                  </m:oMath>
                </a14:m>
                <a:endPara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Times New Roman" pitchFamily="18" charset="0"/>
                </a:endParaRPr>
              </a:p>
              <a:p>
                <a:pPr marL="571500" indent="-571500">
                  <a:buFont typeface="Wingdings" pitchFamily="2" charset="2"/>
                  <a:buChar char="q"/>
                </a:pP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c~Y©Nb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bq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Giæc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Nbg~j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GKwU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Ag~j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`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|</a:t>
                </a:r>
                <a:endParaRPr lang="bn-IN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Times New Roman" pitchFamily="18" charset="0"/>
                </a:endParaRPr>
              </a:p>
              <a:p>
                <a:r>
                  <a:rPr lang="bn-I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bn-I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g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bn-I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ctrlPr>
                          <a:rPr lang="bn-IN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g>
                      <m:e>
                        <m: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I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bn-IN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bn-IN" sz="2800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bn-IN" sz="2800" b="0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bn-IN" sz="2800" b="0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c~Y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©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PZ©yNvZ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bq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Giæc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PZ©yNvZ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g~j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endPara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Times New Roman" pitchFamily="18" charset="0"/>
                </a:endParaRPr>
              </a:p>
              <a:p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GKwU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Ag~j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`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bn-I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।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g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bn-I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bn-IN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rad>
                    <m:r>
                      <a:rPr lang="bn-IN" sz="28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bn-IN" sz="28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ctrlPr>
                          <a:rPr lang="bn-IN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bn-IN" sz="2800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bn-IN" sz="2800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bn-IN" sz="2800" b="0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bn-IN" sz="2800" b="0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0"/>
                <a:ext cx="9296400" cy="7162800"/>
              </a:xfrm>
              <a:prstGeom prst="rect">
                <a:avLst/>
              </a:prstGeom>
              <a:blipFill rotWithShape="1">
                <a:blip r:embed="rId2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9497"/>
            <a:ext cx="9144000" cy="7010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0" y="1916150"/>
                <a:ext cx="9144000" cy="392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=2.8284271247………</a:t>
                </a:r>
                <a:endParaRPr lang="bn-I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g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144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=5.2414827884…….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g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g>
                      <m:e>
                        <m:r>
                          <a:rPr lang="en-US" sz="32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=1.8114473285…….</a:t>
                </a:r>
                <a:endParaRPr lang="bn-I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A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মূলদ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সংখ্যাঃ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p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q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পূর্ণ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q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</m:oMath>
                </a14:m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0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cÖKvk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Kiv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hvq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bv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Giæc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সংখ্যাকে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A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মূলদ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NikoshBAN" pitchFamily="2" charset="0"/>
                  </a:rPr>
                  <a:t>|</a:t>
                </a:r>
                <a:endParaRPr lang="bn-I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16150"/>
                <a:ext cx="9144000" cy="3920497"/>
              </a:xfrm>
              <a:prstGeom prst="rect">
                <a:avLst/>
              </a:prstGeom>
              <a:blipFill rotWithShape="1">
                <a:blip r:embed="rId2"/>
                <a:stretch>
                  <a:fillRect l="-1667" t="-933" b="-4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74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886" y="0"/>
                <a:ext cx="9144000" cy="6858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=5=5.00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=1.5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=1.33333333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………=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√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3= 1.73205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………</a:t>
                </a:r>
              </a:p>
              <a:p>
                <a:pPr marL="742950" indent="-742950">
                  <a:buAutoNum type="arabicPeriod"/>
                </a:pP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`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kwgK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fMœvsk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Kv‡K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e‡j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Dt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g~j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` I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Ag~j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`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msLv‡K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`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kwgK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w`‡q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cÖKvk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Kiv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n‡j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G‡K `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kwgK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fMœvsk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ejv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nq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| †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hgbt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3=3.0,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=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2.5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=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3.33333333….=3.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,    </m:t>
                        </m:r>
                      </m:e>
                    </m:acc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=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2.123512367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...</a:t>
                </a:r>
                <a:endPara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" y="0"/>
                <a:ext cx="9144000" cy="6858000"/>
              </a:xfrm>
              <a:prstGeom prst="rect">
                <a:avLst/>
              </a:prstGeom>
              <a:blipFill rotWithShape="1">
                <a:blip r:embed="rId3"/>
                <a:stretch>
                  <a:fillRect l="-1596" r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4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KvRt</a:t>
                </a:r>
                <a:endParaRPr lang="en-US" sz="3200" dirty="0" smtClean="0">
                  <a:solidFill>
                    <a:schemeClr val="tx1"/>
                  </a:solidFill>
                  <a:latin typeface="SutonnyMJ" pitchFamily="2" charset="0"/>
                </a:endParaRPr>
              </a:p>
              <a:p>
                <a:pPr marL="571500" indent="-571500">
                  <a:buFont typeface="Wingdings" pitchFamily="2" charset="2"/>
                  <a:buChar char="v"/>
                </a:pP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`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kwgK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fMœvs‡ki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cÖKvi‡f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`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D`vniYmn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eY©bv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Ki|</a:t>
                </a:r>
              </a:p>
              <a:p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Dt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`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kwgK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fMœvsk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3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cÖKvi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h_vt</a:t>
                </a:r>
                <a:endParaRPr lang="en-US" sz="3200" dirty="0" smtClean="0">
                  <a:solidFill>
                    <a:schemeClr val="tx1"/>
                  </a:solidFill>
                  <a:latin typeface="SutonnyMJ" pitchFamily="2" charset="0"/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1|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mmxg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`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kwgK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fMœvsk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| †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hgb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0.12, 1.023</a:t>
                </a:r>
                <a:endPara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2|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Ave„Ë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`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kwgK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fMœvsk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|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†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hgb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5.2222. ...=5.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endPara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3|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Amxg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`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kwgK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fMœvsk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| 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†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hgb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=2.645751…..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8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-71111"/>
                <a:ext cx="9220200" cy="6858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SutonnyMJ" pitchFamily="2" charset="0"/>
                </a:endParaRPr>
              </a:p>
              <a:p>
                <a:endParaRPr lang="en-US" sz="3200" dirty="0" smtClean="0">
                  <a:solidFill>
                    <a:schemeClr val="tx1"/>
                  </a:solidFill>
                  <a:latin typeface="SutonnyMJ" pitchFamily="2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SutonnyMJ" pitchFamily="2" charset="0"/>
                </a:endParaRP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abvZ¥K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msL¨v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,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FbvZ¥K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msL¨v,ev¯Íe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msL¨v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,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A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FbvZ¥K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msL¨v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e¨vL¨v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Ki|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1.ev¯Íe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msL¨v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Kv‡K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e‡j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?</a:t>
                </a:r>
              </a:p>
              <a:p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Dt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mKj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g~j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`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Ges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Ag~j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`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msL¨v‡K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ev¯Íe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msL¨v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ejv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nq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|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†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hgb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0,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2,. . .,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0.45,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1.333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. . ., 5.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73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endParaRPr lang="en-US" sz="3200" dirty="0" smtClean="0">
                  <a:solidFill>
                    <a:schemeClr val="tx1"/>
                  </a:solidFill>
                  <a:latin typeface="SutonnyMJ" pitchFamily="2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2.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abvZ¥K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msL¨v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Kv‡K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e‡j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?</a:t>
                </a:r>
              </a:p>
              <a:p>
                <a:endPara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1111"/>
                <a:ext cx="9220200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609600" y="838200"/>
            <a:ext cx="7543800" cy="7620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83437" y="752168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|</a:t>
            </a:r>
          </a:p>
          <a:p>
            <a:r>
              <a:rPr lang="en-US" sz="2400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8362" y="752168"/>
            <a:ext cx="61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|</a:t>
            </a:r>
          </a:p>
          <a:p>
            <a:r>
              <a:rPr lang="en-US" sz="24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0787" y="759854"/>
            <a:ext cx="50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|</a:t>
            </a:r>
          </a:p>
          <a:p>
            <a:r>
              <a:rPr lang="en-US" sz="24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4567" y="759854"/>
            <a:ext cx="48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|</a:t>
            </a:r>
            <a:endParaRPr lang="en-US" sz="2400" dirty="0" smtClean="0"/>
          </a:p>
          <a:p>
            <a:r>
              <a:rPr lang="en-US" sz="2400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1115" y="752168"/>
            <a:ext cx="47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|</a:t>
            </a:r>
          </a:p>
          <a:p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33915" y="774914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|</a:t>
            </a:r>
          </a:p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819159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|</a:t>
            </a:r>
          </a:p>
          <a:p>
            <a:r>
              <a:rPr lang="en-US" sz="2400" dirty="0" smtClean="0"/>
              <a:t>-3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65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220200" cy="6858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Dt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k~b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¨ †_‡K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eo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mKj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ev¯Íe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msL¨v‡K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abvZ¥K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msL¨v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ejv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nq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| †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hgb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0.269, 1.7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4.12345678. . .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3.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FbvZ¥K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msL¨v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Kv‡K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e‡j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?</a:t>
                </a:r>
              </a:p>
              <a:p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Dt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 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k~b¨ †_‡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K †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QvU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mKj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ev¯Íe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msL¨v‡K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F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bvZ¥K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msL¨v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ejv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nq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| †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hgb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-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-0.269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-1.7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-4.12345678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.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4.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A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FbvZ¥K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msL¨v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Kv‡K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e‡j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?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Dt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k~b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¨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mn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mKj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abvZ¥K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msL¨v‡K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A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FbvZ¥K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msL¨v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ejv</a:t>
                </a:r>
                <a:r>
                  <a:rPr lang="en-US" sz="3200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SutonnyMJ" pitchFamily="2" charset="0"/>
                  </a:rPr>
                  <a:t>nq</a:t>
                </a:r>
                <a:r>
                  <a:rPr lang="en-US" sz="3200">
                    <a:solidFill>
                      <a:schemeClr val="tx1"/>
                    </a:solidFill>
                    <a:latin typeface="SutonnyMJ" pitchFamily="2" charset="0"/>
                  </a:rPr>
                  <a:t>| </a:t>
                </a:r>
                <a:endParaRPr lang="en-US" sz="3200" smtClean="0">
                  <a:solidFill>
                    <a:schemeClr val="tx1"/>
                  </a:solidFill>
                  <a:latin typeface="SutonnyMJ" pitchFamily="2" charset="0"/>
                </a:endParaRPr>
              </a:p>
              <a:p>
                <a:r>
                  <a:rPr lang="en-US" sz="3200" smtClean="0">
                    <a:solidFill>
                      <a:schemeClr val="tx1"/>
                    </a:solidFill>
                    <a:latin typeface="SutonnyMJ" pitchFamily="2" charset="0"/>
                  </a:rPr>
                  <a:t>†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hgb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0,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0.269, 1.7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4.12345678. .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schemeClr val="tx1"/>
                  </a:solidFill>
                  <a:latin typeface="SutonnyMJ" pitchFamily="2" charset="0"/>
                  <a:cs typeface="Times New Roman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20200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516" r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9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                       </a:t>
            </a:r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</a:rPr>
              <a:t>g~j¨vqY</a:t>
            </a:r>
            <a:endParaRPr lang="en-US" sz="60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msL¨v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iLvq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cÖKvwkZ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msL¨v‡K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msL¨v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ejv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nq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e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v¯Íe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msL¨v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KZ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cÖKvi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I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g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~j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`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msL¨v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KZ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cÖKvi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I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c~Y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msL¨v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KZ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cÖKvi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I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abvZ¥K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msL¨v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KZ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cÖKvi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I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mvaviY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fMœvsk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KZ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cÖKvi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I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`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kwgK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fMœvsk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KZ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cÖKvi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I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Kx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Abve„Ë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`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kwgK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fMœvsk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Kv‡K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e‡j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e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vwoi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KvRt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e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v¯Íe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msL¨vi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†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kÖwY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web¨vm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wj‡L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Avb‡e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utonnyMJ" pitchFamily="2" charset="0"/>
              </a:rPr>
              <a:t>|</a:t>
            </a:r>
          </a:p>
          <a:p>
            <a:pPr algn="ctr"/>
            <a:endParaRPr lang="en-US" sz="4000" i="1" u="sng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ক্লাসটি দেখার জন্য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 থাকি, নিরাপদে থাকি,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 বিধি মেনে চলি,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অন্যকে সুস্থ্য থাকতে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সহযোগিতা করি। 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</a:rPr>
              <a:t>‡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</a:rPr>
              <a:t>Lv`v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</a:rPr>
              <a:t>nv‡dR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6600" dirty="0" err="1">
                <a:latin typeface="SutonnyMJ" pitchFamily="2" charset="0"/>
              </a:rPr>
              <a:t>wkÿK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cwiwPwZ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524000"/>
            <a:ext cx="4547418" cy="5334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SutonnyMJ" pitchFamily="2" charset="0"/>
              </a:rPr>
              <a:t>‡</a:t>
            </a:r>
            <a:r>
              <a:rPr lang="en-US" sz="4000" dirty="0" err="1">
                <a:latin typeface="SutonnyMJ" pitchFamily="2" charset="0"/>
              </a:rPr>
              <a:t>gvt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AvjgMxi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nv‡mb</a:t>
            </a:r>
            <a:r>
              <a:rPr lang="en-US" sz="4000" dirty="0">
                <a:latin typeface="SutonnyMJ" pitchFamily="2" charset="0"/>
              </a:rPr>
              <a:t> (</a:t>
            </a:r>
            <a:r>
              <a:rPr lang="en-US" sz="4000" dirty="0" err="1">
                <a:latin typeface="SutonnyMJ" pitchFamily="2" charset="0"/>
              </a:rPr>
              <a:t>mnKvwi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wkÿK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MwYZ</a:t>
            </a:r>
            <a:r>
              <a:rPr lang="en-US" sz="4000" dirty="0">
                <a:latin typeface="SutonnyMJ" pitchFamily="2" charset="0"/>
              </a:rPr>
              <a:t> I mv: </a:t>
            </a:r>
            <a:r>
              <a:rPr lang="en-US" sz="4000" dirty="0" err="1">
                <a:latin typeface="SutonnyMJ" pitchFamily="2" charset="0"/>
              </a:rPr>
              <a:t>weÁvb</a:t>
            </a:r>
            <a:r>
              <a:rPr lang="en-US" sz="4000" dirty="0">
                <a:latin typeface="SutonnyMJ" pitchFamily="2" charset="0"/>
              </a:rPr>
              <a:t>)</a:t>
            </a:r>
          </a:p>
          <a:p>
            <a:r>
              <a:rPr lang="en-US" sz="4000" dirty="0" err="1">
                <a:latin typeface="SutonnyMJ" pitchFamily="2" charset="0"/>
              </a:rPr>
              <a:t>Avqkv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Av`k</a:t>
            </a:r>
            <a:r>
              <a:rPr lang="en-US" sz="4000" dirty="0">
                <a:latin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</a:rPr>
              <a:t>gva¨wgK</a:t>
            </a:r>
            <a:r>
              <a:rPr lang="en-US" sz="4000" dirty="0">
                <a:latin typeface="SutonnyMJ" pitchFamily="2" charset="0"/>
              </a:rPr>
              <a:t> we`¨</a:t>
            </a:r>
            <a:r>
              <a:rPr lang="en-US" sz="4000" dirty="0" err="1">
                <a:latin typeface="SutonnyMJ" pitchFamily="2" charset="0"/>
              </a:rPr>
              <a:t>vjq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m`i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h‡kvi</a:t>
            </a:r>
            <a:r>
              <a:rPr lang="en-US" sz="4000" dirty="0">
                <a:latin typeface="SutonnyMJ" pitchFamily="2" charset="0"/>
              </a:rPr>
              <a:t>|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572000" cy="5410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ASUS\Desktop\_te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18" y="1447800"/>
            <a:ext cx="4596582" cy="5498690"/>
          </a:xfrm>
          <a:prstGeom prst="rect">
            <a:avLst/>
          </a:prstGeom>
          <a:solidFill>
            <a:srgbClr val="00B0F0"/>
          </a:solidFill>
          <a:extLst/>
        </p:spPr>
      </p:pic>
    </p:spTree>
    <p:extLst>
      <p:ext uri="{BB962C8B-B14F-4D97-AF65-F5344CB8AC3E}">
        <p14:creationId xmlns:p14="http://schemas.microsoft.com/office/powerpoint/2010/main" val="234796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>
                <a:solidFill>
                  <a:schemeClr val="tx1"/>
                </a:solidFill>
                <a:latin typeface="SutonnyMJ" pitchFamily="2" charset="0"/>
              </a:rPr>
              <a:t>w</a:t>
            </a:r>
            <a:r>
              <a:rPr lang="en-US" sz="4000" u="sng" dirty="0" err="1" smtClean="0">
                <a:solidFill>
                  <a:schemeClr val="tx1"/>
                </a:solidFill>
                <a:latin typeface="SutonnyMJ" pitchFamily="2" charset="0"/>
              </a:rPr>
              <a:t>elq</a:t>
            </a:r>
            <a:r>
              <a:rPr lang="en-US" sz="4000" u="sng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u="sng" dirty="0" err="1" smtClean="0">
                <a:solidFill>
                  <a:schemeClr val="tx1"/>
                </a:solidFill>
                <a:latin typeface="SutonnyMJ" pitchFamily="2" charset="0"/>
              </a:rPr>
              <a:t>cwiwPwZ</a:t>
            </a:r>
            <a:endParaRPr lang="en-US" sz="4000" u="sng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‡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kÖwYt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beg `kg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welqt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MwYZ</a:t>
            </a:r>
            <a:endParaRPr lang="en-US" sz="4000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Aa¨vqt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1g(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ev¯Íe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msL¨v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)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K‡›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Ub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bs-1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‡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gvevt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01966964315 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1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wkLbdj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SutonnyMJ" pitchFamily="2" charset="0"/>
              </a:rPr>
              <a:t>ev¯Íe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msL¨vi</a:t>
            </a:r>
            <a:r>
              <a:rPr lang="en-US" sz="4400" dirty="0" smtClean="0">
                <a:latin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</a:rPr>
              <a:t>kÖwYweb¨vm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Ki‡Z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cvi‡e</a:t>
            </a:r>
            <a:r>
              <a:rPr lang="en-US" sz="4400" dirty="0" smtClean="0">
                <a:latin typeface="SutonnyMJ" pitchFamily="2" charset="0"/>
              </a:rPr>
              <a:t>|</a:t>
            </a:r>
          </a:p>
          <a:p>
            <a:r>
              <a:rPr lang="en-US" sz="4400" dirty="0" smtClean="0">
                <a:latin typeface="SutonnyMJ" pitchFamily="2" charset="0"/>
              </a:rPr>
              <a:t>`</a:t>
            </a:r>
            <a:r>
              <a:rPr lang="en-US" sz="4400" dirty="0" err="1" smtClean="0">
                <a:latin typeface="SutonnyMJ" pitchFamily="2" charset="0"/>
              </a:rPr>
              <a:t>kwgK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fMœvsk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e¨vL¨v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Ki‡Z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560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নিচের </a:t>
                </a:r>
                <a:r>
                  <a:rPr lang="en-US" sz="4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তথ্য</a:t>
                </a:r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গুলো</a:t>
                </a:r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লক্ষ্য</a:t>
                </a:r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কর</a:t>
                </a:r>
                <a:endPara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514350" indent="-514350" algn="ctr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-5    -4   -3  -1.5    -1    0    1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2    3    4    5</a:t>
                </a:r>
              </a:p>
              <a:p>
                <a:pPr marL="514350" indent="-514350" algn="ctr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</a:t>
                </a:r>
              </a:p>
              <a:p>
                <a:pPr marL="514350" indent="-514350"/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# 1, 2, 3,  4,  5,  6,  7,  8,  ... . . . .</a:t>
                </a:r>
              </a:p>
              <a:p>
                <a:pPr marL="514350" indent="-514350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# ...-5, -4, -3, -2, -1, 0, 1, 2, 3,. . . . . ..</a:t>
                </a:r>
              </a:p>
              <a:p>
                <a:pPr marL="514350" indent="-514350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#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………………..</a:t>
                </a:r>
              </a:p>
              <a:p>
                <a:pPr marL="514350" indent="-514350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# 2.1,  4.543, -87.658,. . . . . . . . . 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514350" indent="-514350"/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#√2,  √3, √10 ,……………………….                                       </a:t>
                </a:r>
                <a:endPara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514350" indent="-514350" algn="ctr">
                  <a:buFont typeface="Wingdings" pitchFamily="2" charset="2"/>
                  <a:buChar char="v"/>
                </a:pP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বাস্তব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</a:t>
                </a:r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514350" indent="-514350" algn="ctr"/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514350" indent="-514350" algn="ctr"/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514350" indent="-514350" algn="ctr"/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3"/>
                <a:stretch>
                  <a:fillRect l="-1529" t="-1417" r="-15359" b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28600" y="1281880"/>
            <a:ext cx="8686800" cy="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1143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90600" y="1143000"/>
            <a:ext cx="152400" cy="228600"/>
          </a:xfrm>
          <a:prstGeom prst="ellipse">
            <a:avLst/>
          </a:prstGeom>
          <a:solidFill>
            <a:srgbClr val="EE12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11430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62200" y="11430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24200" y="11430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94023" y="1187860"/>
            <a:ext cx="228600" cy="138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0" y="1187860"/>
            <a:ext cx="152400" cy="1837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11430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67400" y="1187860"/>
            <a:ext cx="152400" cy="1837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7000" y="11430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6600" y="1187860"/>
            <a:ext cx="152400" cy="1837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05252" y="1207522"/>
            <a:ext cx="304800" cy="1640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305800" y="1207522"/>
            <a:ext cx="152400" cy="1640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utonnyMJ" pitchFamily="2" charset="0"/>
              </a:rPr>
              <a:t>আজকের</a:t>
            </a:r>
            <a:r>
              <a:rPr lang="en-US" sz="8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utonnyMJ" pitchFamily="2" charset="0"/>
              </a:rPr>
              <a:t> </a:t>
            </a:r>
            <a:r>
              <a:rPr lang="en-US" sz="8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utonnyMJ" pitchFamily="2" charset="0"/>
              </a:rPr>
              <a:t>পাঠ</a:t>
            </a:r>
            <a:endParaRPr lang="en-US" sz="8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5400" i="1" dirty="0" smtClean="0"/>
              <a:t> </a:t>
            </a:r>
          </a:p>
          <a:p>
            <a:pPr algn="ctr"/>
            <a:r>
              <a:rPr lang="en-US" sz="5400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e</a:t>
            </a:r>
            <a:r>
              <a:rPr lang="en-US" sz="5400" i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v¯Íe</a:t>
            </a:r>
            <a:r>
              <a:rPr lang="en-US" sz="5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 </a:t>
            </a:r>
            <a:r>
              <a:rPr lang="en-US" sz="5400" i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msL¨vi</a:t>
            </a:r>
            <a:r>
              <a:rPr lang="en-US" sz="54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 </a:t>
            </a:r>
            <a:r>
              <a:rPr lang="en-US" sz="5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†</a:t>
            </a:r>
            <a:r>
              <a:rPr lang="en-US" sz="5400" i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kÖwY</a:t>
            </a:r>
            <a:r>
              <a:rPr lang="en-US" sz="5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 </a:t>
            </a:r>
            <a:r>
              <a:rPr lang="en-US" sz="5400" i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>web¨vm</a:t>
            </a:r>
            <a:endParaRPr lang="en-US" sz="5400" i="1" u="sng" dirty="0">
              <a:solidFill>
                <a:schemeClr val="tx1">
                  <a:lumMod val="85000"/>
                  <a:lumOff val="15000"/>
                </a:schemeClr>
              </a:solidFill>
              <a:latin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6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hvPvqt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১|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স্বাভাবিক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342900" indent="-342900"/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উঃ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1,2,3,4,5,6,7,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,. . . . . . 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ইত্যাদি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সংখ্যাগুলোকে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স্বাভাবিক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ধনাত্মক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অখন্ড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ইহার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সেটকে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দ্বারা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প্রকাশ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অর্থ্যা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N={1,2,3,4,. . . . . . . . }</a:t>
            </a:r>
          </a:p>
          <a:p>
            <a:pPr marL="342900" indent="-342900"/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২|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মৌলিক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342900" indent="-342900"/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উঃ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১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হতে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বৃহত্তর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য়ে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সকল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ও ঐ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ছাড়া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অপর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কোনো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গুণনীয়ক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মৌলিক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যেমনঃ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2,3,5,7,11,13,. . . .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৩|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অমৌলিক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/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যৌগিক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342900" indent="-342900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উঃ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সকল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ও ঐ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ছাড়া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ও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অন্য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গুণনীয়ক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অমৌলিক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যেমন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4,6,8,9,10,12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,.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৪|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সহমৌলিক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342900" indent="-342900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উঃ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দুই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ততোধিক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সাধারন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গুণনীয়ক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উrcv`K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অর্থ্যাr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গ.সা.গু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,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ঐ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সংখ্যাগুলো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পরস্পর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সহমৌলিক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|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যেমনঃ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(4 ও 5), (10 ও 9) ,(4 ও 9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00050" indent="-400050"/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GKK  </a:t>
                </a:r>
                <a:r>
                  <a:rPr lang="en-US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KvRt</a:t>
                </a:r>
                <a:endPara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tonnyMJ" pitchFamily="2" charset="0"/>
                  <a:cs typeface="Times New Roman" pitchFamily="18" charset="0"/>
                </a:endParaRPr>
              </a:p>
              <a:p>
                <a:pPr marL="400050" indent="-400050"/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1. Z={…-3, -2, -1, 0, 1,2,3, 4,5,…} </a:t>
                </a:r>
                <a:r>
                  <a:rPr lang="en-US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Kx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সংখ্যাi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†</a:t>
                </a:r>
                <a:r>
                  <a:rPr lang="en-US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mU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?</a:t>
                </a:r>
                <a:endPara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/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,    </a:t>
                </a:r>
                <a:r>
                  <a:rPr lang="en-US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Kx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fMœvsk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 ?</a:t>
                </a:r>
                <a:endPara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/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, 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78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…, . .. </a:t>
                </a:r>
                <a:r>
                  <a:rPr lang="en-US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Kx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fMœvsk</a:t>
                </a:r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?</a:t>
                </a:r>
              </a:p>
              <a:p>
                <a:pPr marL="400050" indent="-400050"/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উঃ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পূর্ণ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সংখ্যাঃ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শূন্যসহ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সকল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ধনাত্মক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ও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ঋনাত্মক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অখন্ড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সংখ্যাসমূহকে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পূর্ণ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সংখ্যা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বলা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হয়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pPr marL="400050" indent="-400050"/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.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উঃ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প্রকৃত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ভগ্নাংশ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400050" indent="-400050"/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.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উঃ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অপ্রকৃত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ভগ্নাংশ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wgkÖ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fMœvsk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</a:p>
              <a:p>
                <a:pPr marL="400050" indent="-400050"/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1244</Words>
  <Application>Microsoft Office PowerPoint</Application>
  <PresentationFormat>On-screen Show (4:3)</PresentationFormat>
  <Paragraphs>147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PowerPoint Presentation</vt:lpstr>
      <vt:lpstr>wkÿK cwiwPwZ</vt:lpstr>
      <vt:lpstr>PowerPoint Presentation</vt:lpstr>
      <vt:lpstr>wkLbdj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170</cp:revision>
  <dcterms:created xsi:type="dcterms:W3CDTF">2020-05-10T10:00:53Z</dcterms:created>
  <dcterms:modified xsi:type="dcterms:W3CDTF">2020-07-19T07:03:22Z</dcterms:modified>
</cp:coreProperties>
</file>