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26"/>
  </p:notes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3227-962A-423A-B91A-3F7F690F8B93}" type="datetimeFigureOut">
              <a:rPr lang="en-US" smtClean="0"/>
              <a:t>8/29/2020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E013B-CF68-4538-B2CC-93C3DE5E34AB}" type="slidenum">
              <a:rPr lang="en-US" smtClean="0"/>
              <a:t>‹#›</a:t>
            </a:fld>
            <a:endParaRPr lang="en-US"/>
          </a:p>
        </p:txBody>
      </p:sp>
    </p:spTree>
    <p:extLst>
      <p:ext uri="{BB962C8B-B14F-4D97-AF65-F5344CB8AC3E}">
        <p14:creationId xmlns:p14="http://schemas.microsoft.com/office/powerpoint/2010/main" val="409012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E013B-CF68-4538-B2CC-93C3DE5E34AB}" type="slidenum">
              <a:rPr lang="en-US" smtClean="0"/>
              <a:t>22</a:t>
            </a:fld>
            <a:endParaRPr lang="en-US"/>
          </a:p>
        </p:txBody>
      </p:sp>
    </p:spTree>
    <p:extLst>
      <p:ext uri="{BB962C8B-B14F-4D97-AF65-F5344CB8AC3E}">
        <p14:creationId xmlns:p14="http://schemas.microsoft.com/office/powerpoint/2010/main" val="219800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8/29/2020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8/29/2020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8/29/2020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8/29/2020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8/29/2020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8/29/2020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8/29/2020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8/29/2020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304800"/>
            <a:ext cx="3013967" cy="1569660"/>
          </a:xfrm>
          <a:prstGeom prst="rect">
            <a:avLst/>
          </a:prstGeom>
        </p:spPr>
        <p:txBody>
          <a:bodyPr wrap="none">
            <a:spAutoFit/>
          </a:bodyPr>
          <a:lstStyle/>
          <a:p>
            <a:r>
              <a:rPr lang="bn-BD" sz="9600" dirty="0">
                <a:solidFill>
                  <a:srgbClr val="002060"/>
                </a:solidFill>
                <a:latin typeface="NikoshBAN" pitchFamily="2" charset="0"/>
                <a:cs typeface="NikoshBAN" pitchFamily="2" charset="0"/>
              </a:rPr>
              <a:t>স্বাগতম</a:t>
            </a:r>
            <a:endParaRPr lang="en-US" sz="96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9299906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0" t="84995" r="-930" b="-78297"/>
          <a:stretch/>
        </p:blipFill>
        <p:spPr>
          <a:xfrm>
            <a:off x="-1435049" y="4253524"/>
            <a:ext cx="11417249" cy="1711366"/>
          </a:xfrm>
          <a:prstGeom prst="rect">
            <a:avLst/>
          </a:prstGeom>
        </p:spPr>
      </p:pic>
      <p:sp>
        <p:nvSpPr>
          <p:cNvPr id="3" name="TextBox 29"/>
          <p:cNvSpPr txBox="1"/>
          <p:nvPr/>
        </p:nvSpPr>
        <p:spPr>
          <a:xfrm>
            <a:off x="1302328" y="228738"/>
            <a:ext cx="6019800" cy="646331"/>
          </a:xfrm>
          <a:prstGeom prst="rect">
            <a:avLst/>
          </a:prstGeom>
          <a:blipFill>
            <a:blip r:embed="rId3"/>
            <a:tile tx="0" ty="0" sx="100000" sy="100000" flip="none" algn="tl"/>
          </a:blipFill>
        </p:spPr>
        <p:txBody>
          <a:bodyPr wrap="square" numCol="1" rtlCol="0">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600" dirty="0" smtClean="0">
                <a:solidFill>
                  <a:srgbClr val="002060"/>
                </a:solidFill>
                <a:latin typeface="Shonar Bangla" panose="020B0502040204020203" pitchFamily="34" charset="0"/>
                <a:cs typeface="Shonar Bangla" panose="020B0502040204020203" pitchFamily="34" charset="0"/>
              </a:rPr>
              <a:t>ব্যাপ্ত প্রতিফলন</a:t>
            </a:r>
            <a:endParaRPr lang="en-US" sz="3600" dirty="0">
              <a:solidFill>
                <a:srgbClr val="002060"/>
              </a:solidFill>
              <a:latin typeface="Shonar Bangla" panose="020B0502040204020203" pitchFamily="34" charset="0"/>
              <a:cs typeface="Shonar Bangla" panose="020B0502040204020203" pitchFamily="34" charset="0"/>
            </a:endParaRPr>
          </a:p>
        </p:txBody>
      </p:sp>
      <p:sp>
        <p:nvSpPr>
          <p:cNvPr id="4" name="Rectangle 3"/>
          <p:cNvSpPr/>
          <p:nvPr/>
        </p:nvSpPr>
        <p:spPr>
          <a:xfrm>
            <a:off x="282073" y="5549391"/>
            <a:ext cx="8452955"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800" dirty="0">
                <a:solidFill>
                  <a:srgbClr val="0070C0"/>
                </a:solidFill>
                <a:latin typeface="NikoshBAN" panose="02000000000000000000" pitchFamily="2" charset="0"/>
                <a:cs typeface="NikoshBAN" panose="02000000000000000000" pitchFamily="2" charset="0"/>
              </a:rPr>
              <a:t>প্রতিফলক তল অমসৃণ হলে </a:t>
            </a:r>
            <a:r>
              <a:rPr lang="bn-BD" sz="4800" dirty="0" smtClean="0">
                <a:solidFill>
                  <a:srgbClr val="0070C0"/>
                </a:solidFill>
                <a:latin typeface="NikoshBAN" panose="02000000000000000000" pitchFamily="2" charset="0"/>
                <a:cs typeface="NikoshBAN" panose="02000000000000000000" pitchFamily="2" charset="0"/>
              </a:rPr>
              <a:t>ব্যাপ্ত </a:t>
            </a:r>
            <a:r>
              <a:rPr lang="bn-BD" sz="4800" dirty="0">
                <a:solidFill>
                  <a:srgbClr val="0070C0"/>
                </a:solidFill>
                <a:latin typeface="NikoshBAN" panose="02000000000000000000" pitchFamily="2" charset="0"/>
                <a:cs typeface="NikoshBAN" panose="02000000000000000000" pitchFamily="2" charset="0"/>
              </a:rPr>
              <a:t>প্রতিফলন।</a:t>
            </a:r>
            <a:endParaRPr lang="en-US" sz="4800" dirty="0">
              <a:solidFill>
                <a:srgbClr val="0070C0"/>
              </a:solidFill>
              <a:latin typeface="NikoshBAN" panose="02000000000000000000" pitchFamily="2" charset="0"/>
              <a:cs typeface="NikoshBAN" panose="02000000000000000000" pitchFamily="2" charset="0"/>
            </a:endParaRPr>
          </a:p>
        </p:txBody>
      </p:sp>
      <p:cxnSp>
        <p:nvCxnSpPr>
          <p:cNvPr id="5" name="Straight Arrow Connector 4"/>
          <p:cNvCxnSpPr/>
          <p:nvPr/>
        </p:nvCxnSpPr>
        <p:spPr>
          <a:xfrm>
            <a:off x="838200" y="1704247"/>
            <a:ext cx="1981200" cy="266700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833255" y="2009047"/>
            <a:ext cx="3567545" cy="236220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76400" y="1628047"/>
            <a:ext cx="1981200" cy="274320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657600" y="1547199"/>
            <a:ext cx="850951" cy="2824048"/>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14600" y="1704247"/>
            <a:ext cx="1797628" cy="2549277"/>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89714" y="1257984"/>
            <a:ext cx="0" cy="3088511"/>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982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455" y="2209800"/>
            <a:ext cx="8894618" cy="1938992"/>
          </a:xfrm>
          <a:prstGeom prst="rect">
            <a:avLst/>
          </a:prstGeom>
          <a:blipFill>
            <a:blip r:embed="rId2"/>
            <a:tile tx="0" ty="0" sx="100000" sy="100000" flip="none" algn="tl"/>
          </a:bli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err="1" smtClean="0">
                <a:solidFill>
                  <a:srgbClr val="00B050"/>
                </a:solidFill>
                <a:latin typeface="NikoshBAN" pitchFamily="2" charset="0"/>
                <a:cs typeface="NikoshBAN" pitchFamily="2" charset="0"/>
              </a:rPr>
              <a:t>যে</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মসৃণ</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তলে</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আলোর</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নিয়মিত</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প্রতিফলন</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ঘটে</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তাকে</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দর্পণ</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বলে</a:t>
            </a:r>
            <a:r>
              <a:rPr lang="en-US" sz="6000" dirty="0" smtClean="0">
                <a:solidFill>
                  <a:srgbClr val="00B050"/>
                </a:solidFill>
                <a:latin typeface="NikoshBAN" pitchFamily="2" charset="0"/>
                <a:cs typeface="NikoshBAN" pitchFamily="2" charset="0"/>
              </a:rPr>
              <a:t> ।</a:t>
            </a:r>
            <a:endParaRPr lang="en-US" sz="60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8732159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455" fill="hold">
                                          <p:stCondLst>
                                            <p:cond delay="0"/>
                                          </p:stCondLst>
                                        </p:cTn>
                                        <p:tgtEl>
                                          <p:spTgt spid="2">
                                            <p:txEl>
                                              <p:pRg st="0" end="0"/>
                                            </p:txEl>
                                          </p:spTgt>
                                        </p:tgtEl>
                                        <p:attrNameLst>
                                          <p:attrName>style.rotation</p:attrName>
                                        </p:attrNameLst>
                                      </p:cBhvr>
                                      <p:to>
                                        <p:strVal val="-45.0"/>
                                      </p:to>
                                    </p:set>
                                    <p:anim calcmode="lin" valueType="num">
                                      <p:cBhvr>
                                        <p:cTn id="8"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5218" y="2143748"/>
            <a:ext cx="3229401" cy="11262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9600" dirty="0" smtClean="0">
                <a:latin typeface="NikoshBAN" pitchFamily="2" charset="0"/>
                <a:cs typeface="NikoshBAN" pitchFamily="2" charset="0"/>
              </a:rPr>
              <a:t>দর্পণ </a:t>
            </a:r>
            <a:endParaRPr lang="en-US" sz="9600" dirty="0">
              <a:latin typeface="NikoshBAN" pitchFamily="2" charset="0"/>
              <a:cs typeface="NikoshBAN" pitchFamily="2" charset="0"/>
            </a:endParaRPr>
          </a:p>
        </p:txBody>
      </p:sp>
      <p:sp>
        <p:nvSpPr>
          <p:cNvPr id="3" name="Oval 2"/>
          <p:cNvSpPr/>
          <p:nvPr/>
        </p:nvSpPr>
        <p:spPr>
          <a:xfrm>
            <a:off x="4586069" y="605117"/>
            <a:ext cx="3124955" cy="107136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000" dirty="0" smtClean="0">
                <a:latin typeface="NikoshBAN" pitchFamily="2" charset="0"/>
                <a:cs typeface="NikoshBAN" pitchFamily="2" charset="0"/>
              </a:rPr>
              <a:t>সমতল</a:t>
            </a:r>
            <a:endParaRPr lang="en-US" sz="6000" dirty="0">
              <a:latin typeface="NikoshBAN" pitchFamily="2" charset="0"/>
              <a:cs typeface="NikoshBAN" pitchFamily="2" charset="0"/>
            </a:endParaRPr>
          </a:p>
        </p:txBody>
      </p:sp>
      <p:sp>
        <p:nvSpPr>
          <p:cNvPr id="4" name="Oval 3"/>
          <p:cNvSpPr/>
          <p:nvPr/>
        </p:nvSpPr>
        <p:spPr>
          <a:xfrm>
            <a:off x="4586069" y="3043517"/>
            <a:ext cx="3124955" cy="11221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000" dirty="0" smtClean="0">
                <a:latin typeface="NikoshBAN" pitchFamily="2" charset="0"/>
                <a:cs typeface="NikoshBAN" pitchFamily="2" charset="0"/>
              </a:rPr>
              <a:t>গোলীয়</a:t>
            </a:r>
            <a:endParaRPr lang="en-US" sz="6000" dirty="0">
              <a:latin typeface="NikoshBAN" pitchFamily="2" charset="0"/>
              <a:cs typeface="NikoshBAN" pitchFamily="2" charset="0"/>
            </a:endParaRPr>
          </a:p>
        </p:txBody>
      </p:sp>
      <p:sp>
        <p:nvSpPr>
          <p:cNvPr id="5" name="Oval 4"/>
          <p:cNvSpPr/>
          <p:nvPr/>
        </p:nvSpPr>
        <p:spPr>
          <a:xfrm>
            <a:off x="2747310" y="5111516"/>
            <a:ext cx="2667000" cy="107136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000" dirty="0" smtClean="0">
                <a:latin typeface="NikoshBAN" pitchFamily="2" charset="0"/>
                <a:cs typeface="NikoshBAN" pitchFamily="2" charset="0"/>
              </a:rPr>
              <a:t>অবতল</a:t>
            </a:r>
            <a:endParaRPr lang="en-US" sz="6000" dirty="0">
              <a:latin typeface="NikoshBAN" pitchFamily="2" charset="0"/>
              <a:cs typeface="NikoshBAN" pitchFamily="2" charset="0"/>
            </a:endParaRPr>
          </a:p>
        </p:txBody>
      </p:sp>
      <p:sp>
        <p:nvSpPr>
          <p:cNvPr id="6" name="Oval 5"/>
          <p:cNvSpPr/>
          <p:nvPr/>
        </p:nvSpPr>
        <p:spPr>
          <a:xfrm>
            <a:off x="6397983" y="5181518"/>
            <a:ext cx="2590800" cy="107136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6000" dirty="0" smtClean="0">
                <a:latin typeface="NikoshBAN" pitchFamily="2" charset="0"/>
                <a:cs typeface="NikoshBAN" pitchFamily="2" charset="0"/>
              </a:rPr>
              <a:t> উত্তল</a:t>
            </a:r>
            <a:endParaRPr lang="en-US" sz="6000" dirty="0">
              <a:latin typeface="NikoshBAN" pitchFamily="2" charset="0"/>
              <a:cs typeface="NikoshBAN" pitchFamily="2" charset="0"/>
            </a:endParaRPr>
          </a:p>
        </p:txBody>
      </p:sp>
      <p:cxnSp>
        <p:nvCxnSpPr>
          <p:cNvPr id="7" name="Straight Arrow Connector 6"/>
          <p:cNvCxnSpPr/>
          <p:nvPr/>
        </p:nvCxnSpPr>
        <p:spPr>
          <a:xfrm flipV="1">
            <a:off x="3014010" y="1595717"/>
            <a:ext cx="2133600" cy="757434"/>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18364" y="2891117"/>
            <a:ext cx="1967346" cy="22860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4710" y="4165657"/>
            <a:ext cx="1153398" cy="94585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48546" y="4176825"/>
            <a:ext cx="906300" cy="1024548"/>
          </a:xfrm>
          <a:prstGeom prst="straightConnector1">
            <a:avLst/>
          </a:prstGeom>
          <a:ln w="381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5357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095501" y="3763854"/>
            <a:ext cx="5417344"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3" name="Group 2"/>
          <p:cNvGrpSpPr>
            <a:grpSpLocks/>
          </p:cNvGrpSpPr>
          <p:nvPr/>
        </p:nvGrpSpPr>
        <p:grpSpPr bwMode="auto">
          <a:xfrm>
            <a:off x="3981451" y="1982679"/>
            <a:ext cx="2802731" cy="3581400"/>
            <a:chOff x="3886200" y="1676400"/>
            <a:chExt cx="3737430" cy="3581400"/>
          </a:xfrm>
        </p:grpSpPr>
        <p:sp>
          <p:nvSpPr>
            <p:cNvPr id="29" name="Arc 28"/>
            <p:cNvSpPr/>
            <p:nvPr/>
          </p:nvSpPr>
          <p:spPr>
            <a:xfrm>
              <a:off x="3886200" y="1676400"/>
              <a:ext cx="3429418" cy="3581400"/>
            </a:xfrm>
            <a:prstGeom prst="arc">
              <a:avLst>
                <a:gd name="adj1" fmla="val 17667176"/>
                <a:gd name="adj2" fmla="val 3503345"/>
              </a:avLst>
            </a:prstGeom>
            <a:ln w="57150"/>
          </p:spPr>
          <p:style>
            <a:lnRef idx="1">
              <a:schemeClr val="dk1"/>
            </a:lnRef>
            <a:fillRef idx="0">
              <a:schemeClr val="dk1"/>
            </a:fillRef>
            <a:effectRef idx="0">
              <a:schemeClr val="dk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latin typeface="Shonar Bangla" panose="020B0502040204020203" pitchFamily="34" charset="0"/>
                <a:cs typeface="Shonar Bangla" panose="020B0502040204020203" pitchFamily="34" charset="0"/>
              </a:endParaRPr>
            </a:p>
          </p:txBody>
        </p:sp>
        <p:grpSp>
          <p:nvGrpSpPr>
            <p:cNvPr id="30" name="Group 29"/>
            <p:cNvGrpSpPr>
              <a:grpSpLocks/>
            </p:cNvGrpSpPr>
            <p:nvPr/>
          </p:nvGrpSpPr>
          <p:grpSpPr bwMode="auto">
            <a:xfrm>
              <a:off x="6553525" y="1981200"/>
              <a:ext cx="1070105" cy="3033712"/>
              <a:chOff x="6553525" y="1981200"/>
              <a:chExt cx="1070105" cy="3033712"/>
            </a:xfrm>
          </p:grpSpPr>
          <p:cxnSp>
            <p:nvCxnSpPr>
              <p:cNvPr id="31" name="Straight Connector 30"/>
              <p:cNvCxnSpPr/>
              <p:nvPr/>
            </p:nvCxnSpPr>
            <p:spPr>
              <a:xfrm>
                <a:off x="6767864" y="2149475"/>
                <a:ext cx="304837" cy="90487"/>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920283" y="2316162"/>
                <a:ext cx="304837" cy="90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7028246" y="2468562"/>
                <a:ext cx="304837" cy="90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7318793" y="3429000"/>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318793" y="3567112"/>
                <a:ext cx="304837" cy="90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7301329" y="3719512"/>
                <a:ext cx="304837" cy="90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7267987" y="3871912"/>
                <a:ext cx="304837" cy="90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225120" y="4024312"/>
                <a:ext cx="304837" cy="90488"/>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163199" y="4160837"/>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7101280" y="4298950"/>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7010781" y="4419600"/>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934571" y="4572000"/>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858362" y="4710112"/>
                <a:ext cx="304837" cy="90488"/>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6553525" y="1981200"/>
                <a:ext cx="304837" cy="46037"/>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7148910" y="2641600"/>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7210830" y="2819400"/>
                <a:ext cx="303250"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7315618" y="3276600"/>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7239408" y="2971800"/>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7301329" y="3138487"/>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6767864" y="4814887"/>
                <a:ext cx="304837" cy="92075"/>
              </a:xfrm>
              <a:prstGeom prst="line">
                <a:avLst/>
              </a:prstGeom>
              <a:ln w="3810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672603" y="4922837"/>
                <a:ext cx="304837" cy="92075"/>
              </a:xfrm>
              <a:prstGeom prst="line">
                <a:avLst/>
              </a:prstGeom>
              <a:ln w="38100"/>
            </p:spPr>
            <p:style>
              <a:lnRef idx="1">
                <a:schemeClr val="dk1"/>
              </a:lnRef>
              <a:fillRef idx="0">
                <a:schemeClr val="dk1"/>
              </a:fillRef>
              <a:effectRef idx="0">
                <a:schemeClr val="dk1"/>
              </a:effectRef>
              <a:fontRef idx="minor">
                <a:schemeClr val="tx1"/>
              </a:fontRef>
            </p:style>
          </p:cxnSp>
        </p:grpSp>
      </p:grpSp>
      <p:sp>
        <p:nvSpPr>
          <p:cNvPr id="4" name="Flowchart: Connector 3"/>
          <p:cNvSpPr/>
          <p:nvPr/>
        </p:nvSpPr>
        <p:spPr>
          <a:xfrm>
            <a:off x="4895850" y="3687654"/>
            <a:ext cx="114300" cy="1524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latin typeface="Shonar Bangla" panose="020B0502040204020203" pitchFamily="34" charset="0"/>
              <a:cs typeface="Shonar Bangla" panose="020B0502040204020203" pitchFamily="34" charset="0"/>
            </a:endParaRPr>
          </a:p>
        </p:txBody>
      </p:sp>
      <p:sp>
        <p:nvSpPr>
          <p:cNvPr id="5" name="Flowchart: Connector 4"/>
          <p:cNvSpPr/>
          <p:nvPr/>
        </p:nvSpPr>
        <p:spPr>
          <a:xfrm>
            <a:off x="5695950" y="3687654"/>
            <a:ext cx="114300" cy="1524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latin typeface="Shonar Bangla" panose="020B0502040204020203" pitchFamily="34" charset="0"/>
              <a:cs typeface="Shonar Bangla" panose="020B0502040204020203" pitchFamily="34" charset="0"/>
            </a:endParaRPr>
          </a:p>
        </p:txBody>
      </p:sp>
      <p:sp>
        <p:nvSpPr>
          <p:cNvPr id="6" name="Right Brace 5"/>
          <p:cNvSpPr/>
          <p:nvPr/>
        </p:nvSpPr>
        <p:spPr>
          <a:xfrm rot="16200000">
            <a:off x="5495925" y="2658954"/>
            <a:ext cx="457200" cy="1543050"/>
          </a:xfrm>
          <a:prstGeom prst="rightBrace">
            <a:avLst>
              <a:gd name="adj1" fmla="val 77381"/>
              <a:gd name="adj2" fmla="val 50000"/>
            </a:avLst>
          </a:prstGeom>
          <a:ln w="38100"/>
        </p:spPr>
        <p:style>
          <a:lnRef idx="1">
            <a:schemeClr val="dk1"/>
          </a:lnRef>
          <a:fillRef idx="0">
            <a:schemeClr val="dk1"/>
          </a:fillRef>
          <a:effectRef idx="0">
            <a:schemeClr val="dk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latin typeface="Shonar Bangla" panose="020B0502040204020203" pitchFamily="34" charset="0"/>
              <a:cs typeface="Shonar Bangla" panose="020B0502040204020203" pitchFamily="34" charset="0"/>
            </a:endParaRPr>
          </a:p>
        </p:txBody>
      </p:sp>
      <p:sp>
        <p:nvSpPr>
          <p:cNvPr id="7" name="Right Brace 6"/>
          <p:cNvSpPr/>
          <p:nvPr/>
        </p:nvSpPr>
        <p:spPr>
          <a:xfrm rot="5400000">
            <a:off x="5972175" y="3668604"/>
            <a:ext cx="304800" cy="742950"/>
          </a:xfrm>
          <a:prstGeom prst="rightBrace">
            <a:avLst>
              <a:gd name="adj1" fmla="val 77381"/>
              <a:gd name="adj2" fmla="val 50000"/>
            </a:avLst>
          </a:prstGeom>
          <a:ln w="38100"/>
        </p:spPr>
        <p:style>
          <a:lnRef idx="1">
            <a:schemeClr val="dk1"/>
          </a:lnRef>
          <a:fillRef idx="0">
            <a:schemeClr val="dk1"/>
          </a:fillRef>
          <a:effectRef idx="0">
            <a:schemeClr val="dk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latin typeface="Shonar Bangla" panose="020B0502040204020203" pitchFamily="34" charset="0"/>
              <a:cs typeface="Shonar Bangla" panose="020B0502040204020203" pitchFamily="34" charset="0"/>
            </a:endParaRPr>
          </a:p>
        </p:txBody>
      </p:sp>
      <p:sp>
        <p:nvSpPr>
          <p:cNvPr id="8" name="Rectangle 7"/>
          <p:cNvSpPr>
            <a:spLocks noChangeArrowheads="1"/>
          </p:cNvSpPr>
          <p:nvPr/>
        </p:nvSpPr>
        <p:spPr bwMode="auto">
          <a:xfrm>
            <a:off x="4838700" y="992079"/>
            <a:ext cx="19351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sz="3600" dirty="0">
                <a:solidFill>
                  <a:srgbClr val="003300"/>
                </a:solidFill>
                <a:latin typeface="Shonar Bangla" panose="020B0502040204020203" pitchFamily="34" charset="0"/>
                <a:cs typeface="Shonar Bangla" panose="020B0502040204020203" pitchFamily="34" charset="0"/>
              </a:rPr>
              <a:t>অবতল দর্পন </a:t>
            </a:r>
            <a:endParaRPr lang="en-US" sz="3600" dirty="0">
              <a:latin typeface="Shonar Bangla" panose="020B0502040204020203" pitchFamily="34" charset="0"/>
              <a:cs typeface="Shonar Bangla" panose="020B0502040204020203" pitchFamily="34" charset="0"/>
            </a:endParaRPr>
          </a:p>
        </p:txBody>
      </p:sp>
      <p:sp>
        <p:nvSpPr>
          <p:cNvPr id="9" name="Arc 8"/>
          <p:cNvSpPr/>
          <p:nvPr/>
        </p:nvSpPr>
        <p:spPr>
          <a:xfrm rot="8956117">
            <a:off x="5604272" y="1117493"/>
            <a:ext cx="514350" cy="1800225"/>
          </a:xfrm>
          <a:prstGeom prst="arc">
            <a:avLst>
              <a:gd name="adj1" fmla="val 17246377"/>
              <a:gd name="adj2" fmla="val 4388296"/>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dirty="0">
              <a:latin typeface="Shonar Bangla" panose="020B0502040204020203" pitchFamily="34" charset="0"/>
              <a:cs typeface="Shonar Bangla" panose="020B0502040204020203" pitchFamily="34" charset="0"/>
            </a:endParaRPr>
          </a:p>
        </p:txBody>
      </p:sp>
      <p:sp>
        <p:nvSpPr>
          <p:cNvPr id="10" name="TextBox 45"/>
          <p:cNvSpPr txBox="1">
            <a:spLocks noChangeArrowheads="1"/>
          </p:cNvSpPr>
          <p:nvPr/>
        </p:nvSpPr>
        <p:spPr bwMode="auto">
          <a:xfrm>
            <a:off x="2438400" y="1373079"/>
            <a:ext cx="1560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sz="3600" dirty="0">
                <a:latin typeface="Shonar Bangla" panose="020B0502040204020203" pitchFamily="34" charset="0"/>
                <a:cs typeface="Shonar Bangla" panose="020B0502040204020203" pitchFamily="34" charset="0"/>
              </a:rPr>
              <a:t>প্রধান অক্ষ</a:t>
            </a:r>
            <a:endParaRPr lang="en-US" sz="3600" dirty="0">
              <a:latin typeface="Shonar Bangla" panose="020B0502040204020203" pitchFamily="34" charset="0"/>
              <a:cs typeface="Shonar Bangla" panose="020B0502040204020203" pitchFamily="34" charset="0"/>
            </a:endParaRPr>
          </a:p>
        </p:txBody>
      </p:sp>
      <p:cxnSp>
        <p:nvCxnSpPr>
          <p:cNvPr id="11" name="Straight Arrow Connector 10"/>
          <p:cNvCxnSpPr>
            <a:stCxn id="10" idx="2"/>
          </p:cNvCxnSpPr>
          <p:nvPr/>
        </p:nvCxnSpPr>
        <p:spPr>
          <a:xfrm flipH="1">
            <a:off x="3181350" y="2019410"/>
            <a:ext cx="37071" cy="163967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 name="TextBox 48"/>
          <p:cNvSpPr txBox="1">
            <a:spLocks noChangeArrowheads="1"/>
          </p:cNvSpPr>
          <p:nvPr/>
        </p:nvSpPr>
        <p:spPr bwMode="auto">
          <a:xfrm>
            <a:off x="3067051" y="5183079"/>
            <a:ext cx="1951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sz="3600" dirty="0">
                <a:latin typeface="Shonar Bangla" panose="020B0502040204020203" pitchFamily="34" charset="0"/>
                <a:cs typeface="Shonar Bangla" panose="020B0502040204020203" pitchFamily="34" charset="0"/>
              </a:rPr>
              <a:t>বক্রতার কেন্দ্র</a:t>
            </a:r>
            <a:endParaRPr lang="en-US" sz="3600" dirty="0">
              <a:latin typeface="Shonar Bangla" panose="020B0502040204020203" pitchFamily="34" charset="0"/>
              <a:cs typeface="Shonar Bangla" panose="020B0502040204020203" pitchFamily="34" charset="0"/>
            </a:endParaRPr>
          </a:p>
        </p:txBody>
      </p:sp>
      <p:cxnSp>
        <p:nvCxnSpPr>
          <p:cNvPr id="13" name="Straight Arrow Connector 12"/>
          <p:cNvCxnSpPr>
            <a:stCxn id="12" idx="0"/>
          </p:cNvCxnSpPr>
          <p:nvPr/>
        </p:nvCxnSpPr>
        <p:spPr>
          <a:xfrm flipV="1">
            <a:off x="4042639" y="3887681"/>
            <a:ext cx="796061" cy="129539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TextBox 52"/>
          <p:cNvSpPr txBox="1">
            <a:spLocks noChangeArrowheads="1"/>
          </p:cNvSpPr>
          <p:nvPr/>
        </p:nvSpPr>
        <p:spPr bwMode="auto">
          <a:xfrm>
            <a:off x="4724400" y="6097479"/>
            <a:ext cx="19736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sz="3600" dirty="0">
                <a:latin typeface="Shonar Bangla" panose="020B0502040204020203" pitchFamily="34" charset="0"/>
                <a:cs typeface="Shonar Bangla" panose="020B0502040204020203" pitchFamily="34" charset="0"/>
              </a:rPr>
              <a:t>ফোকাস বিন্দু </a:t>
            </a:r>
            <a:endParaRPr lang="en-US" sz="3600" dirty="0">
              <a:latin typeface="Shonar Bangla" panose="020B0502040204020203" pitchFamily="34" charset="0"/>
              <a:cs typeface="Shonar Bangla" panose="020B0502040204020203" pitchFamily="34" charset="0"/>
            </a:endParaRPr>
          </a:p>
        </p:txBody>
      </p:sp>
      <p:cxnSp>
        <p:nvCxnSpPr>
          <p:cNvPr id="15" name="Straight Arrow Connector 14"/>
          <p:cNvCxnSpPr>
            <a:stCxn id="14" idx="0"/>
            <a:endCxn id="7" idx="2"/>
          </p:cNvCxnSpPr>
          <p:nvPr/>
        </p:nvCxnSpPr>
        <p:spPr>
          <a:xfrm flipV="1">
            <a:off x="5711209" y="3887679"/>
            <a:ext cx="41891" cy="22098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6" name="TextBox 56"/>
          <p:cNvSpPr txBox="1">
            <a:spLocks noChangeArrowheads="1"/>
          </p:cNvSpPr>
          <p:nvPr/>
        </p:nvSpPr>
        <p:spPr bwMode="auto">
          <a:xfrm>
            <a:off x="6667500" y="5259279"/>
            <a:ext cx="15215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sz="3600" dirty="0">
                <a:latin typeface="Shonar Bangla" panose="020B0502040204020203" pitchFamily="34" charset="0"/>
                <a:cs typeface="Shonar Bangla" panose="020B0502040204020203" pitchFamily="34" charset="0"/>
              </a:rPr>
              <a:t>মেরু বিন্দু </a:t>
            </a:r>
            <a:endParaRPr lang="en-US" sz="3600" dirty="0">
              <a:latin typeface="Shonar Bangla" panose="020B0502040204020203" pitchFamily="34" charset="0"/>
              <a:cs typeface="Shonar Bangla" panose="020B0502040204020203" pitchFamily="34" charset="0"/>
            </a:endParaRPr>
          </a:p>
        </p:txBody>
      </p:sp>
      <p:cxnSp>
        <p:nvCxnSpPr>
          <p:cNvPr id="17" name="Straight Arrow Connector 16"/>
          <p:cNvCxnSpPr>
            <a:stCxn id="16" idx="0"/>
          </p:cNvCxnSpPr>
          <p:nvPr/>
        </p:nvCxnSpPr>
        <p:spPr>
          <a:xfrm flipH="1" flipV="1">
            <a:off x="6667501" y="3887681"/>
            <a:ext cx="760784" cy="137159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095500" y="2592281"/>
            <a:ext cx="4114800" cy="1587"/>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095500" y="4802081"/>
            <a:ext cx="4171950" cy="1587"/>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16200000" flipV="1">
            <a:off x="4867275" y="3325704"/>
            <a:ext cx="1828800" cy="97155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a:off x="4886325" y="3173304"/>
            <a:ext cx="1905000" cy="74295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095501" y="3201881"/>
            <a:ext cx="4364831" cy="1587"/>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095500" y="4268681"/>
            <a:ext cx="4400550" cy="1587"/>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10800000">
            <a:off x="4885135" y="3187591"/>
            <a:ext cx="1600200" cy="106680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rot="10800000" flipV="1">
            <a:off x="4953000" y="3201879"/>
            <a:ext cx="1485900" cy="1219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6" name="TextBox 82"/>
          <p:cNvSpPr txBox="1">
            <a:spLocks noChangeArrowheads="1"/>
          </p:cNvSpPr>
          <p:nvPr/>
        </p:nvSpPr>
        <p:spPr bwMode="auto">
          <a:xfrm>
            <a:off x="4477941" y="2592279"/>
            <a:ext cx="2093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sz="3600" dirty="0">
                <a:latin typeface="Shonar Bangla" panose="020B0502040204020203" pitchFamily="34" charset="0"/>
                <a:cs typeface="Shonar Bangla" panose="020B0502040204020203" pitchFamily="34" charset="0"/>
              </a:rPr>
              <a:t>বক্রতার ব্যাসার্ধ</a:t>
            </a:r>
            <a:endParaRPr lang="en-US" sz="3600" dirty="0">
              <a:latin typeface="Shonar Bangla" panose="020B0502040204020203" pitchFamily="34" charset="0"/>
              <a:cs typeface="Shonar Bangla" panose="020B0502040204020203" pitchFamily="34" charset="0"/>
            </a:endParaRPr>
          </a:p>
        </p:txBody>
      </p:sp>
      <p:sp>
        <p:nvSpPr>
          <p:cNvPr id="27" name="TextBox 84"/>
          <p:cNvSpPr txBox="1">
            <a:spLocks noChangeArrowheads="1"/>
          </p:cNvSpPr>
          <p:nvPr/>
        </p:nvSpPr>
        <p:spPr bwMode="auto">
          <a:xfrm>
            <a:off x="4930378" y="4076593"/>
            <a:ext cx="20329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sz="3600" dirty="0">
                <a:latin typeface="Shonar Bangla" panose="020B0502040204020203" pitchFamily="34" charset="0"/>
                <a:cs typeface="Shonar Bangla" panose="020B0502040204020203" pitchFamily="34" charset="0"/>
              </a:rPr>
              <a:t>ফোকাস দুরুত্ব</a:t>
            </a:r>
            <a:endParaRPr lang="en-US" sz="3600" dirty="0">
              <a:latin typeface="Shonar Bangla" panose="020B0502040204020203" pitchFamily="34" charset="0"/>
              <a:cs typeface="Shonar Bangla" panose="020B0502040204020203" pitchFamily="34" charset="0"/>
            </a:endParaRPr>
          </a:p>
        </p:txBody>
      </p:sp>
      <p:sp>
        <p:nvSpPr>
          <p:cNvPr id="28" name="TextBox 51"/>
          <p:cNvSpPr txBox="1">
            <a:spLocks noChangeArrowheads="1"/>
          </p:cNvSpPr>
          <p:nvPr/>
        </p:nvSpPr>
        <p:spPr bwMode="auto">
          <a:xfrm>
            <a:off x="0" y="114191"/>
            <a:ext cx="9144000" cy="830997"/>
          </a:xfrm>
          <a:prstGeom prst="rect">
            <a:avLst/>
          </a:prstGeom>
          <a:blipFill>
            <a:blip r:embed="rId2"/>
            <a:tile tx="0" ty="0" sx="100000" sy="100000" flip="none" algn="tl"/>
          </a:blipFill>
          <a:ln>
            <a:noFill/>
          </a:ln>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sz="4800" dirty="0">
                <a:solidFill>
                  <a:srgbClr val="002060"/>
                </a:solidFill>
                <a:latin typeface="Shonar Bangla" panose="020B0502040204020203" pitchFamily="34" charset="0"/>
                <a:cs typeface="Shonar Bangla" panose="020B0502040204020203" pitchFamily="34" charset="0"/>
              </a:rPr>
              <a:t>অবতল দর্পনের বিভিন্ন অংশ </a:t>
            </a:r>
            <a:endParaRPr lang="en-US" sz="4800" dirty="0">
              <a:solidFill>
                <a:srgbClr val="002060"/>
              </a:solidFill>
              <a:latin typeface="Shonar Bangla" panose="020B0502040204020203" pitchFamily="34" charset="0"/>
              <a:cs typeface="Shonar Bangla" panose="020B0502040204020203" pitchFamily="34" charset="0"/>
            </a:endParaRPr>
          </a:p>
        </p:txBody>
      </p:sp>
    </p:spTree>
    <p:extLst>
      <p:ext uri="{BB962C8B-B14F-4D97-AF65-F5344CB8AC3E}">
        <p14:creationId xmlns:p14="http://schemas.microsoft.com/office/powerpoint/2010/main" val="338330456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2518" y="1493757"/>
            <a:ext cx="3581400" cy="2667000"/>
            <a:chOff x="5562600" y="1219200"/>
            <a:chExt cx="3581400" cy="2667000"/>
          </a:xfrm>
        </p:grpSpPr>
        <p:cxnSp>
          <p:nvCxnSpPr>
            <p:cNvPr id="64" name="Straight Connector 63"/>
            <p:cNvCxnSpPr/>
            <p:nvPr/>
          </p:nvCxnSpPr>
          <p:spPr>
            <a:xfrm>
              <a:off x="5562600" y="2514600"/>
              <a:ext cx="3581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5" name="Moon 64"/>
            <p:cNvSpPr/>
            <p:nvPr/>
          </p:nvSpPr>
          <p:spPr>
            <a:xfrm rot="10800000">
              <a:off x="7162800" y="1219200"/>
              <a:ext cx="990600" cy="2667000"/>
            </a:xfrm>
            <a:prstGeom prst="moon">
              <a:avLst>
                <a:gd name="adj" fmla="val 26224"/>
              </a:avLst>
            </a:prstGeom>
            <a:solidFill>
              <a:schemeClr val="tx2">
                <a:lumMod val="20000"/>
                <a:lumOff val="80000"/>
              </a:schemeClr>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Flowchart: Connector 65"/>
            <p:cNvSpPr/>
            <p:nvPr/>
          </p:nvSpPr>
          <p:spPr>
            <a:xfrm flipH="1" flipV="1">
              <a:off x="7010400" y="2514600"/>
              <a:ext cx="45719"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TextBox 5"/>
            <p:cNvSpPr txBox="1"/>
            <p:nvPr/>
          </p:nvSpPr>
          <p:spPr>
            <a:xfrm>
              <a:off x="6887980" y="2552136"/>
              <a:ext cx="381000"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F</a:t>
              </a:r>
              <a:endParaRPr lang="en-US" sz="3200" dirty="0"/>
            </a:p>
          </p:txBody>
        </p:sp>
      </p:grpSp>
      <p:cxnSp>
        <p:nvCxnSpPr>
          <p:cNvPr id="3" name="Straight Arrow Connector 2"/>
          <p:cNvCxnSpPr/>
          <p:nvPr/>
        </p:nvCxnSpPr>
        <p:spPr>
          <a:xfrm>
            <a:off x="1258561" y="1955832"/>
            <a:ext cx="2203938" cy="215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304879" y="1493757"/>
            <a:ext cx="3581400" cy="2667000"/>
            <a:chOff x="5562600" y="1219200"/>
            <a:chExt cx="3581400" cy="2667000"/>
          </a:xfrm>
          <a:solidFill>
            <a:srgbClr val="00B0F0"/>
          </a:solidFill>
        </p:grpSpPr>
        <p:cxnSp>
          <p:nvCxnSpPr>
            <p:cNvPr id="61" name="Straight Connector 60"/>
            <p:cNvCxnSpPr/>
            <p:nvPr/>
          </p:nvCxnSpPr>
          <p:spPr>
            <a:xfrm>
              <a:off x="5562600" y="2514600"/>
              <a:ext cx="3581400" cy="1588"/>
            </a:xfrm>
            <a:prstGeom prst="line">
              <a:avLst/>
            </a:prstGeom>
            <a:grpFill/>
            <a:ln w="38100"/>
          </p:spPr>
          <p:style>
            <a:lnRef idx="1">
              <a:schemeClr val="accent1"/>
            </a:lnRef>
            <a:fillRef idx="0">
              <a:schemeClr val="accent1"/>
            </a:fillRef>
            <a:effectRef idx="0">
              <a:schemeClr val="accent1"/>
            </a:effectRef>
            <a:fontRef idx="minor">
              <a:schemeClr val="tx1"/>
            </a:fontRef>
          </p:style>
        </p:cxnSp>
        <p:sp>
          <p:nvSpPr>
            <p:cNvPr id="62" name="Moon 61"/>
            <p:cNvSpPr/>
            <p:nvPr/>
          </p:nvSpPr>
          <p:spPr>
            <a:xfrm rot="10800000">
              <a:off x="7162800" y="1219200"/>
              <a:ext cx="990600" cy="2667000"/>
            </a:xfrm>
            <a:prstGeom prst="moon">
              <a:avLst>
                <a:gd name="adj" fmla="val 26224"/>
              </a:avLst>
            </a:prstGeom>
            <a:grpFill/>
            <a:ln w="38100"/>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Flowchart: Connector 62"/>
            <p:cNvSpPr/>
            <p:nvPr/>
          </p:nvSpPr>
          <p:spPr>
            <a:xfrm flipH="1" flipV="1">
              <a:off x="7010400" y="2514600"/>
              <a:ext cx="45719" cy="76200"/>
            </a:xfrm>
            <a:prstGeom prst="flowChartConnector">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5" name="Straight Arrow Connector 4"/>
          <p:cNvCxnSpPr/>
          <p:nvPr/>
        </p:nvCxnSpPr>
        <p:spPr>
          <a:xfrm>
            <a:off x="1302574" y="3191631"/>
            <a:ext cx="2277157" cy="1366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337629" y="2299212"/>
            <a:ext cx="2277157" cy="381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58561" y="3566769"/>
            <a:ext cx="220393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66" idx="4"/>
          </p:cNvCxnSpPr>
          <p:nvPr/>
        </p:nvCxnSpPr>
        <p:spPr>
          <a:xfrm flipH="1" flipV="1">
            <a:off x="2753177" y="2789157"/>
            <a:ext cx="784061" cy="3751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3" idx="5"/>
          </p:cNvCxnSpPr>
          <p:nvPr/>
        </p:nvCxnSpPr>
        <p:spPr>
          <a:xfrm flipH="1" flipV="1">
            <a:off x="2759374" y="2800316"/>
            <a:ext cx="664164" cy="76645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6" idx="5"/>
          </p:cNvCxnSpPr>
          <p:nvPr/>
        </p:nvCxnSpPr>
        <p:spPr>
          <a:xfrm flipH="1">
            <a:off x="2737013" y="1977335"/>
            <a:ext cx="641007" cy="822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6" idx="6"/>
          </p:cNvCxnSpPr>
          <p:nvPr/>
        </p:nvCxnSpPr>
        <p:spPr>
          <a:xfrm flipH="1">
            <a:off x="2730318" y="2315331"/>
            <a:ext cx="849413" cy="51192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408499" y="4160757"/>
            <a:ext cx="3845743" cy="2362200"/>
            <a:chOff x="5638800" y="3962400"/>
            <a:chExt cx="3505200" cy="2362200"/>
          </a:xfrm>
          <a:solidFill>
            <a:srgbClr val="00B0F0"/>
          </a:solidFill>
        </p:grpSpPr>
        <p:sp>
          <p:nvSpPr>
            <p:cNvPr id="58" name="Moon 57"/>
            <p:cNvSpPr/>
            <p:nvPr/>
          </p:nvSpPr>
          <p:spPr>
            <a:xfrm>
              <a:off x="7234291" y="3962400"/>
              <a:ext cx="867923" cy="2362200"/>
            </a:xfrm>
            <a:prstGeom prst="moon">
              <a:avLst>
                <a:gd name="adj" fmla="val 21429"/>
              </a:avLst>
            </a:prstGeom>
            <a:grp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9" name="Straight Connector 58"/>
            <p:cNvCxnSpPr/>
            <p:nvPr/>
          </p:nvCxnSpPr>
          <p:spPr>
            <a:xfrm flipV="1">
              <a:off x="5638800" y="5105400"/>
              <a:ext cx="3505200" cy="76200"/>
            </a:xfrm>
            <a:prstGeom prst="line">
              <a:avLst/>
            </a:prstGeom>
            <a:grpFill/>
            <a:ln w="38100"/>
          </p:spPr>
          <p:style>
            <a:lnRef idx="1">
              <a:schemeClr val="accent1"/>
            </a:lnRef>
            <a:fillRef idx="0">
              <a:schemeClr val="accent1"/>
            </a:fillRef>
            <a:effectRef idx="0">
              <a:schemeClr val="accent1"/>
            </a:effectRef>
            <a:fontRef idx="minor">
              <a:schemeClr val="tx1"/>
            </a:fontRef>
          </p:style>
        </p:cxnSp>
        <p:sp>
          <p:nvSpPr>
            <p:cNvPr id="60" name="Flowchart: Connector 59"/>
            <p:cNvSpPr/>
            <p:nvPr/>
          </p:nvSpPr>
          <p:spPr>
            <a:xfrm flipH="1">
              <a:off x="6476999" y="5181600"/>
              <a:ext cx="45719" cy="45719"/>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3" name="Straight Connector 12"/>
          <p:cNvCxnSpPr/>
          <p:nvPr/>
        </p:nvCxnSpPr>
        <p:spPr>
          <a:xfrm>
            <a:off x="1404525" y="4657016"/>
            <a:ext cx="19744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58561" y="5706231"/>
            <a:ext cx="1928877" cy="4103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04879" y="5055600"/>
            <a:ext cx="19076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302574" y="6052062"/>
            <a:ext cx="2027211" cy="76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12519" y="5303757"/>
            <a:ext cx="1428150" cy="402475"/>
          </a:xfrm>
          <a:prstGeom prst="line">
            <a:avLst/>
          </a:prstGeom>
          <a:ln w="571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5207" y="5055600"/>
            <a:ext cx="1573250" cy="286257"/>
          </a:xfrm>
          <a:prstGeom prst="line">
            <a:avLst/>
          </a:pr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327397" y="5303757"/>
            <a:ext cx="1391060" cy="730766"/>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331373" y="4616785"/>
            <a:ext cx="1387084" cy="686972"/>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781560" y="6052062"/>
            <a:ext cx="1478479" cy="66230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484742" y="5701880"/>
            <a:ext cx="1815006" cy="5377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177324" y="4657528"/>
            <a:ext cx="1967883" cy="39858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126069" y="4029831"/>
            <a:ext cx="1254916" cy="6145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038172" y="2328519"/>
            <a:ext cx="246185"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19358" y="3205299"/>
            <a:ext cx="3048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102957" y="3570687"/>
            <a:ext cx="304800"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69677" y="2789157"/>
            <a:ext cx="304800" cy="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69677" y="4657528"/>
            <a:ext cx="34650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952954" y="5055600"/>
            <a:ext cx="39628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843840" y="5747262"/>
            <a:ext cx="457200" cy="391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776273" y="5362435"/>
            <a:ext cx="515815" cy="195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15838" y="198321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03331" y="6090162"/>
            <a:ext cx="4572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TextBox 186"/>
          <p:cNvSpPr txBox="1"/>
          <p:nvPr/>
        </p:nvSpPr>
        <p:spPr>
          <a:xfrm>
            <a:off x="617132" y="143631"/>
            <a:ext cx="66294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dirty="0" err="1" smtClean="0">
                <a:solidFill>
                  <a:srgbClr val="00B050"/>
                </a:solidFill>
                <a:latin typeface="NikoshBAN" pitchFamily="2" charset="0"/>
                <a:cs typeface="NikoshBAN" pitchFamily="2" charset="0"/>
              </a:rPr>
              <a:t>আলোর</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প্রতিফলনের</a:t>
            </a:r>
            <a:r>
              <a:rPr lang="en-US" sz="5400" dirty="0" smtClean="0">
                <a:solidFill>
                  <a:srgbClr val="00B050"/>
                </a:solidFill>
                <a:latin typeface="NikoshBAN" pitchFamily="2" charset="0"/>
                <a:cs typeface="NikoshBAN" pitchFamily="2" charset="0"/>
              </a:rPr>
              <a:t> </a:t>
            </a:r>
            <a:r>
              <a:rPr lang="en-US" sz="5400" dirty="0" err="1" smtClean="0">
                <a:solidFill>
                  <a:srgbClr val="00B050"/>
                </a:solidFill>
                <a:latin typeface="NikoshBAN" pitchFamily="2" charset="0"/>
                <a:cs typeface="NikoshBAN" pitchFamily="2" charset="0"/>
              </a:rPr>
              <a:t>নিয়ম</a:t>
            </a:r>
            <a:r>
              <a:rPr lang="en-US" sz="5400" dirty="0" smtClean="0">
                <a:solidFill>
                  <a:srgbClr val="00B050"/>
                </a:solidFill>
                <a:latin typeface="NikoshBAN" pitchFamily="2" charset="0"/>
                <a:cs typeface="NikoshBAN" pitchFamily="2" charset="0"/>
              </a:rPr>
              <a:t> </a:t>
            </a:r>
            <a:endParaRPr lang="en-US" sz="5400" dirty="0">
              <a:solidFill>
                <a:srgbClr val="00B050"/>
              </a:solidFill>
              <a:latin typeface="NikoshBAN" pitchFamily="2" charset="0"/>
              <a:cs typeface="NikoshBAN" pitchFamily="2" charset="0"/>
            </a:endParaRPr>
          </a:p>
        </p:txBody>
      </p:sp>
      <p:sp>
        <p:nvSpPr>
          <p:cNvPr id="36" name="Rectangle 35"/>
          <p:cNvSpPr/>
          <p:nvPr/>
        </p:nvSpPr>
        <p:spPr>
          <a:xfrm>
            <a:off x="5097869" y="1441699"/>
            <a:ext cx="3429000"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800" dirty="0">
                <a:solidFill>
                  <a:srgbClr val="7030A0"/>
                </a:solidFill>
                <a:latin typeface="Shonar Bangla" panose="020B0502040204020203" pitchFamily="34" charset="0"/>
                <a:cs typeface="Shonar Bangla" panose="020B0502040204020203" pitchFamily="34" charset="0"/>
              </a:rPr>
              <a:t>অবতল দর্পণে সমান্তরাল ভাবে আলো আপতিত হলে প্রধান ফোকাস দিয়ে </a:t>
            </a:r>
            <a:r>
              <a:rPr lang="bn-BD" sz="2800" dirty="0" smtClean="0">
                <a:solidFill>
                  <a:srgbClr val="7030A0"/>
                </a:solidFill>
                <a:latin typeface="Shonar Bangla" panose="020B0502040204020203" pitchFamily="34" charset="0"/>
                <a:cs typeface="Shonar Bangla" panose="020B0502040204020203" pitchFamily="34" charset="0"/>
              </a:rPr>
              <a:t>যা</a:t>
            </a:r>
            <a:r>
              <a:rPr lang="en-US" sz="2800" dirty="0" smtClean="0">
                <a:solidFill>
                  <a:srgbClr val="7030A0"/>
                </a:solidFill>
                <a:latin typeface="Shonar Bangla" panose="020B0502040204020203" pitchFamily="34" charset="0"/>
                <a:cs typeface="Shonar Bangla" panose="020B0502040204020203" pitchFamily="34" charset="0"/>
              </a:rPr>
              <a:t>য় </a:t>
            </a:r>
            <a:r>
              <a:rPr lang="bn-BD" sz="3200" dirty="0" smtClean="0">
                <a:solidFill>
                  <a:srgbClr val="7030A0"/>
                </a:solidFill>
                <a:latin typeface="Shonar Bangla" panose="020B0502040204020203" pitchFamily="34" charset="0"/>
                <a:cs typeface="Shonar Bangla" panose="020B0502040204020203" pitchFamily="34" charset="0"/>
              </a:rPr>
              <a:t>।</a:t>
            </a:r>
            <a:endParaRPr lang="en-US" sz="3200" dirty="0">
              <a:solidFill>
                <a:srgbClr val="7030A0"/>
              </a:solidFill>
              <a:latin typeface="Shonar Bangla" panose="020B0502040204020203" pitchFamily="34" charset="0"/>
              <a:cs typeface="Shonar Bangla" panose="020B0502040204020203" pitchFamily="34" charset="0"/>
            </a:endParaRPr>
          </a:p>
        </p:txBody>
      </p:sp>
      <p:sp>
        <p:nvSpPr>
          <p:cNvPr id="37" name="Rectangle 36"/>
          <p:cNvSpPr/>
          <p:nvPr/>
        </p:nvSpPr>
        <p:spPr>
          <a:xfrm>
            <a:off x="5230799" y="4132783"/>
            <a:ext cx="3296070"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400" dirty="0">
                <a:solidFill>
                  <a:schemeClr val="accent2"/>
                </a:solidFill>
                <a:latin typeface="Shonar Bangla" panose="020B0502040204020203" pitchFamily="34" charset="0"/>
                <a:cs typeface="Shonar Bangla" panose="020B0502040204020203" pitchFamily="34" charset="0"/>
              </a:rPr>
              <a:t>উত্তল দর্পণে সমান্তরাল ভাবে আলো আপতিত হলে প্রধান ফোকাস থেকে আসছে বলে মনে হয়।</a:t>
            </a:r>
            <a:endParaRPr lang="en-US" sz="2400" dirty="0">
              <a:solidFill>
                <a:schemeClr val="accent2"/>
              </a:solidFill>
              <a:latin typeface="Shonar Bangla" panose="020B0502040204020203" pitchFamily="34" charset="0"/>
              <a:cs typeface="Shonar Bangla" panose="020B0502040204020203" pitchFamily="34" charset="0"/>
            </a:endParaRPr>
          </a:p>
        </p:txBody>
      </p:sp>
      <p:sp>
        <p:nvSpPr>
          <p:cNvPr id="38" name="TextBox 8"/>
          <p:cNvSpPr txBox="1"/>
          <p:nvPr/>
        </p:nvSpPr>
        <p:spPr>
          <a:xfrm>
            <a:off x="4612960" y="5348784"/>
            <a:ext cx="118485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NikoshBAN" pitchFamily="2" charset="0"/>
                <a:cs typeface="NikoshBAN" pitchFamily="2" charset="0"/>
              </a:rPr>
              <a:t>F</a:t>
            </a:r>
          </a:p>
        </p:txBody>
      </p:sp>
      <p:cxnSp>
        <p:nvCxnSpPr>
          <p:cNvPr id="39" name="Straight Connector 38"/>
          <p:cNvCxnSpPr/>
          <p:nvPr/>
        </p:nvCxnSpPr>
        <p:spPr>
          <a:xfrm>
            <a:off x="3554030" y="1845822"/>
            <a:ext cx="319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707776" y="2124831"/>
            <a:ext cx="365689" cy="2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794332" y="2423250"/>
            <a:ext cx="316911" cy="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346368" y="5025907"/>
            <a:ext cx="304800" cy="1731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73318" y="2679695"/>
            <a:ext cx="319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94332" y="2990989"/>
            <a:ext cx="364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837097" y="3264782"/>
            <a:ext cx="321403" cy="27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682818" y="3535186"/>
            <a:ext cx="381000" cy="615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620056" y="3716091"/>
            <a:ext cx="311776" cy="1153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35632" y="3942676"/>
            <a:ext cx="272144" cy="871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635926" y="4488494"/>
            <a:ext cx="201171" cy="1935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411785" y="4772365"/>
            <a:ext cx="271033" cy="168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79688" y="4294929"/>
            <a:ext cx="273223" cy="1935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380985" y="1591431"/>
            <a:ext cx="254135" cy="520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78998" y="5341857"/>
            <a:ext cx="256928" cy="995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48199" y="5531716"/>
            <a:ext cx="287727" cy="96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72745" y="5706232"/>
            <a:ext cx="310073" cy="96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479425" y="5937023"/>
            <a:ext cx="257086" cy="1150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627288" y="6173913"/>
            <a:ext cx="304800" cy="13143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98211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343400" y="755629"/>
            <a:ext cx="0" cy="3810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a:off x="4343400" y="1218691"/>
            <a:ext cx="2057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343400" y="2584429"/>
            <a:ext cx="1828800" cy="144193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399349" y="1218691"/>
            <a:ext cx="2001451" cy="13598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43400" y="2578567"/>
            <a:ext cx="2133600" cy="410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72200" y="4026367"/>
            <a:ext cx="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61492" y="1218691"/>
            <a:ext cx="1781908" cy="0"/>
          </a:xfrm>
          <a:prstGeom prst="line">
            <a:avLst/>
          </a:prstGeom>
          <a:ln w="38100">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2561492" y="1218691"/>
            <a:ext cx="1896208" cy="144193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180822" y="872859"/>
            <a:ext cx="162578" cy="3751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2037662">
            <a:off x="4533899" y="2143373"/>
            <a:ext cx="457201" cy="621323"/>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2" name="Arc 11"/>
          <p:cNvSpPr/>
          <p:nvPr/>
        </p:nvSpPr>
        <p:spPr>
          <a:xfrm rot="6496552" flipV="1">
            <a:off x="5764886" y="1099035"/>
            <a:ext cx="461693" cy="494375"/>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3" name="Arc 12"/>
          <p:cNvSpPr/>
          <p:nvPr/>
        </p:nvSpPr>
        <p:spPr>
          <a:xfrm rot="1921895">
            <a:off x="4502563" y="2578566"/>
            <a:ext cx="457201" cy="621323"/>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4" name="Arc 13"/>
          <p:cNvSpPr/>
          <p:nvPr/>
        </p:nvSpPr>
        <p:spPr>
          <a:xfrm rot="2722804">
            <a:off x="2714584" y="1130690"/>
            <a:ext cx="457201" cy="621323"/>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15" name="Straight Connector 14"/>
          <p:cNvCxnSpPr/>
          <p:nvPr/>
        </p:nvCxnSpPr>
        <p:spPr>
          <a:xfrm flipH="1">
            <a:off x="4181464" y="1312207"/>
            <a:ext cx="172540" cy="3751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14800" y="1796101"/>
            <a:ext cx="183252" cy="3487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45652" y="2245525"/>
            <a:ext cx="152400" cy="3325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45652" y="2619598"/>
            <a:ext cx="162578" cy="3234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180822" y="3004742"/>
            <a:ext cx="162578" cy="3006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28656" y="4026367"/>
            <a:ext cx="199984"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128656" y="3490169"/>
            <a:ext cx="214744" cy="3567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1"/>
          <p:cNvSpPr txBox="1"/>
          <p:nvPr/>
        </p:nvSpPr>
        <p:spPr>
          <a:xfrm>
            <a:off x="6477000" y="803284"/>
            <a:ext cx="914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o</a:t>
            </a:r>
            <a:endParaRPr lang="en-US" sz="2000" dirty="0">
              <a:latin typeface="NikoshBAN" pitchFamily="2" charset="0"/>
              <a:cs typeface="NikoshBAN" pitchFamily="2" charset="0"/>
            </a:endParaRPr>
          </a:p>
        </p:txBody>
      </p:sp>
      <p:sp>
        <p:nvSpPr>
          <p:cNvPr id="23" name="TextBox 2"/>
          <p:cNvSpPr txBox="1"/>
          <p:nvPr/>
        </p:nvSpPr>
        <p:spPr>
          <a:xfrm>
            <a:off x="2286000" y="1072019"/>
            <a:ext cx="88509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NikoshBAN" pitchFamily="2" charset="0"/>
                <a:cs typeface="NikoshBAN" pitchFamily="2" charset="0"/>
              </a:rPr>
              <a:t>I</a:t>
            </a:r>
          </a:p>
        </p:txBody>
      </p:sp>
      <p:sp>
        <p:nvSpPr>
          <p:cNvPr id="24" name="TextBox 4"/>
          <p:cNvSpPr txBox="1"/>
          <p:nvPr/>
        </p:nvSpPr>
        <p:spPr>
          <a:xfrm>
            <a:off x="3681926" y="2508555"/>
            <a:ext cx="117161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Q</a:t>
            </a:r>
            <a:endParaRPr lang="en-US" dirty="0">
              <a:latin typeface="NikoshBAN" pitchFamily="2" charset="0"/>
              <a:cs typeface="NikoshBAN" pitchFamily="2" charset="0"/>
            </a:endParaRPr>
          </a:p>
        </p:txBody>
      </p:sp>
      <p:sp>
        <p:nvSpPr>
          <p:cNvPr id="25" name="TextBox 5"/>
          <p:cNvSpPr txBox="1"/>
          <p:nvPr/>
        </p:nvSpPr>
        <p:spPr>
          <a:xfrm>
            <a:off x="6400800" y="3846924"/>
            <a:ext cx="1371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R</a:t>
            </a:r>
            <a:endParaRPr lang="en-US" dirty="0">
              <a:latin typeface="NikoshBAN" pitchFamily="2" charset="0"/>
              <a:cs typeface="NikoshBAN" pitchFamily="2" charset="0"/>
            </a:endParaRPr>
          </a:p>
        </p:txBody>
      </p:sp>
      <p:sp>
        <p:nvSpPr>
          <p:cNvPr id="26" name="TextBox 6"/>
          <p:cNvSpPr txBox="1"/>
          <p:nvPr/>
        </p:nvSpPr>
        <p:spPr>
          <a:xfrm>
            <a:off x="6705600" y="2454034"/>
            <a:ext cx="1600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N</a:t>
            </a:r>
            <a:endParaRPr lang="en-US" dirty="0">
              <a:latin typeface="NikoshBAN" pitchFamily="2" charset="0"/>
              <a:cs typeface="NikoshBAN" pitchFamily="2" charset="0"/>
            </a:endParaRPr>
          </a:p>
        </p:txBody>
      </p:sp>
      <p:sp>
        <p:nvSpPr>
          <p:cNvPr id="27" name="TextBox 9"/>
          <p:cNvSpPr txBox="1"/>
          <p:nvPr/>
        </p:nvSpPr>
        <p:spPr>
          <a:xfrm>
            <a:off x="4419440" y="1312207"/>
            <a:ext cx="952660" cy="3838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T</a:t>
            </a:r>
            <a:endParaRPr lang="en-US" dirty="0">
              <a:latin typeface="NikoshBAN" pitchFamily="2" charset="0"/>
              <a:cs typeface="NikoshBAN" pitchFamily="2" charset="0"/>
            </a:endParaRPr>
          </a:p>
        </p:txBody>
      </p:sp>
      <p:cxnSp>
        <p:nvCxnSpPr>
          <p:cNvPr id="28" name="Straight Arrow Connector 27"/>
          <p:cNvCxnSpPr/>
          <p:nvPr/>
        </p:nvCxnSpPr>
        <p:spPr>
          <a:xfrm>
            <a:off x="4328640" y="1209028"/>
            <a:ext cx="2209800" cy="0"/>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TextBox 14"/>
          <p:cNvSpPr txBox="1"/>
          <p:nvPr/>
        </p:nvSpPr>
        <p:spPr>
          <a:xfrm>
            <a:off x="3238500" y="95398"/>
            <a:ext cx="43434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dirty="0" smtClean="0">
                <a:solidFill>
                  <a:srgbClr val="7030A0"/>
                </a:solidFill>
                <a:latin typeface="NikoshBAN" pitchFamily="2" charset="0"/>
                <a:cs typeface="NikoshBAN" pitchFamily="2" charset="0"/>
              </a:rPr>
              <a:t>সমতল দর্পণ </a:t>
            </a:r>
            <a:endParaRPr lang="en-US" sz="4000" dirty="0">
              <a:solidFill>
                <a:srgbClr val="7030A0"/>
              </a:solidFill>
              <a:latin typeface="NikoshBAN" pitchFamily="2" charset="0"/>
              <a:cs typeface="NikoshBAN" pitchFamily="2" charset="0"/>
            </a:endParaRPr>
          </a:p>
        </p:txBody>
      </p:sp>
      <p:sp>
        <p:nvSpPr>
          <p:cNvPr id="30" name="TextBox 15"/>
          <p:cNvSpPr txBox="1"/>
          <p:nvPr/>
        </p:nvSpPr>
        <p:spPr>
          <a:xfrm>
            <a:off x="3171092" y="1353149"/>
            <a:ext cx="838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NikoshBAN" pitchFamily="2" charset="0"/>
                <a:cs typeface="NikoshBAN" pitchFamily="2" charset="0"/>
              </a:rPr>
              <a:t>r</a:t>
            </a:r>
          </a:p>
        </p:txBody>
      </p:sp>
      <p:sp>
        <p:nvSpPr>
          <p:cNvPr id="31" name="TextBox 16"/>
          <p:cNvSpPr txBox="1"/>
          <p:nvPr/>
        </p:nvSpPr>
        <p:spPr>
          <a:xfrm>
            <a:off x="5457963" y="1213538"/>
            <a:ext cx="914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i</a:t>
            </a:r>
            <a:endParaRPr lang="en-US" dirty="0">
              <a:latin typeface="NikoshBAN" pitchFamily="2" charset="0"/>
              <a:cs typeface="NikoshBAN" pitchFamily="2" charset="0"/>
            </a:endParaRPr>
          </a:p>
        </p:txBody>
      </p:sp>
      <p:sp>
        <p:nvSpPr>
          <p:cNvPr id="32" name="TextBox 20"/>
          <p:cNvSpPr txBox="1"/>
          <p:nvPr/>
        </p:nvSpPr>
        <p:spPr>
          <a:xfrm>
            <a:off x="5029200" y="2208702"/>
            <a:ext cx="1371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i</a:t>
            </a:r>
            <a:endParaRPr lang="en-US" dirty="0">
              <a:latin typeface="NikoshBAN" pitchFamily="2" charset="0"/>
              <a:cs typeface="NikoshBAN" pitchFamily="2" charset="0"/>
            </a:endParaRPr>
          </a:p>
        </p:txBody>
      </p:sp>
      <p:sp>
        <p:nvSpPr>
          <p:cNvPr id="33" name="TextBox 21"/>
          <p:cNvSpPr txBox="1"/>
          <p:nvPr/>
        </p:nvSpPr>
        <p:spPr>
          <a:xfrm>
            <a:off x="4907452" y="2758382"/>
            <a:ext cx="187638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r</a:t>
            </a:r>
            <a:endParaRPr lang="en-US" dirty="0">
              <a:latin typeface="NikoshBAN" pitchFamily="2" charset="0"/>
              <a:cs typeface="NikoshBAN" pitchFamily="2" charset="0"/>
            </a:endParaRPr>
          </a:p>
        </p:txBody>
      </p:sp>
      <p:sp>
        <p:nvSpPr>
          <p:cNvPr id="34" name="TextBox 8"/>
          <p:cNvSpPr txBox="1"/>
          <p:nvPr/>
        </p:nvSpPr>
        <p:spPr>
          <a:xfrm>
            <a:off x="4457700" y="702687"/>
            <a:ext cx="109521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M</a:t>
            </a:r>
            <a:r>
              <a:rPr lang="en-US" dirty="0" smtClean="0">
                <a:latin typeface="Arial Black" pitchFamily="34" charset="0"/>
                <a:cs typeface="NikoshBAN" pitchFamily="2" charset="0"/>
              </a:rPr>
              <a:t>1</a:t>
            </a:r>
            <a:endParaRPr lang="en-US" dirty="0">
              <a:latin typeface="Arial Black" pitchFamily="34" charset="0"/>
              <a:cs typeface="NikoshBAN" pitchFamily="2" charset="0"/>
            </a:endParaRPr>
          </a:p>
        </p:txBody>
      </p:sp>
      <p:sp>
        <p:nvSpPr>
          <p:cNvPr id="35" name="TextBox 10"/>
          <p:cNvSpPr txBox="1"/>
          <p:nvPr/>
        </p:nvSpPr>
        <p:spPr>
          <a:xfrm>
            <a:off x="4388640" y="4331167"/>
            <a:ext cx="134240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M</a:t>
            </a:r>
            <a:r>
              <a:rPr lang="en-US" dirty="0" smtClean="0">
                <a:latin typeface="Arial Black" pitchFamily="34" charset="0"/>
                <a:cs typeface="NikoshBAN" pitchFamily="2" charset="0"/>
              </a:rPr>
              <a:t>2</a:t>
            </a:r>
            <a:endParaRPr lang="en-US" dirty="0">
              <a:latin typeface="Arial Black" pitchFamily="34" charset="0"/>
              <a:cs typeface="NikoshBAN" pitchFamily="2" charset="0"/>
            </a:endParaRPr>
          </a:p>
        </p:txBody>
      </p:sp>
      <p:sp>
        <p:nvSpPr>
          <p:cNvPr id="36" name="TextBox 11"/>
          <p:cNvSpPr txBox="1"/>
          <p:nvPr/>
        </p:nvSpPr>
        <p:spPr>
          <a:xfrm>
            <a:off x="76200" y="4700499"/>
            <a:ext cx="8991600"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00B050"/>
                </a:solidFill>
                <a:latin typeface="NikoshBAN" pitchFamily="2" charset="0"/>
                <a:cs typeface="NikoshBAN" pitchFamily="2" charset="0"/>
              </a:rPr>
              <a:t>M </a:t>
            </a:r>
            <a:r>
              <a:rPr lang="en-US" sz="3200" dirty="0" err="1" smtClean="0">
                <a:solidFill>
                  <a:srgbClr val="00B050"/>
                </a:solidFill>
                <a:latin typeface="NikoshBAN" pitchFamily="2" charset="0"/>
                <a:cs typeface="NikoshBAN" pitchFamily="2" charset="0"/>
              </a:rPr>
              <a:t>সমতল</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দর্পণের</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সামনে</a:t>
            </a:r>
            <a:r>
              <a:rPr lang="en-US" sz="3200" dirty="0" smtClean="0">
                <a:solidFill>
                  <a:srgbClr val="00B050"/>
                </a:solidFill>
                <a:latin typeface="NikoshBAN" pitchFamily="2" charset="0"/>
                <a:cs typeface="NikoshBAN" pitchFamily="2" charset="0"/>
              </a:rPr>
              <a:t> O </a:t>
            </a:r>
            <a:r>
              <a:rPr lang="en-US" sz="3200" dirty="0" err="1" smtClean="0">
                <a:solidFill>
                  <a:srgbClr val="00B050"/>
                </a:solidFill>
                <a:latin typeface="NikoshBAN" pitchFamily="2" charset="0"/>
                <a:cs typeface="NikoshBAN" pitchFamily="2" charset="0"/>
              </a:rPr>
              <a:t>একটি</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বিন্দু</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লক্ষবস্তু</a:t>
            </a:r>
            <a:r>
              <a:rPr lang="en-US" sz="3200" dirty="0" smtClean="0">
                <a:solidFill>
                  <a:srgbClr val="00B050"/>
                </a:solidFill>
                <a:latin typeface="NikoshBAN" pitchFamily="2" charset="0"/>
                <a:cs typeface="NikoshBAN" pitchFamily="2" charset="0"/>
              </a:rPr>
              <a:t>। O </a:t>
            </a:r>
            <a:r>
              <a:rPr lang="en-US" sz="3200" dirty="0" err="1" smtClean="0">
                <a:solidFill>
                  <a:srgbClr val="00B050"/>
                </a:solidFill>
                <a:latin typeface="NikoshBAN" pitchFamily="2" charset="0"/>
                <a:cs typeface="NikoshBAN" pitchFamily="2" charset="0"/>
              </a:rPr>
              <a:t>থেকে</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OTএবং</a:t>
            </a:r>
            <a:r>
              <a:rPr lang="en-US" sz="3200" dirty="0" smtClean="0">
                <a:solidFill>
                  <a:srgbClr val="00B050"/>
                </a:solidFill>
                <a:latin typeface="NikoshBAN" pitchFamily="2" charset="0"/>
                <a:cs typeface="NikoshBAN" pitchFamily="2" charset="0"/>
              </a:rPr>
              <a:t>  OQ </a:t>
            </a:r>
            <a:r>
              <a:rPr lang="en-US" sz="3200" dirty="0" err="1" smtClean="0">
                <a:solidFill>
                  <a:srgbClr val="00B050"/>
                </a:solidFill>
                <a:latin typeface="NikoshBAN" pitchFamily="2" charset="0"/>
                <a:cs typeface="NikoshBAN" pitchFamily="2" charset="0"/>
              </a:rPr>
              <a:t>রশ্মি</a:t>
            </a:r>
            <a:r>
              <a:rPr lang="en-US" sz="3200" dirty="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দর্পণে</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আপতিত</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হয়ে</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যথাক্রমে</a:t>
            </a:r>
            <a:r>
              <a:rPr lang="en-US" sz="3200" dirty="0" smtClean="0">
                <a:solidFill>
                  <a:srgbClr val="00B050"/>
                </a:solidFill>
                <a:latin typeface="NikoshBAN" pitchFamily="2" charset="0"/>
                <a:cs typeface="NikoshBAN" pitchFamily="2" charset="0"/>
              </a:rPr>
              <a:t> TO </a:t>
            </a:r>
            <a:r>
              <a:rPr lang="en-US" sz="3200" dirty="0" err="1" smtClean="0">
                <a:solidFill>
                  <a:srgbClr val="00B050"/>
                </a:solidFill>
                <a:latin typeface="NikoshBAN" pitchFamily="2" charset="0"/>
                <a:cs typeface="NikoshBAN" pitchFamily="2" charset="0"/>
              </a:rPr>
              <a:t>এবং</a:t>
            </a:r>
            <a:r>
              <a:rPr lang="en-US" sz="3200" dirty="0" smtClean="0">
                <a:solidFill>
                  <a:srgbClr val="00B050"/>
                </a:solidFill>
                <a:latin typeface="NikoshBAN" pitchFamily="2" charset="0"/>
                <a:cs typeface="NikoshBAN" pitchFamily="2" charset="0"/>
              </a:rPr>
              <a:t> QR </a:t>
            </a:r>
            <a:r>
              <a:rPr lang="en-US" sz="3200" dirty="0" err="1" smtClean="0">
                <a:solidFill>
                  <a:srgbClr val="00B050"/>
                </a:solidFill>
                <a:latin typeface="NikoshBAN" pitchFamily="2" charset="0"/>
                <a:cs typeface="NikoshBAN" pitchFamily="2" charset="0"/>
              </a:rPr>
              <a:t>পথে</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প্রতিফলিত</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হয়</a:t>
            </a:r>
            <a:r>
              <a:rPr lang="en-US" sz="3200" dirty="0" smtClean="0">
                <a:solidFill>
                  <a:srgbClr val="00B050"/>
                </a:solidFill>
                <a:latin typeface="NikoshBAN" pitchFamily="2" charset="0"/>
                <a:cs typeface="NikoshBAN" pitchFamily="2" charset="0"/>
              </a:rPr>
              <a:t>। OT </a:t>
            </a:r>
            <a:r>
              <a:rPr lang="en-US" sz="3200" dirty="0" err="1" smtClean="0">
                <a:solidFill>
                  <a:srgbClr val="00B050"/>
                </a:solidFill>
                <a:latin typeface="NikoshBAN" pitchFamily="2" charset="0"/>
                <a:cs typeface="NikoshBAN" pitchFamily="2" charset="0"/>
              </a:rPr>
              <a:t>এবংRQ</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পিছনের</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দিকে</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বর্ধিত</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করলে</a:t>
            </a:r>
            <a:r>
              <a:rPr lang="en-US" sz="3200" dirty="0" smtClean="0">
                <a:solidFill>
                  <a:srgbClr val="00B050"/>
                </a:solidFill>
                <a:latin typeface="NikoshBAN" pitchFamily="2" charset="0"/>
                <a:cs typeface="NikoshBAN" pitchFamily="2" charset="0"/>
              </a:rPr>
              <a:t> I </a:t>
            </a:r>
            <a:r>
              <a:rPr lang="en-US" sz="3200" dirty="0" err="1" smtClean="0">
                <a:solidFill>
                  <a:srgbClr val="00B050"/>
                </a:solidFill>
                <a:latin typeface="NikoshBAN" pitchFamily="2" charset="0"/>
                <a:cs typeface="NikoshBAN" pitchFamily="2" charset="0"/>
              </a:rPr>
              <a:t>বিন্দুতে</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মিলিত</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হয়</a:t>
            </a:r>
            <a:r>
              <a:rPr lang="en-US" sz="3200" dirty="0" smtClean="0">
                <a:solidFill>
                  <a:srgbClr val="00B050"/>
                </a:solidFill>
                <a:latin typeface="NikoshBAN" pitchFamily="2" charset="0"/>
                <a:cs typeface="NikoshBAN" pitchFamily="2" charset="0"/>
              </a:rPr>
              <a:t> ।I </a:t>
            </a:r>
            <a:r>
              <a:rPr lang="en-US" sz="3200" dirty="0" err="1" smtClean="0">
                <a:solidFill>
                  <a:srgbClr val="00B050"/>
                </a:solidFill>
                <a:latin typeface="NikoshBAN" pitchFamily="2" charset="0"/>
                <a:cs typeface="NikoshBAN" pitchFamily="2" charset="0"/>
              </a:rPr>
              <a:t>বিন্দু</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হলো</a:t>
            </a:r>
            <a:r>
              <a:rPr lang="en-US" sz="3200" dirty="0" smtClean="0">
                <a:solidFill>
                  <a:srgbClr val="00B050"/>
                </a:solidFill>
                <a:latin typeface="NikoshBAN" pitchFamily="2" charset="0"/>
                <a:cs typeface="NikoshBAN" pitchFamily="2" charset="0"/>
              </a:rPr>
              <a:t> O </a:t>
            </a:r>
            <a:r>
              <a:rPr lang="en-US" sz="3200" dirty="0" err="1" smtClean="0">
                <a:solidFill>
                  <a:srgbClr val="00B050"/>
                </a:solidFill>
                <a:latin typeface="NikoshBAN" pitchFamily="2" charset="0"/>
                <a:cs typeface="NikoshBAN" pitchFamily="2" charset="0"/>
              </a:rPr>
              <a:t>বিন্দুর</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অবাস্তব</a:t>
            </a:r>
            <a:r>
              <a:rPr lang="en-US" sz="3200" dirty="0" smtClean="0">
                <a:solidFill>
                  <a:srgbClr val="00B050"/>
                </a:solidFill>
                <a:latin typeface="NikoshBAN" pitchFamily="2" charset="0"/>
                <a:cs typeface="NikoshBAN" pitchFamily="2" charset="0"/>
              </a:rPr>
              <a:t> </a:t>
            </a:r>
            <a:r>
              <a:rPr lang="en-US" sz="3200" dirty="0" err="1" smtClean="0">
                <a:solidFill>
                  <a:srgbClr val="00B050"/>
                </a:solidFill>
                <a:latin typeface="NikoshBAN" pitchFamily="2" charset="0"/>
                <a:cs typeface="NikoshBAN" pitchFamily="2" charset="0"/>
              </a:rPr>
              <a:t>প্রতিবিম্ব</a:t>
            </a:r>
            <a:r>
              <a:rPr lang="en-US" sz="3200" dirty="0" smtClean="0">
                <a:solidFill>
                  <a:srgbClr val="00B050"/>
                </a:solidFill>
                <a:latin typeface="NikoshBAN" pitchFamily="2" charset="0"/>
                <a:cs typeface="NikoshBAN" pitchFamily="2" charset="0"/>
              </a:rPr>
              <a:t> ।  </a:t>
            </a:r>
            <a:endParaRPr lang="en-US" sz="3200" dirty="0">
              <a:solidFill>
                <a:srgbClr val="00B050"/>
              </a:solidFill>
              <a:latin typeface="NikoshBAN" pitchFamily="2" charset="0"/>
              <a:cs typeface="NikoshBAN" pitchFamily="2" charset="0"/>
            </a:endParaRPr>
          </a:p>
        </p:txBody>
      </p:sp>
      <p:pic>
        <p:nvPicPr>
          <p:cNvPr id="37" name="Picture 36" descr="C:\Users\H.ASRAF1814156287\Downloads\ey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81" t="10511" r="45411" b="5165"/>
          <a:stretch/>
        </p:blipFill>
        <p:spPr bwMode="auto">
          <a:xfrm>
            <a:off x="152400" y="646281"/>
            <a:ext cx="1064824" cy="134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37043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out)">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6"/>
                                        </p:tgtEl>
                                        <p:attrNameLst>
                                          <p:attrName>ppt_y</p:attrName>
                                        </p:attrNameLst>
                                      </p:cBhvr>
                                      <p:tavLst>
                                        <p:tav tm="0">
                                          <p:val>
                                            <p:strVal val="#ppt_y"/>
                                          </p:val>
                                        </p:tav>
                                        <p:tav tm="100000">
                                          <p:val>
                                            <p:strVal val="#ppt_y"/>
                                          </p:val>
                                        </p:tav>
                                      </p:tavLst>
                                    </p:anim>
                                    <p:anim calcmode="lin" valueType="num">
                                      <p:cBhvr>
                                        <p:cTn id="1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4128087" y="259480"/>
            <a:ext cx="12846" cy="414996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4128087" y="3670894"/>
            <a:ext cx="1975338" cy="11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122225" y="1308158"/>
            <a:ext cx="1981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87917" y="1326280"/>
            <a:ext cx="1998785"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87917" y="3670894"/>
            <a:ext cx="1934308" cy="1758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103425" y="1308158"/>
            <a:ext cx="0" cy="2356338"/>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C:\Users\H.ASRAF1814156287\Downloads\ey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81" t="10511" r="45411" b="5165"/>
          <a:stretch/>
        </p:blipFill>
        <p:spPr bwMode="auto">
          <a:xfrm rot="7968260">
            <a:off x="5451413" y="27118"/>
            <a:ext cx="684199" cy="8988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7"/>
          <p:cNvSpPr txBox="1"/>
          <p:nvPr/>
        </p:nvSpPr>
        <p:spPr>
          <a:xfrm>
            <a:off x="6172682" y="1255260"/>
            <a:ext cx="1752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O</a:t>
            </a:r>
            <a:endParaRPr lang="en-US" sz="2000" dirty="0">
              <a:latin typeface="NikoshBAN" pitchFamily="2" charset="0"/>
              <a:cs typeface="NikoshBAN" pitchFamily="2" charset="0"/>
            </a:endParaRPr>
          </a:p>
        </p:txBody>
      </p:sp>
      <p:sp>
        <p:nvSpPr>
          <p:cNvPr id="10" name="TextBox 28"/>
          <p:cNvSpPr txBox="1"/>
          <p:nvPr/>
        </p:nvSpPr>
        <p:spPr>
          <a:xfrm>
            <a:off x="1830363" y="1191992"/>
            <a:ext cx="71510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NikoshBAN" pitchFamily="2" charset="0"/>
                <a:cs typeface="NikoshBAN" pitchFamily="2" charset="0"/>
              </a:rPr>
              <a:t>I</a:t>
            </a:r>
            <a:endParaRPr lang="en-US" sz="2400" dirty="0">
              <a:latin typeface="NikoshBAN" pitchFamily="2" charset="0"/>
              <a:cs typeface="NikoshBAN" pitchFamily="2" charset="0"/>
            </a:endParaRPr>
          </a:p>
        </p:txBody>
      </p:sp>
      <p:sp>
        <p:nvSpPr>
          <p:cNvPr id="11" name="TextBox 29"/>
          <p:cNvSpPr txBox="1"/>
          <p:nvPr/>
        </p:nvSpPr>
        <p:spPr>
          <a:xfrm>
            <a:off x="3629973" y="2064071"/>
            <a:ext cx="125035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Q</a:t>
            </a:r>
            <a:endParaRPr lang="en-US" sz="2000" dirty="0">
              <a:latin typeface="NikoshBAN" pitchFamily="2" charset="0"/>
              <a:cs typeface="NikoshBAN" pitchFamily="2" charset="0"/>
            </a:endParaRPr>
          </a:p>
        </p:txBody>
      </p:sp>
      <p:sp>
        <p:nvSpPr>
          <p:cNvPr id="12" name="TextBox 30"/>
          <p:cNvSpPr txBox="1"/>
          <p:nvPr/>
        </p:nvSpPr>
        <p:spPr>
          <a:xfrm>
            <a:off x="6210782" y="3479632"/>
            <a:ext cx="1676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A</a:t>
            </a:r>
            <a:endParaRPr lang="en-US" sz="2000" dirty="0">
              <a:latin typeface="NikoshBAN" pitchFamily="2" charset="0"/>
              <a:cs typeface="NikoshBAN" pitchFamily="2" charset="0"/>
            </a:endParaRPr>
          </a:p>
        </p:txBody>
      </p:sp>
      <p:sp>
        <p:nvSpPr>
          <p:cNvPr id="13" name="TextBox 42"/>
          <p:cNvSpPr txBox="1"/>
          <p:nvPr/>
        </p:nvSpPr>
        <p:spPr>
          <a:xfrm>
            <a:off x="2182252" y="3879742"/>
            <a:ext cx="13785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B</a:t>
            </a:r>
            <a:endParaRPr lang="en-US" sz="2000" dirty="0">
              <a:latin typeface="NikoshBAN" pitchFamily="2" charset="0"/>
              <a:cs typeface="NikoshBAN" pitchFamily="2" charset="0"/>
            </a:endParaRPr>
          </a:p>
        </p:txBody>
      </p:sp>
      <p:sp>
        <p:nvSpPr>
          <p:cNvPr id="14" name="TextBox 105"/>
          <p:cNvSpPr txBox="1"/>
          <p:nvPr/>
        </p:nvSpPr>
        <p:spPr>
          <a:xfrm>
            <a:off x="3706173" y="1338002"/>
            <a:ext cx="1295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R</a:t>
            </a:r>
            <a:endParaRPr lang="en-US" sz="2000" dirty="0">
              <a:latin typeface="NikoshBAN" pitchFamily="2" charset="0"/>
              <a:cs typeface="NikoshBAN" pitchFamily="2" charset="0"/>
            </a:endParaRPr>
          </a:p>
        </p:txBody>
      </p:sp>
      <p:sp>
        <p:nvSpPr>
          <p:cNvPr id="15" name="TextBox 106"/>
          <p:cNvSpPr txBox="1"/>
          <p:nvPr/>
        </p:nvSpPr>
        <p:spPr>
          <a:xfrm>
            <a:off x="4118444" y="438375"/>
            <a:ext cx="1371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P</a:t>
            </a:r>
            <a:endParaRPr lang="en-US" sz="2000" dirty="0">
              <a:latin typeface="NikoshBAN" pitchFamily="2" charset="0"/>
              <a:cs typeface="NikoshBAN" pitchFamily="2" charset="0"/>
            </a:endParaRPr>
          </a:p>
        </p:txBody>
      </p:sp>
      <p:sp>
        <p:nvSpPr>
          <p:cNvPr id="16" name="TextBox 107"/>
          <p:cNvSpPr txBox="1"/>
          <p:nvPr/>
        </p:nvSpPr>
        <p:spPr>
          <a:xfrm>
            <a:off x="4186702" y="3815855"/>
            <a:ext cx="1219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NikoshBAN" pitchFamily="2" charset="0"/>
                <a:cs typeface="NikoshBAN" pitchFamily="2" charset="0"/>
              </a:rPr>
              <a:t>L</a:t>
            </a:r>
            <a:endParaRPr lang="en-US" sz="2000" dirty="0">
              <a:latin typeface="NikoshBAN" pitchFamily="2" charset="0"/>
              <a:cs typeface="NikoshBAN" pitchFamily="2" charset="0"/>
            </a:endParaRPr>
          </a:p>
        </p:txBody>
      </p:sp>
      <p:cxnSp>
        <p:nvCxnSpPr>
          <p:cNvPr id="17" name="Straight Arrow Connector 16"/>
          <p:cNvCxnSpPr/>
          <p:nvPr/>
        </p:nvCxnSpPr>
        <p:spPr>
          <a:xfrm flipH="1" flipV="1">
            <a:off x="4108499" y="758244"/>
            <a:ext cx="1994926" cy="549914"/>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08499" y="391266"/>
            <a:ext cx="1122828" cy="366978"/>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108499" y="1151097"/>
            <a:ext cx="1994926" cy="157062"/>
          </a:xfrm>
          <a:prstGeom prst="straightConnector1">
            <a:avLst/>
          </a:prstGeom>
          <a:ln w="38100">
            <a:solidFill>
              <a:srgbClr val="00B0F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255151" y="985567"/>
            <a:ext cx="1583373" cy="16553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108499" y="1624846"/>
            <a:ext cx="1994926" cy="2020737"/>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140935" y="446067"/>
            <a:ext cx="1117973" cy="1179472"/>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108499" y="2211898"/>
            <a:ext cx="1994927" cy="1433686"/>
          </a:xfrm>
          <a:prstGeom prst="straightConnector1">
            <a:avLst/>
          </a:prstGeom>
          <a:ln w="38100">
            <a:solidFill>
              <a:srgbClr val="00B0F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186702" y="985567"/>
            <a:ext cx="1751580" cy="1278559"/>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187918" y="1624846"/>
            <a:ext cx="1953017" cy="203965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195603" y="2290204"/>
            <a:ext cx="1932484" cy="1370633"/>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234970" y="758244"/>
            <a:ext cx="1873529" cy="54991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187917" y="1151097"/>
            <a:ext cx="1998785" cy="17938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234970" y="1338002"/>
            <a:ext cx="3638" cy="2307581"/>
          </a:xfrm>
          <a:prstGeom prst="straightConnector1">
            <a:avLst/>
          </a:prstGeom>
          <a:ln w="762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65702" y="496390"/>
            <a:ext cx="242347"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938809" y="804601"/>
            <a:ext cx="231693" cy="2637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938809" y="1207985"/>
            <a:ext cx="202128" cy="1845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879663" y="1835471"/>
            <a:ext cx="248954"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859582" y="1392584"/>
            <a:ext cx="296958" cy="2909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859582" y="2097598"/>
            <a:ext cx="259336"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859582" y="2464181"/>
            <a:ext cx="258861" cy="1804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859582" y="2746920"/>
            <a:ext cx="258862"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873472" y="3078880"/>
            <a:ext cx="26746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865703" y="3462314"/>
            <a:ext cx="258013" cy="2261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885055" y="3765442"/>
            <a:ext cx="301647"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865703" y="4147867"/>
            <a:ext cx="242346" cy="2028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59051" y="176329"/>
            <a:ext cx="3246402" cy="101566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6000" dirty="0">
                <a:solidFill>
                  <a:srgbClr val="7030A0"/>
                </a:solidFill>
                <a:latin typeface="NikoshBAN" pitchFamily="2" charset="0"/>
                <a:cs typeface="NikoshBAN" pitchFamily="2" charset="0"/>
              </a:rPr>
              <a:t>সমতল দর্পণ </a:t>
            </a:r>
            <a:endParaRPr lang="en-US" sz="6000" dirty="0">
              <a:solidFill>
                <a:srgbClr val="7030A0"/>
              </a:solidFill>
              <a:latin typeface="NikoshBAN" pitchFamily="2" charset="0"/>
              <a:cs typeface="NikoshBAN" pitchFamily="2" charset="0"/>
            </a:endParaRPr>
          </a:p>
        </p:txBody>
      </p:sp>
      <p:sp>
        <p:nvSpPr>
          <p:cNvPr id="43" name="TextBox 3"/>
          <p:cNvSpPr txBox="1"/>
          <p:nvPr/>
        </p:nvSpPr>
        <p:spPr>
          <a:xfrm>
            <a:off x="144976" y="4907680"/>
            <a:ext cx="8854049"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7030A0"/>
                </a:solidFill>
                <a:latin typeface="NikoshBAN" pitchFamily="2" charset="0"/>
                <a:cs typeface="NikoshBAN" pitchFamily="2" charset="0"/>
              </a:rPr>
              <a:t>OA </a:t>
            </a:r>
            <a:r>
              <a:rPr lang="en-US" sz="2800" dirty="0" err="1" smtClean="0">
                <a:solidFill>
                  <a:srgbClr val="7030A0"/>
                </a:solidFill>
                <a:latin typeface="NikoshBAN" pitchFamily="2" charset="0"/>
                <a:cs typeface="NikoshBAN" pitchFamily="2" charset="0"/>
              </a:rPr>
              <a:t>লক্ষবস্তু</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Oএবং</a:t>
            </a:r>
            <a:r>
              <a:rPr lang="en-US" sz="2800" dirty="0" smtClean="0">
                <a:solidFill>
                  <a:srgbClr val="7030A0"/>
                </a:solidFill>
                <a:latin typeface="NikoshBAN" pitchFamily="2" charset="0"/>
                <a:cs typeface="NikoshBAN" pitchFamily="2" charset="0"/>
              </a:rPr>
              <a:t> A </a:t>
            </a:r>
            <a:r>
              <a:rPr lang="en-US" sz="2800" dirty="0" err="1" smtClean="0">
                <a:solidFill>
                  <a:srgbClr val="7030A0"/>
                </a:solidFill>
                <a:latin typeface="NikoshBAN" pitchFamily="2" charset="0"/>
                <a:cs typeface="NikoshBAN" pitchFamily="2" charset="0"/>
              </a:rPr>
              <a:t>হতে</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দুটি</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করে</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রশ্মি</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তীর্যকভাবে</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দর্পণে</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আপতিত</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হয়ে</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প্রতিফলিত</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হয়</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প্রতিফলিত</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রশ্মি</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দুটিকে</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পিছনের</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দিকে</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বর্ধিত</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করেল</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যথাক্রমে</a:t>
            </a:r>
            <a:r>
              <a:rPr lang="en-US" sz="2800" dirty="0" smtClean="0">
                <a:solidFill>
                  <a:srgbClr val="7030A0"/>
                </a:solidFill>
                <a:latin typeface="NikoshBAN" pitchFamily="2" charset="0"/>
                <a:cs typeface="NikoshBAN" pitchFamily="2" charset="0"/>
              </a:rPr>
              <a:t> I  ও B </a:t>
            </a:r>
            <a:r>
              <a:rPr lang="en-US" sz="2800" dirty="0" err="1" smtClean="0">
                <a:solidFill>
                  <a:srgbClr val="7030A0"/>
                </a:solidFill>
                <a:latin typeface="NikoshBAN" pitchFamily="2" charset="0"/>
                <a:cs typeface="NikoshBAN" pitchFamily="2" charset="0"/>
              </a:rPr>
              <a:t>বিন্দু</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থেকে</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আসছে</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বলে</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মনে</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হয়</a:t>
            </a:r>
            <a:r>
              <a:rPr lang="en-US" sz="2800" dirty="0" smtClean="0">
                <a:solidFill>
                  <a:srgbClr val="7030A0"/>
                </a:solidFill>
                <a:latin typeface="NikoshBAN" pitchFamily="2" charset="0"/>
                <a:cs typeface="NikoshBAN" pitchFamily="2" charset="0"/>
              </a:rPr>
              <a:t>। I ও B </a:t>
            </a:r>
            <a:r>
              <a:rPr lang="en-US" sz="2800" dirty="0" err="1" smtClean="0">
                <a:solidFill>
                  <a:srgbClr val="7030A0"/>
                </a:solidFill>
                <a:latin typeface="NikoshBAN" pitchFamily="2" charset="0"/>
                <a:cs typeface="NikoshBAN" pitchFamily="2" charset="0"/>
              </a:rPr>
              <a:t>যোগ</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করা</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হলো।তাহলে</a:t>
            </a:r>
            <a:r>
              <a:rPr lang="en-US" sz="2800" dirty="0" smtClean="0">
                <a:solidFill>
                  <a:srgbClr val="7030A0"/>
                </a:solidFill>
                <a:latin typeface="NikoshBAN" pitchFamily="2" charset="0"/>
                <a:cs typeface="NikoshBAN" pitchFamily="2" charset="0"/>
              </a:rPr>
              <a:t> BI-ই </a:t>
            </a:r>
            <a:r>
              <a:rPr lang="en-US" sz="2800" dirty="0" err="1" smtClean="0">
                <a:solidFill>
                  <a:srgbClr val="7030A0"/>
                </a:solidFill>
                <a:latin typeface="NikoshBAN" pitchFamily="2" charset="0"/>
                <a:cs typeface="NikoshBAN" pitchFamily="2" charset="0"/>
              </a:rPr>
              <a:t>হলো</a:t>
            </a:r>
            <a:r>
              <a:rPr lang="en-US" sz="2800" dirty="0" smtClean="0">
                <a:solidFill>
                  <a:srgbClr val="7030A0"/>
                </a:solidFill>
                <a:latin typeface="NikoshBAN" pitchFamily="2" charset="0"/>
                <a:cs typeface="NikoshBAN" pitchFamily="2" charset="0"/>
              </a:rPr>
              <a:t> AO </a:t>
            </a:r>
            <a:r>
              <a:rPr lang="en-US" sz="2800" dirty="0" err="1" smtClean="0">
                <a:solidFill>
                  <a:srgbClr val="7030A0"/>
                </a:solidFill>
                <a:latin typeface="NikoshBAN" pitchFamily="2" charset="0"/>
                <a:cs typeface="NikoshBAN" pitchFamily="2" charset="0"/>
              </a:rPr>
              <a:t>লক্ষবস্তুর</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অবাস্তব</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প্রতিবিম্ব</a:t>
            </a:r>
            <a:r>
              <a:rPr lang="en-US" sz="2800" dirty="0" smtClean="0">
                <a:solidFill>
                  <a:srgbClr val="7030A0"/>
                </a:solidFill>
                <a:latin typeface="NikoshBAN" pitchFamily="2" charset="0"/>
                <a:cs typeface="NikoshBAN" pitchFamily="2" charset="0"/>
              </a:rPr>
              <a:t> ।</a:t>
            </a:r>
            <a:endParaRPr lang="en-US" sz="2800" dirty="0">
              <a:solidFill>
                <a:srgbClr val="7030A0"/>
              </a:solidFill>
              <a:latin typeface="NikoshBAN" pitchFamily="2" charset="0"/>
              <a:cs typeface="NikoshBAN" pitchFamily="2" charset="0"/>
            </a:endParaRPr>
          </a:p>
        </p:txBody>
      </p:sp>
      <p:pic>
        <p:nvPicPr>
          <p:cNvPr id="44" name="Picture 43" descr="C:\Users\H.ASRAF1814156287\Downloads\ey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81" t="10511" r="45411" b="5165"/>
          <a:stretch/>
        </p:blipFill>
        <p:spPr bwMode="auto">
          <a:xfrm>
            <a:off x="144976" y="1729528"/>
            <a:ext cx="1064824" cy="134935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5"/>
          <p:cNvSpPr txBox="1"/>
          <p:nvPr/>
        </p:nvSpPr>
        <p:spPr>
          <a:xfrm>
            <a:off x="4156540" y="829167"/>
            <a:ext cx="1447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NikoshBAN" pitchFamily="2" charset="0"/>
                <a:cs typeface="NikoshBAN" pitchFamily="2" charset="0"/>
              </a:rPr>
              <a:t>G</a:t>
            </a:r>
          </a:p>
        </p:txBody>
      </p:sp>
      <p:sp>
        <p:nvSpPr>
          <p:cNvPr id="46" name="TextBox 7"/>
          <p:cNvSpPr txBox="1"/>
          <p:nvPr/>
        </p:nvSpPr>
        <p:spPr>
          <a:xfrm>
            <a:off x="4255151" y="1560857"/>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H</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89264846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3"/>
                                        </p:tgtEl>
                                        <p:attrNameLst>
                                          <p:attrName>ppt_y</p:attrName>
                                        </p:attrNameLst>
                                      </p:cBhvr>
                                      <p:tavLst>
                                        <p:tav tm="0">
                                          <p:val>
                                            <p:strVal val="#ppt_y"/>
                                          </p:val>
                                        </p:tav>
                                        <p:tav tm="100000">
                                          <p:val>
                                            <p:strVal val="#ppt_y"/>
                                          </p:val>
                                        </p:tav>
                                      </p:tavLst>
                                    </p:anim>
                                    <p:anim calcmode="lin" valueType="num">
                                      <p:cBhvr>
                                        <p:cTn id="24"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91754" y="615888"/>
            <a:ext cx="1908397" cy="2438401"/>
            <a:chOff x="6593037" y="1219198"/>
            <a:chExt cx="1560361" cy="2467097"/>
          </a:xfrm>
          <a:solidFill>
            <a:srgbClr val="00B0F0"/>
          </a:solidFill>
        </p:grpSpPr>
        <p:sp>
          <p:nvSpPr>
            <p:cNvPr id="44" name="Moon 43"/>
            <p:cNvSpPr/>
            <p:nvPr/>
          </p:nvSpPr>
          <p:spPr>
            <a:xfrm rot="10800000">
              <a:off x="7072618" y="1219198"/>
              <a:ext cx="1080780" cy="2467097"/>
            </a:xfrm>
            <a:prstGeom prst="moon">
              <a:avLst>
                <a:gd name="adj" fmla="val 26224"/>
              </a:avLst>
            </a:prstGeom>
            <a:grp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Flowchart: Connector 44"/>
            <p:cNvSpPr/>
            <p:nvPr/>
          </p:nvSpPr>
          <p:spPr>
            <a:xfrm>
              <a:off x="6593037" y="2548642"/>
              <a:ext cx="37698" cy="34046"/>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 name="Group 2"/>
          <p:cNvGrpSpPr/>
          <p:nvPr/>
        </p:nvGrpSpPr>
        <p:grpSpPr>
          <a:xfrm flipH="1">
            <a:off x="3303624" y="3843801"/>
            <a:ext cx="1968537" cy="2514600"/>
            <a:chOff x="6593037" y="1219198"/>
            <a:chExt cx="1560361" cy="2467097"/>
          </a:xfrm>
          <a:solidFill>
            <a:srgbClr val="00B0F0"/>
          </a:solidFill>
        </p:grpSpPr>
        <p:sp>
          <p:nvSpPr>
            <p:cNvPr id="42" name="Moon 41"/>
            <p:cNvSpPr/>
            <p:nvPr/>
          </p:nvSpPr>
          <p:spPr>
            <a:xfrm rot="10800000">
              <a:off x="7072618" y="1219198"/>
              <a:ext cx="1080780" cy="2467097"/>
            </a:xfrm>
            <a:prstGeom prst="moon">
              <a:avLst>
                <a:gd name="adj" fmla="val 26224"/>
              </a:avLst>
            </a:prstGeom>
            <a:grp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Flowchart: Connector 42"/>
            <p:cNvSpPr/>
            <p:nvPr/>
          </p:nvSpPr>
          <p:spPr>
            <a:xfrm>
              <a:off x="6593037" y="2548642"/>
              <a:ext cx="37698" cy="34046"/>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4" name="Straight Connector 3"/>
          <p:cNvCxnSpPr/>
          <p:nvPr/>
        </p:nvCxnSpPr>
        <p:spPr>
          <a:xfrm flipV="1">
            <a:off x="1007215" y="1835089"/>
            <a:ext cx="4264946" cy="533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909133" y="5231947"/>
            <a:ext cx="5104274" cy="533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Flowchart: Connector 5"/>
          <p:cNvSpPr/>
          <p:nvPr/>
        </p:nvSpPr>
        <p:spPr>
          <a:xfrm>
            <a:off x="2238673" y="1835089"/>
            <a:ext cx="45719" cy="1284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Connector 6"/>
          <p:cNvSpPr/>
          <p:nvPr/>
        </p:nvSpPr>
        <p:spPr>
          <a:xfrm flipV="1">
            <a:off x="5468381" y="5198843"/>
            <a:ext cx="76200" cy="7128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4106514" y="3483234"/>
            <a:ext cx="381836"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t>
            </a:r>
            <a:endParaRPr lang="en-US" strike="sngStrike" dirty="0"/>
          </a:p>
        </p:txBody>
      </p:sp>
      <p:sp>
        <p:nvSpPr>
          <p:cNvPr id="9" name="Rectangle 8"/>
          <p:cNvSpPr/>
          <p:nvPr/>
        </p:nvSpPr>
        <p:spPr>
          <a:xfrm>
            <a:off x="3866275" y="6317177"/>
            <a:ext cx="724318"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a:t>
            </a:r>
            <a:endParaRPr lang="en-US" strike="sngStrike" dirty="0"/>
          </a:p>
        </p:txBody>
      </p:sp>
      <p:sp>
        <p:nvSpPr>
          <p:cNvPr id="10" name="Rectangle 9"/>
          <p:cNvSpPr/>
          <p:nvPr/>
        </p:nvSpPr>
        <p:spPr>
          <a:xfrm>
            <a:off x="3376376" y="2967419"/>
            <a:ext cx="921055"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a:t>
            </a:r>
            <a:endParaRPr lang="en-US" strike="sngStrike" dirty="0"/>
          </a:p>
        </p:txBody>
      </p:sp>
      <p:sp>
        <p:nvSpPr>
          <p:cNvPr id="11" name="Rectangle 10"/>
          <p:cNvSpPr/>
          <p:nvPr/>
        </p:nvSpPr>
        <p:spPr>
          <a:xfrm>
            <a:off x="3379803" y="171492"/>
            <a:ext cx="381836"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t>
            </a:r>
            <a:endParaRPr lang="en-US" strike="sngStrike" dirty="0"/>
          </a:p>
        </p:txBody>
      </p:sp>
      <p:cxnSp>
        <p:nvCxnSpPr>
          <p:cNvPr id="12" name="Straight Arrow Connector 11"/>
          <p:cNvCxnSpPr/>
          <p:nvPr/>
        </p:nvCxnSpPr>
        <p:spPr>
          <a:xfrm flipV="1">
            <a:off x="333673" y="886614"/>
            <a:ext cx="3424540" cy="2265471"/>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07031" y="939979"/>
            <a:ext cx="3424540" cy="2292875"/>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C:\Users\H.ASRAF1814156287\Downloads\ey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81" t="10511" r="45411" b="5165"/>
          <a:stretch/>
        </p:blipFill>
        <p:spPr bwMode="auto">
          <a:xfrm>
            <a:off x="24256" y="4640226"/>
            <a:ext cx="1064824" cy="134935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790873" y="3152085"/>
            <a:ext cx="2776422" cy="1187016"/>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73560" y="3126590"/>
            <a:ext cx="2865358" cy="1238006"/>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58213" y="4405855"/>
            <a:ext cx="1773274" cy="811847"/>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C:\Users\H.ASRAF1814156287\Downloads\ey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81" t="10511" r="45411" b="5165"/>
          <a:stretch/>
        </p:blipFill>
        <p:spPr bwMode="auto">
          <a:xfrm>
            <a:off x="258461" y="211938"/>
            <a:ext cx="1064824" cy="134935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flipH="1">
            <a:off x="3839223" y="2819828"/>
            <a:ext cx="111203" cy="3067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740624" y="725711"/>
            <a:ext cx="487809" cy="743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15248" y="927871"/>
            <a:ext cx="426371" cy="114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21988" y="1285239"/>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41619" y="1606489"/>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4231" y="2240610"/>
            <a:ext cx="183749" cy="2888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88350" y="1977374"/>
            <a:ext cx="178776"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05036" y="2422108"/>
            <a:ext cx="59597" cy="3871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15825" y="4064896"/>
            <a:ext cx="148808" cy="3409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102109" y="2615673"/>
            <a:ext cx="41564" cy="4083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74350" y="4244488"/>
            <a:ext cx="148541" cy="3269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82829" y="4543525"/>
            <a:ext cx="191521" cy="2682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26189" y="3843801"/>
            <a:ext cx="118661" cy="3915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31571" y="5101101"/>
            <a:ext cx="279657" cy="2804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91921" y="4846524"/>
            <a:ext cx="202903" cy="2032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43673" y="6162039"/>
            <a:ext cx="434065" cy="23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91921" y="5514001"/>
            <a:ext cx="323327" cy="1846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911229" y="5882255"/>
            <a:ext cx="317205" cy="951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14"/>
          <p:cNvSpPr txBox="1"/>
          <p:nvPr/>
        </p:nvSpPr>
        <p:spPr>
          <a:xfrm>
            <a:off x="3866275" y="1511786"/>
            <a:ext cx="1905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P</a:t>
            </a:r>
            <a:endParaRPr lang="en-US" dirty="0">
              <a:latin typeface="NikoshBAN" pitchFamily="2" charset="0"/>
              <a:cs typeface="NikoshBAN" pitchFamily="2" charset="0"/>
            </a:endParaRPr>
          </a:p>
        </p:txBody>
      </p:sp>
      <p:sp>
        <p:nvSpPr>
          <p:cNvPr id="38" name="TextBox 15"/>
          <p:cNvSpPr txBox="1"/>
          <p:nvPr/>
        </p:nvSpPr>
        <p:spPr>
          <a:xfrm>
            <a:off x="1990156" y="2005647"/>
            <a:ext cx="1295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C</a:t>
            </a:r>
            <a:endParaRPr lang="en-US" dirty="0">
              <a:latin typeface="NikoshBAN" pitchFamily="2" charset="0"/>
              <a:cs typeface="NikoshBAN" pitchFamily="2" charset="0"/>
            </a:endParaRPr>
          </a:p>
        </p:txBody>
      </p:sp>
      <p:sp>
        <p:nvSpPr>
          <p:cNvPr id="39" name="TextBox 16"/>
          <p:cNvSpPr txBox="1"/>
          <p:nvPr/>
        </p:nvSpPr>
        <p:spPr>
          <a:xfrm>
            <a:off x="2888068" y="4902684"/>
            <a:ext cx="105513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P</a:t>
            </a:r>
            <a:endParaRPr lang="en-US" dirty="0">
              <a:latin typeface="NikoshBAN" pitchFamily="2" charset="0"/>
              <a:cs typeface="NikoshBAN" pitchFamily="2" charset="0"/>
            </a:endParaRPr>
          </a:p>
        </p:txBody>
      </p:sp>
      <p:sp>
        <p:nvSpPr>
          <p:cNvPr id="40" name="TextBox 17"/>
          <p:cNvSpPr txBox="1"/>
          <p:nvPr/>
        </p:nvSpPr>
        <p:spPr>
          <a:xfrm>
            <a:off x="5506481" y="5329335"/>
            <a:ext cx="84699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C</a:t>
            </a:r>
            <a:endParaRPr lang="en-US" dirty="0">
              <a:latin typeface="NikoshBAN" pitchFamily="2" charset="0"/>
              <a:cs typeface="NikoshBAN" pitchFamily="2" charset="0"/>
            </a:endParaRPr>
          </a:p>
        </p:txBody>
      </p:sp>
      <p:sp>
        <p:nvSpPr>
          <p:cNvPr id="41" name="TextBox 10"/>
          <p:cNvSpPr txBox="1"/>
          <p:nvPr/>
        </p:nvSpPr>
        <p:spPr>
          <a:xfrm>
            <a:off x="5462144" y="1929869"/>
            <a:ext cx="365760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err="1" smtClean="0">
                <a:solidFill>
                  <a:srgbClr val="7030A0"/>
                </a:solidFill>
                <a:latin typeface="NikoshBAN" pitchFamily="2" charset="0"/>
                <a:cs typeface="NikoshBAN" pitchFamily="2" charset="0"/>
              </a:rPr>
              <a:t>গোলীয়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দর্পণের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বক্রতার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ব্যাসার্ধ</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বরাবর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আপতিত</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রশ্মি</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প্রতিফলনের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পুনরায়</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সেই</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পথেই</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ফিরে</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আসে</a:t>
            </a:r>
            <a:r>
              <a:rPr lang="en-US" sz="3600" dirty="0" smtClean="0">
                <a:solidFill>
                  <a:srgbClr val="7030A0"/>
                </a:solidFill>
                <a:latin typeface="NikoshBAN" pitchFamily="2" charset="0"/>
                <a:cs typeface="NikoshBAN" pitchFamily="2" charset="0"/>
              </a:rPr>
              <a:t> ।</a:t>
            </a:r>
            <a:endParaRPr lang="en-US" sz="3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28635469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ou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41"/>
                                        </p:tgtEl>
                                        <p:attrNameLst>
                                          <p:attrName>style.visibility</p:attrName>
                                        </p:attrNameLst>
                                      </p:cBhvr>
                                      <p:to>
                                        <p:strVal val="visible"/>
                                      </p:to>
                                    </p:set>
                                    <p:anim by="(-#ppt_w*2)" calcmode="lin" valueType="num">
                                      <p:cBhvr rctx="PPT">
                                        <p:cTn id="17" dur="500" autoRev="1" fill="hold">
                                          <p:stCondLst>
                                            <p:cond delay="0"/>
                                          </p:stCondLst>
                                        </p:cTn>
                                        <p:tgtEl>
                                          <p:spTgt spid="41"/>
                                        </p:tgtEl>
                                        <p:attrNameLst>
                                          <p:attrName>ppt_w</p:attrName>
                                        </p:attrNameLst>
                                      </p:cBhvr>
                                    </p:anim>
                                    <p:anim by="(#ppt_w*0.50)" calcmode="lin" valueType="num">
                                      <p:cBhvr>
                                        <p:cTn id="18" dur="500" decel="50000" autoRev="1" fill="hold">
                                          <p:stCondLst>
                                            <p:cond delay="0"/>
                                          </p:stCondLst>
                                        </p:cTn>
                                        <p:tgtEl>
                                          <p:spTgt spid="41"/>
                                        </p:tgtEl>
                                        <p:attrNameLst>
                                          <p:attrName>ppt_x</p:attrName>
                                        </p:attrNameLst>
                                      </p:cBhvr>
                                    </p:anim>
                                    <p:anim from="(-#ppt_h/2)" to="(#ppt_y)" calcmode="lin" valueType="num">
                                      <p:cBhvr>
                                        <p:cTn id="19" dur="1000" fill="hold">
                                          <p:stCondLst>
                                            <p:cond delay="0"/>
                                          </p:stCondLst>
                                        </p:cTn>
                                        <p:tgtEl>
                                          <p:spTgt spid="41"/>
                                        </p:tgtEl>
                                        <p:attrNameLst>
                                          <p:attrName>ppt_y</p:attrName>
                                        </p:attrNameLst>
                                      </p:cBhvr>
                                    </p:anim>
                                    <p:animRot by="21600000">
                                      <p:cBhvr>
                                        <p:cTn id="20" dur="1000" fill="hold">
                                          <p:stCondLst>
                                            <p:cond delay="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on 1"/>
          <p:cNvSpPr/>
          <p:nvPr/>
        </p:nvSpPr>
        <p:spPr>
          <a:xfrm rot="10800000">
            <a:off x="2718480" y="544451"/>
            <a:ext cx="1854165" cy="3733800"/>
          </a:xfrm>
          <a:prstGeom prst="moon">
            <a:avLst>
              <a:gd name="adj" fmla="val 26224"/>
            </a:avLst>
          </a:prstGeom>
          <a:solidFill>
            <a:srgbClr val="00B0F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4"/>
          <p:cNvSpPr txBox="1"/>
          <p:nvPr/>
        </p:nvSpPr>
        <p:spPr>
          <a:xfrm>
            <a:off x="2439892" y="1929845"/>
            <a:ext cx="111176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F</a:t>
            </a:r>
          </a:p>
        </p:txBody>
      </p:sp>
      <p:cxnSp>
        <p:nvCxnSpPr>
          <p:cNvPr id="4" name="Straight Connector 3"/>
          <p:cNvCxnSpPr/>
          <p:nvPr/>
        </p:nvCxnSpPr>
        <p:spPr>
          <a:xfrm flipV="1">
            <a:off x="-51480" y="2404714"/>
            <a:ext cx="7722960" cy="1047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8"/>
          <p:cNvSpPr txBox="1"/>
          <p:nvPr/>
        </p:nvSpPr>
        <p:spPr>
          <a:xfrm>
            <a:off x="669873" y="1978111"/>
            <a:ext cx="8382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NikoshBAN" pitchFamily="2" charset="0"/>
                <a:cs typeface="NikoshBAN" pitchFamily="2" charset="0"/>
              </a:rPr>
              <a:t>C</a:t>
            </a:r>
            <a:endParaRPr lang="en-US" sz="3200" dirty="0">
              <a:latin typeface="NikoshBAN" pitchFamily="2" charset="0"/>
              <a:cs typeface="NikoshBAN" pitchFamily="2" charset="0"/>
            </a:endParaRPr>
          </a:p>
        </p:txBody>
      </p:sp>
      <p:pic>
        <p:nvPicPr>
          <p:cNvPr id="6" name="Picture 5" descr="C:\Users\H.ASRAF1814156287\Downloads\ey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81" t="10511" r="45411" b="5165"/>
          <a:stretch/>
        </p:blipFill>
        <p:spPr bwMode="auto">
          <a:xfrm rot="19491104">
            <a:off x="188648" y="2860737"/>
            <a:ext cx="877678" cy="1112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1"/>
          <p:cNvSpPr txBox="1"/>
          <p:nvPr/>
        </p:nvSpPr>
        <p:spPr>
          <a:xfrm>
            <a:off x="5320179" y="-97909"/>
            <a:ext cx="1219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NikoshBAN" pitchFamily="2" charset="0"/>
                <a:cs typeface="NikoshBAN" pitchFamily="2" charset="0"/>
              </a:rPr>
              <a:t>I</a:t>
            </a:r>
            <a:endParaRPr lang="en-US" sz="2400" dirty="0">
              <a:latin typeface="NikoshBAN" pitchFamily="2" charset="0"/>
              <a:cs typeface="NikoshBAN" pitchFamily="2" charset="0"/>
            </a:endParaRPr>
          </a:p>
        </p:txBody>
      </p:sp>
      <p:sp>
        <p:nvSpPr>
          <p:cNvPr id="8" name="TextBox 23"/>
          <p:cNvSpPr txBox="1"/>
          <p:nvPr/>
        </p:nvSpPr>
        <p:spPr>
          <a:xfrm>
            <a:off x="5309280" y="2528531"/>
            <a:ext cx="15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NikoshBAN" pitchFamily="2" charset="0"/>
                <a:cs typeface="NikoshBAN" pitchFamily="2" charset="0"/>
              </a:rPr>
              <a:t>B</a:t>
            </a:r>
            <a:endParaRPr lang="en-US" sz="2400" dirty="0">
              <a:latin typeface="NikoshBAN" pitchFamily="2" charset="0"/>
              <a:cs typeface="NikoshBAN" pitchFamily="2" charset="0"/>
            </a:endParaRPr>
          </a:p>
        </p:txBody>
      </p:sp>
      <p:cxnSp>
        <p:nvCxnSpPr>
          <p:cNvPr id="9" name="Straight Arrow Connector 8"/>
          <p:cNvCxnSpPr/>
          <p:nvPr/>
        </p:nvCxnSpPr>
        <p:spPr>
          <a:xfrm flipH="1" flipV="1">
            <a:off x="3153807" y="1545892"/>
            <a:ext cx="16270" cy="947619"/>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01895" y="1712304"/>
            <a:ext cx="834512" cy="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088973" y="1751532"/>
            <a:ext cx="2855854" cy="1870987"/>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60425" y="1646455"/>
            <a:ext cx="2541470" cy="1138519"/>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70077" y="1310523"/>
            <a:ext cx="649839" cy="304564"/>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2"/>
          </p:cNvCxnSpPr>
          <p:nvPr/>
        </p:nvCxnSpPr>
        <p:spPr>
          <a:xfrm flipV="1">
            <a:off x="4001042" y="363756"/>
            <a:ext cx="1928737" cy="135197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2"/>
          </p:cNvCxnSpPr>
          <p:nvPr/>
        </p:nvCxnSpPr>
        <p:spPr>
          <a:xfrm flipV="1">
            <a:off x="3656461" y="363756"/>
            <a:ext cx="2273318" cy="1019806"/>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925807" y="434538"/>
            <a:ext cx="3972" cy="1900981"/>
          </a:xfrm>
          <a:prstGeom prst="straightConnector1">
            <a:avLst/>
          </a:prstGeom>
          <a:ln w="762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Minus 16"/>
          <p:cNvSpPr/>
          <p:nvPr/>
        </p:nvSpPr>
        <p:spPr>
          <a:xfrm rot="542026">
            <a:off x="3155058" y="616928"/>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Minus 17"/>
          <p:cNvSpPr/>
          <p:nvPr/>
        </p:nvSpPr>
        <p:spPr>
          <a:xfrm rot="542026">
            <a:off x="3569562" y="852534"/>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Minus 18"/>
          <p:cNvSpPr/>
          <p:nvPr/>
        </p:nvSpPr>
        <p:spPr>
          <a:xfrm rot="542026">
            <a:off x="3937656" y="1060117"/>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Minus 19"/>
          <p:cNvSpPr/>
          <p:nvPr/>
        </p:nvSpPr>
        <p:spPr>
          <a:xfrm rot="542026">
            <a:off x="4093955" y="1265040"/>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Minus 20"/>
          <p:cNvSpPr/>
          <p:nvPr/>
        </p:nvSpPr>
        <p:spPr>
          <a:xfrm rot="542026">
            <a:off x="4290304" y="1517317"/>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Minus 21"/>
          <p:cNvSpPr/>
          <p:nvPr/>
        </p:nvSpPr>
        <p:spPr>
          <a:xfrm rot="542026">
            <a:off x="4311701" y="1710378"/>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Minus 22"/>
          <p:cNvSpPr/>
          <p:nvPr/>
        </p:nvSpPr>
        <p:spPr>
          <a:xfrm rot="542026">
            <a:off x="4423279" y="1945244"/>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Minus 23"/>
          <p:cNvSpPr/>
          <p:nvPr/>
        </p:nvSpPr>
        <p:spPr>
          <a:xfrm rot="542026">
            <a:off x="4478699" y="2141940"/>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Minus 24"/>
          <p:cNvSpPr/>
          <p:nvPr/>
        </p:nvSpPr>
        <p:spPr>
          <a:xfrm rot="542026">
            <a:off x="4356151" y="3113705"/>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Minus 25"/>
          <p:cNvSpPr/>
          <p:nvPr/>
        </p:nvSpPr>
        <p:spPr>
          <a:xfrm rot="542026">
            <a:off x="4436097" y="2961621"/>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Minus 26"/>
          <p:cNvSpPr/>
          <p:nvPr/>
        </p:nvSpPr>
        <p:spPr>
          <a:xfrm rot="542026">
            <a:off x="4423281" y="2730788"/>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Minus 27"/>
          <p:cNvSpPr/>
          <p:nvPr/>
        </p:nvSpPr>
        <p:spPr>
          <a:xfrm rot="542026">
            <a:off x="4462048" y="2528412"/>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Minus 28"/>
          <p:cNvSpPr/>
          <p:nvPr/>
        </p:nvSpPr>
        <p:spPr>
          <a:xfrm rot="542026">
            <a:off x="4462047" y="2306944"/>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a:t>
            </a:r>
            <a:endParaRPr lang="en-US" dirty="0"/>
          </a:p>
        </p:txBody>
      </p:sp>
      <p:sp>
        <p:nvSpPr>
          <p:cNvPr id="30" name="Minus 29"/>
          <p:cNvSpPr/>
          <p:nvPr/>
        </p:nvSpPr>
        <p:spPr>
          <a:xfrm rot="542026">
            <a:off x="4280289" y="3252093"/>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Minus 30"/>
          <p:cNvSpPr/>
          <p:nvPr/>
        </p:nvSpPr>
        <p:spPr>
          <a:xfrm rot="542026">
            <a:off x="4101427" y="3524749"/>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Minus 31"/>
          <p:cNvSpPr/>
          <p:nvPr/>
        </p:nvSpPr>
        <p:spPr>
          <a:xfrm rot="542026">
            <a:off x="3946077" y="3734122"/>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Minus 32"/>
          <p:cNvSpPr/>
          <p:nvPr/>
        </p:nvSpPr>
        <p:spPr>
          <a:xfrm rot="542026">
            <a:off x="3646813" y="3900138"/>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Minus 33"/>
          <p:cNvSpPr/>
          <p:nvPr/>
        </p:nvSpPr>
        <p:spPr>
          <a:xfrm rot="542026">
            <a:off x="3476331" y="4038526"/>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Minus 34"/>
          <p:cNvSpPr/>
          <p:nvPr/>
        </p:nvSpPr>
        <p:spPr>
          <a:xfrm rot="542026">
            <a:off x="3228170" y="4180484"/>
            <a:ext cx="521891" cy="57151"/>
          </a:xfrm>
          <a:prstGeom prst="mathMinus">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TextBox 1"/>
          <p:cNvSpPr txBox="1"/>
          <p:nvPr/>
        </p:nvSpPr>
        <p:spPr>
          <a:xfrm>
            <a:off x="3770493" y="2146697"/>
            <a:ext cx="1905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P</a:t>
            </a:r>
            <a:endParaRPr lang="en-US" dirty="0">
              <a:latin typeface="NikoshBAN" pitchFamily="2" charset="0"/>
              <a:cs typeface="NikoshBAN" pitchFamily="2" charset="0"/>
            </a:endParaRPr>
          </a:p>
        </p:txBody>
      </p:sp>
      <p:sp>
        <p:nvSpPr>
          <p:cNvPr id="37" name="TextBox 3"/>
          <p:cNvSpPr txBox="1"/>
          <p:nvPr/>
        </p:nvSpPr>
        <p:spPr>
          <a:xfrm>
            <a:off x="2659252" y="1247505"/>
            <a:ext cx="44264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O</a:t>
            </a:r>
            <a:endParaRPr lang="en-US" dirty="0">
              <a:latin typeface="NikoshBAN" pitchFamily="2" charset="0"/>
              <a:cs typeface="NikoshBAN" pitchFamily="2" charset="0"/>
            </a:endParaRPr>
          </a:p>
        </p:txBody>
      </p:sp>
      <p:sp>
        <p:nvSpPr>
          <p:cNvPr id="38" name="TextBox 6"/>
          <p:cNvSpPr txBox="1"/>
          <p:nvPr/>
        </p:nvSpPr>
        <p:spPr>
          <a:xfrm>
            <a:off x="2995775" y="2536421"/>
            <a:ext cx="121124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A</a:t>
            </a:r>
            <a:endParaRPr lang="en-US" dirty="0">
              <a:latin typeface="NikoshBAN" pitchFamily="2" charset="0"/>
              <a:cs typeface="NikoshBAN" pitchFamily="2" charset="0"/>
            </a:endParaRPr>
          </a:p>
        </p:txBody>
      </p:sp>
      <p:sp>
        <p:nvSpPr>
          <p:cNvPr id="39" name="TextBox 2060"/>
          <p:cNvSpPr txBox="1"/>
          <p:nvPr/>
        </p:nvSpPr>
        <p:spPr>
          <a:xfrm>
            <a:off x="2994567" y="184278"/>
            <a:ext cx="74218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M</a:t>
            </a:r>
            <a:endParaRPr lang="en-US" dirty="0">
              <a:latin typeface="NikoshBAN" pitchFamily="2" charset="0"/>
              <a:cs typeface="NikoshBAN" pitchFamily="2" charset="0"/>
            </a:endParaRPr>
          </a:p>
        </p:txBody>
      </p:sp>
      <p:sp>
        <p:nvSpPr>
          <p:cNvPr id="40" name="TextBox 2061"/>
          <p:cNvSpPr txBox="1"/>
          <p:nvPr/>
        </p:nvSpPr>
        <p:spPr>
          <a:xfrm>
            <a:off x="3022364" y="4314772"/>
            <a:ext cx="17195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M`</a:t>
            </a:r>
            <a:endParaRPr lang="en-US" dirty="0">
              <a:latin typeface="NikoshBAN" pitchFamily="2" charset="0"/>
              <a:cs typeface="NikoshBAN" pitchFamily="2" charset="0"/>
            </a:endParaRPr>
          </a:p>
        </p:txBody>
      </p:sp>
      <p:sp>
        <p:nvSpPr>
          <p:cNvPr id="41" name="TextBox 7"/>
          <p:cNvSpPr txBox="1"/>
          <p:nvPr/>
        </p:nvSpPr>
        <p:spPr>
          <a:xfrm>
            <a:off x="51480" y="4278254"/>
            <a:ext cx="9144000"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800" dirty="0" smtClean="0">
                <a:solidFill>
                  <a:srgbClr val="0070C0"/>
                </a:solidFill>
                <a:latin typeface="NikoshBAN" pitchFamily="2" charset="0"/>
                <a:cs typeface="NikoshBAN" pitchFamily="2" charset="0"/>
              </a:rPr>
              <a:t>লক্ষবস্তু প্রধান ফোকাস ও মেরুর মধ্যে অবস্থিত।</a:t>
            </a:r>
            <a:r>
              <a:rPr lang="en-US" sz="2800" dirty="0" smtClean="0">
                <a:solidFill>
                  <a:srgbClr val="0070C0"/>
                </a:solidFill>
                <a:latin typeface="NikoshBAN" pitchFamily="2" charset="0"/>
                <a:cs typeface="NikoshBAN" pitchFamily="2" charset="0"/>
              </a:rPr>
              <a:t>O </a:t>
            </a:r>
            <a:r>
              <a:rPr lang="bn-BD" sz="2800" dirty="0" smtClean="0">
                <a:solidFill>
                  <a:srgbClr val="0070C0"/>
                </a:solidFill>
                <a:latin typeface="NikoshBAN" pitchFamily="2" charset="0"/>
                <a:cs typeface="NikoshBAN" pitchFamily="2" charset="0"/>
              </a:rPr>
              <a:t>থেকে একটি রশ্মি প্রধান অক্ষের সমান্তরালে আপতিত হয়ে প্রধান ফোকাসের  মধ্য দিয়ে প্রতিফলিত হয়।অপর একটি রশ্মি বক্রতার ব্যাসার্ধ বরাবর দর্পণে আপতিত হয়ে প্রতিফলনের পর সেই একই পথে ফিরে আসে।প্রতিফলিত  রশ্মি দুটিকে পিছনের দিকে বর্ধিত করলে </a:t>
            </a:r>
            <a:r>
              <a:rPr lang="en-US" sz="2800" dirty="0" smtClean="0">
                <a:solidFill>
                  <a:srgbClr val="0070C0"/>
                </a:solidFill>
                <a:latin typeface="NikoshBAN" pitchFamily="2" charset="0"/>
                <a:cs typeface="NikoshBAN" pitchFamily="2" charset="0"/>
              </a:rPr>
              <a:t>I</a:t>
            </a:r>
            <a:r>
              <a:rPr lang="bn-BD" sz="2800" dirty="0" smtClean="0">
                <a:solidFill>
                  <a:srgbClr val="0070C0"/>
                </a:solidFill>
                <a:latin typeface="NikoshBAN" pitchFamily="2" charset="0"/>
                <a:cs typeface="NikoshBAN" pitchFamily="2" charset="0"/>
              </a:rPr>
              <a:t>  বিন্দুতে মিলিত হয়। </a:t>
            </a:r>
            <a:r>
              <a:rPr lang="en-US" sz="2800" dirty="0" smtClean="0">
                <a:solidFill>
                  <a:srgbClr val="0070C0"/>
                </a:solidFill>
                <a:latin typeface="NikoshBAN" pitchFamily="2" charset="0"/>
                <a:cs typeface="NikoshBAN" pitchFamily="2" charset="0"/>
              </a:rPr>
              <a:t>I</a:t>
            </a:r>
            <a:r>
              <a:rPr lang="bn-BD" sz="2800" dirty="0" smtClean="0">
                <a:solidFill>
                  <a:srgbClr val="0070C0"/>
                </a:solidFill>
                <a:latin typeface="NikoshBAN" pitchFamily="2" charset="0"/>
                <a:cs typeface="NikoshBAN" pitchFamily="2" charset="0"/>
              </a:rPr>
              <a:t> হতে </a:t>
            </a:r>
            <a:r>
              <a:rPr lang="bn-BD" sz="2800" dirty="0">
                <a:solidFill>
                  <a:srgbClr val="0070C0"/>
                </a:solidFill>
                <a:latin typeface="NikoshBAN" pitchFamily="2" charset="0"/>
                <a:cs typeface="NikoshBAN" pitchFamily="2" charset="0"/>
              </a:rPr>
              <a:t>প্রধান অক্ষের </a:t>
            </a:r>
            <a:r>
              <a:rPr lang="bn-BD" sz="2800" dirty="0" smtClean="0">
                <a:solidFill>
                  <a:srgbClr val="0070C0"/>
                </a:solidFill>
                <a:latin typeface="NikoshBAN" pitchFamily="2" charset="0"/>
                <a:cs typeface="NikoshBAN" pitchFamily="2" charset="0"/>
              </a:rPr>
              <a:t>উপর অঙ্কিত </a:t>
            </a:r>
            <a:r>
              <a:rPr lang="en-US" sz="2800" dirty="0" smtClean="0">
                <a:solidFill>
                  <a:srgbClr val="0070C0"/>
                </a:solidFill>
                <a:latin typeface="NikoshBAN" pitchFamily="2" charset="0"/>
                <a:cs typeface="NikoshBAN" pitchFamily="2" charset="0"/>
              </a:rPr>
              <a:t>IB</a:t>
            </a:r>
            <a:r>
              <a:rPr lang="bn-BD" sz="2800" dirty="0" smtClean="0">
                <a:solidFill>
                  <a:srgbClr val="0070C0"/>
                </a:solidFill>
                <a:latin typeface="NikoshBAN" pitchFamily="2" charset="0"/>
                <a:cs typeface="NikoshBAN" pitchFamily="2" charset="0"/>
              </a:rPr>
              <a:t>  লম্ব আঁকি।</a:t>
            </a:r>
            <a:r>
              <a:rPr lang="en-US" sz="2800" dirty="0" smtClean="0">
                <a:solidFill>
                  <a:srgbClr val="0070C0"/>
                </a:solidFill>
                <a:latin typeface="NikoshBAN" pitchFamily="2" charset="0"/>
                <a:cs typeface="NikoshBAN" pitchFamily="2" charset="0"/>
              </a:rPr>
              <a:t> IB </a:t>
            </a:r>
            <a:r>
              <a:rPr lang="bn-BD" sz="2800" dirty="0" smtClean="0">
                <a:solidFill>
                  <a:srgbClr val="0070C0"/>
                </a:solidFill>
                <a:latin typeface="NikoshBAN" pitchFamily="2" charset="0"/>
                <a:cs typeface="NikoshBAN" pitchFamily="2" charset="0"/>
              </a:rPr>
              <a:t>হলো </a:t>
            </a:r>
            <a:r>
              <a:rPr lang="en-US" sz="2800" dirty="0" smtClean="0">
                <a:solidFill>
                  <a:srgbClr val="0070C0"/>
                </a:solidFill>
                <a:latin typeface="NikoshBAN" pitchFamily="2" charset="0"/>
                <a:cs typeface="NikoshBAN" pitchFamily="2" charset="0"/>
              </a:rPr>
              <a:t>O</a:t>
            </a:r>
            <a:r>
              <a:rPr lang="bn-BD" sz="2800" dirty="0" smtClean="0">
                <a:solidFill>
                  <a:srgbClr val="0070C0"/>
                </a:solidFill>
                <a:latin typeface="NikoshBAN" pitchFamily="2" charset="0"/>
                <a:cs typeface="NikoshBAN" pitchFamily="2" charset="0"/>
              </a:rPr>
              <a:t>এর অবাস্তব ও সোজা প্রতিবিম্ব । </a:t>
            </a:r>
            <a:endParaRPr lang="en-US" sz="2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15245345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1"/>
                                        </p:tgtEl>
                                        <p:attrNameLst>
                                          <p:attrName>ppt_y</p:attrName>
                                        </p:attrNameLst>
                                      </p:cBhvr>
                                      <p:tavLst>
                                        <p:tav tm="0">
                                          <p:val>
                                            <p:strVal val="#ppt_y"/>
                                          </p:val>
                                        </p:tav>
                                        <p:tav tm="100000">
                                          <p:val>
                                            <p:strVal val="#ppt_y"/>
                                          </p:val>
                                        </p:tav>
                                      </p:tavLst>
                                    </p:anim>
                                    <p:anim calcmode="lin" valueType="num">
                                      <p:cBhvr>
                                        <p:cTn id="14"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692769" y="2438400"/>
            <a:ext cx="43082" cy="3276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026269" y="1143000"/>
            <a:ext cx="76200" cy="3733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654669" y="1134794"/>
            <a:ext cx="1409700" cy="820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90746" y="4858043"/>
            <a:ext cx="609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692769" y="1143000"/>
            <a:ext cx="0" cy="33234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2669" y="1447800"/>
            <a:ext cx="762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54569" y="2438400"/>
            <a:ext cx="838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14310" y="5715000"/>
            <a:ext cx="198603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5851" y="5029200"/>
            <a:ext cx="29981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21469" y="2181665"/>
            <a:ext cx="304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4669" y="1447800"/>
            <a:ext cx="1078523" cy="73386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31565" y="5029200"/>
            <a:ext cx="842303" cy="680521"/>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2069" y="1676400"/>
            <a:ext cx="2074676" cy="211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2069" y="2057400"/>
            <a:ext cx="2526323" cy="293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764557" y="5096166"/>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53253" y="5070372"/>
            <a:ext cx="1647093" cy="257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69068" y="5467643"/>
            <a:ext cx="114388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45768" y="2052121"/>
            <a:ext cx="46599" cy="349464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09878" y="1738239"/>
            <a:ext cx="43375" cy="32909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descr="C:\Users\H.ASRAF1814156287\Downloads\ey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81" t="10511" r="45411" b="5165"/>
          <a:stretch/>
        </p:blipFill>
        <p:spPr bwMode="auto">
          <a:xfrm flipH="1">
            <a:off x="5700346" y="4376959"/>
            <a:ext cx="1945994" cy="17526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flipH="1">
            <a:off x="3764557" y="1306535"/>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003121" y="1447800"/>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097800" y="1534552"/>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188069" y="1616027"/>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81063" y="5131045"/>
            <a:ext cx="309212" cy="203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01661" y="1851657"/>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69068" y="1941929"/>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50721" y="1371601"/>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307921" y="1688706"/>
            <a:ext cx="304800" cy="162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372987" y="1757725"/>
            <a:ext cx="348482" cy="188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097800" y="5334735"/>
            <a:ext cx="261719" cy="212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003121" y="5232890"/>
            <a:ext cx="293354" cy="236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193930" y="5397303"/>
            <a:ext cx="287802" cy="227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428392" y="5628245"/>
            <a:ext cx="304803" cy="119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359519" y="5481124"/>
            <a:ext cx="250272" cy="228597"/>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Picture 36" descr="C:\Documents and Settings\Lab 26\Desktop\presentation\mumbai16.jpg"/>
          <p:cNvPicPr>
            <a:picLocks noChangeAspect="1" noChangeArrowheads="1"/>
          </p:cNvPicPr>
          <p:nvPr/>
        </p:nvPicPr>
        <p:blipFill>
          <a:blip r:embed="rId3" cstate="print"/>
          <a:srcRect/>
          <a:stretch>
            <a:fillRect/>
          </a:stretch>
        </p:blipFill>
        <p:spPr bwMode="auto">
          <a:xfrm>
            <a:off x="378069" y="838200"/>
            <a:ext cx="1468716" cy="1544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descr="C:\Documents and Settings\Lab 26\Desktop\presentation\mumbai16.jpg"/>
          <p:cNvPicPr>
            <a:picLocks noChangeAspect="1" noChangeArrowheads="1"/>
          </p:cNvPicPr>
          <p:nvPr/>
        </p:nvPicPr>
        <p:blipFill>
          <a:blip r:embed="rId4" cstate="print"/>
          <a:srcRect/>
          <a:stretch>
            <a:fillRect/>
          </a:stretch>
        </p:blipFill>
        <p:spPr bwMode="auto">
          <a:xfrm>
            <a:off x="2054469" y="5365836"/>
            <a:ext cx="1447800" cy="149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9" name="Straight Arrow Connector 38"/>
          <p:cNvCxnSpPr/>
          <p:nvPr/>
        </p:nvCxnSpPr>
        <p:spPr>
          <a:xfrm rot="10800000" flipV="1">
            <a:off x="3502269" y="5867400"/>
            <a:ext cx="2286000" cy="381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6"/>
          <p:cNvSpPr txBox="1"/>
          <p:nvPr/>
        </p:nvSpPr>
        <p:spPr>
          <a:xfrm>
            <a:off x="0" y="0"/>
            <a:ext cx="9296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err="1" smtClean="0">
                <a:latin typeface="NikoshBAN" pitchFamily="2" charset="0"/>
                <a:cs typeface="NikoshBAN" pitchFamily="2" charset="0"/>
              </a:rPr>
              <a:t>পেরিস্কোপ</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সাহায্যে</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বস্তুর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দর্শন</a:t>
            </a:r>
            <a:r>
              <a:rPr lang="en-US"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1155004763"/>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56" y="-14165"/>
            <a:ext cx="9501809" cy="6808099"/>
          </a:xfrm>
          <a:prstGeom prst="rect">
            <a:avLst/>
          </a:prstGeom>
        </p:spPr>
      </p:pic>
      <p:grpSp>
        <p:nvGrpSpPr>
          <p:cNvPr id="3" name="Group 2"/>
          <p:cNvGrpSpPr/>
          <p:nvPr/>
        </p:nvGrpSpPr>
        <p:grpSpPr>
          <a:xfrm>
            <a:off x="77970" y="3542833"/>
            <a:ext cx="8976883" cy="3416320"/>
            <a:chOff x="630829" y="2909585"/>
            <a:chExt cx="11256469" cy="2208503"/>
          </a:xfrm>
        </p:grpSpPr>
        <p:grpSp>
          <p:nvGrpSpPr>
            <p:cNvPr id="4" name="Group 3"/>
            <p:cNvGrpSpPr/>
            <p:nvPr/>
          </p:nvGrpSpPr>
          <p:grpSpPr>
            <a:xfrm>
              <a:off x="630829" y="2909585"/>
              <a:ext cx="5660787" cy="1672336"/>
              <a:chOff x="630829" y="2909585"/>
              <a:chExt cx="5660787" cy="1672336"/>
            </a:xfrm>
          </p:grpSpPr>
          <p:sp>
            <p:nvSpPr>
              <p:cNvPr id="6" name="TextBox 5"/>
              <p:cNvSpPr txBox="1"/>
              <p:nvPr/>
            </p:nvSpPr>
            <p:spPr>
              <a:xfrm>
                <a:off x="1921338" y="2909585"/>
                <a:ext cx="2654971" cy="416676"/>
              </a:xfrm>
              <a:prstGeom prst="rect">
                <a:avLst/>
              </a:prstGeom>
              <a:noFill/>
            </p:spPr>
            <p:txBody>
              <a:bodyPr wrap="square" rtlCol="0">
                <a:spAutoFit/>
              </a:bodyPr>
              <a:lstStyle/>
              <a:p>
                <a:endParaRPr lang="en-US" sz="2700" dirty="0">
                  <a:solidFill>
                    <a:srgbClr val="7030A0"/>
                  </a:solidFill>
                  <a:latin typeface="NikoshBAN" panose="02000000000000000000" pitchFamily="2" charset="0"/>
                  <a:cs typeface="NikoshBAN" panose="02000000000000000000" pitchFamily="2" charset="0"/>
                </a:endParaRPr>
              </a:p>
            </p:txBody>
          </p:sp>
          <p:sp>
            <p:nvSpPr>
              <p:cNvPr id="7" name="TextBox 6"/>
              <p:cNvSpPr txBox="1"/>
              <p:nvPr/>
            </p:nvSpPr>
            <p:spPr>
              <a:xfrm>
                <a:off x="1186873" y="3357520"/>
                <a:ext cx="4743078" cy="416676"/>
              </a:xfrm>
              <a:prstGeom prst="rect">
                <a:avLst/>
              </a:prstGeom>
              <a:noFill/>
            </p:spPr>
            <p:txBody>
              <a:bodyPr wrap="square" rtlCol="0">
                <a:spAutoFit/>
              </a:bodyPr>
              <a:lstStyle/>
              <a:p>
                <a:endParaRPr lang="en-US" sz="2700" dirty="0">
                  <a:solidFill>
                    <a:srgbClr val="7030A0"/>
                  </a:solidFill>
                  <a:latin typeface="NikoshBAN" panose="02000000000000000000" pitchFamily="2" charset="0"/>
                  <a:cs typeface="NikoshBAN" panose="02000000000000000000" pitchFamily="2" charset="0"/>
                </a:endParaRPr>
              </a:p>
            </p:txBody>
          </p:sp>
          <p:sp>
            <p:nvSpPr>
              <p:cNvPr id="8" name="TextBox 7"/>
              <p:cNvSpPr txBox="1"/>
              <p:nvPr/>
            </p:nvSpPr>
            <p:spPr>
              <a:xfrm>
                <a:off x="630829" y="4165245"/>
                <a:ext cx="5587606" cy="416676"/>
              </a:xfrm>
              <a:prstGeom prst="rect">
                <a:avLst/>
              </a:prstGeom>
              <a:noFill/>
            </p:spPr>
            <p:txBody>
              <a:bodyPr wrap="square" rtlCol="0">
                <a:spAutoFit/>
              </a:bodyPr>
              <a:lstStyle/>
              <a:p>
                <a:endParaRPr lang="bn-BD" sz="2700" dirty="0">
                  <a:solidFill>
                    <a:srgbClr val="7030A0"/>
                  </a:solidFill>
                  <a:latin typeface="NikoshBAN" panose="02000000000000000000" pitchFamily="2" charset="0"/>
                  <a:cs typeface="NikoshBAN" panose="02000000000000000000" pitchFamily="2" charset="0"/>
                </a:endParaRPr>
              </a:p>
            </p:txBody>
          </p:sp>
          <p:sp>
            <p:nvSpPr>
              <p:cNvPr id="9" name="TextBox 8"/>
              <p:cNvSpPr txBox="1"/>
              <p:nvPr/>
            </p:nvSpPr>
            <p:spPr>
              <a:xfrm>
                <a:off x="825206" y="3790380"/>
                <a:ext cx="5466410" cy="416676"/>
              </a:xfrm>
              <a:prstGeom prst="rect">
                <a:avLst/>
              </a:prstGeom>
              <a:noFill/>
            </p:spPr>
            <p:txBody>
              <a:bodyPr wrap="square" rtlCol="0">
                <a:spAutoFit/>
              </a:bodyPr>
              <a:lstStyle/>
              <a:p>
                <a:r>
                  <a:rPr lang="bn-BD" sz="2700" dirty="0" smtClean="0">
                    <a:solidFill>
                      <a:srgbClr val="7030A0"/>
                    </a:solidFill>
                    <a:latin typeface="NikoshBAN" panose="02000000000000000000" pitchFamily="2" charset="0"/>
                    <a:cs typeface="NikoshBAN" panose="02000000000000000000" pitchFamily="2" charset="0"/>
                  </a:rPr>
                  <a:t>।</a:t>
                </a:r>
                <a:endParaRPr lang="en-US" sz="2700" dirty="0">
                  <a:solidFill>
                    <a:srgbClr val="7030A0"/>
                  </a:solidFill>
                  <a:latin typeface="NikoshBAN" panose="02000000000000000000" pitchFamily="2" charset="0"/>
                  <a:cs typeface="NikoshBAN" panose="02000000000000000000" pitchFamily="2" charset="0"/>
                </a:endParaRPr>
              </a:p>
            </p:txBody>
          </p:sp>
        </p:grpSp>
        <p:sp>
          <p:nvSpPr>
            <p:cNvPr id="5" name="TextBox 4"/>
            <p:cNvSpPr txBox="1"/>
            <p:nvPr/>
          </p:nvSpPr>
          <p:spPr>
            <a:xfrm>
              <a:off x="5929950" y="2909585"/>
              <a:ext cx="5957348" cy="2208503"/>
            </a:xfrm>
            <a:prstGeom prst="rect">
              <a:avLst/>
            </a:prstGeom>
            <a:noFill/>
          </p:spPr>
          <p:txBody>
            <a:bodyPr wrap="square" rtlCol="0">
              <a:spAutoFit/>
            </a:bodyPr>
            <a:lstStyle/>
            <a:p>
              <a:r>
                <a:rPr lang="bn-IN" sz="2700" dirty="0" smtClean="0">
                  <a:solidFill>
                    <a:srgbClr val="0070C0"/>
                  </a:solidFill>
                  <a:latin typeface="NikoshBAN" panose="02000000000000000000" pitchFamily="2" charset="0"/>
                  <a:cs typeface="NikoshBAN" panose="02000000000000000000" pitchFamily="2" charset="0"/>
                </a:rPr>
                <a:t>   </a:t>
              </a:r>
              <a:r>
                <a:rPr lang="bn-BD" sz="2700" dirty="0" smtClean="0">
                  <a:solidFill>
                    <a:srgbClr val="0070C0"/>
                  </a:solidFill>
                  <a:latin typeface="NikoshBAN" panose="02000000000000000000" pitchFamily="2" charset="0"/>
                  <a:cs typeface="NikoshBAN" panose="02000000000000000000" pitchFamily="2" charset="0"/>
                </a:rPr>
                <a:t>শ্রেণিঃ নবম-দশম</a:t>
              </a:r>
              <a:endParaRPr lang="bn-IN" sz="2700" dirty="0" smtClean="0">
                <a:solidFill>
                  <a:srgbClr val="0070C0"/>
                </a:solidFill>
                <a:latin typeface="NikoshBAN" panose="02000000000000000000" pitchFamily="2" charset="0"/>
                <a:cs typeface="NikoshBAN" panose="02000000000000000000" pitchFamily="2" charset="0"/>
              </a:endParaRPr>
            </a:p>
            <a:p>
              <a:r>
                <a:rPr lang="bn-IN" sz="2700" dirty="0" smtClean="0">
                  <a:solidFill>
                    <a:srgbClr val="0070C0"/>
                  </a:solidFill>
                  <a:latin typeface="NikoshBAN" panose="02000000000000000000" pitchFamily="2" charset="0"/>
                  <a:cs typeface="NikoshBAN" panose="02000000000000000000" pitchFamily="2" charset="0"/>
                </a:rPr>
                <a:t>   </a:t>
              </a:r>
              <a:r>
                <a:rPr lang="bn-BD" sz="2700" dirty="0" smtClean="0">
                  <a:solidFill>
                    <a:srgbClr val="0070C0"/>
                  </a:solidFill>
                  <a:latin typeface="NikoshBAN" panose="02000000000000000000" pitchFamily="2" charset="0"/>
                  <a:cs typeface="NikoshBAN" panose="02000000000000000000" pitchFamily="2" charset="0"/>
                </a:rPr>
                <a:t>বিষয়ঃ পদার্থবিজ্ঞা</a:t>
              </a:r>
              <a:r>
                <a:rPr lang="bn-IN" sz="2700" dirty="0" smtClean="0">
                  <a:solidFill>
                    <a:srgbClr val="0070C0"/>
                  </a:solidFill>
                  <a:latin typeface="NikoshBAN" panose="02000000000000000000" pitchFamily="2" charset="0"/>
                  <a:cs typeface="NikoshBAN" panose="02000000000000000000" pitchFamily="2" charset="0"/>
                </a:rPr>
                <a:t>ন </a:t>
              </a:r>
            </a:p>
            <a:p>
              <a:r>
                <a:rPr lang="bn-IN" sz="2700" dirty="0" smtClean="0">
                  <a:solidFill>
                    <a:srgbClr val="0070C0"/>
                  </a:solidFill>
                  <a:latin typeface="NikoshBAN" panose="02000000000000000000" pitchFamily="2" charset="0"/>
                  <a:cs typeface="NikoshBAN" panose="02000000000000000000" pitchFamily="2" charset="0"/>
                </a:rPr>
                <a:t>   </a:t>
              </a:r>
              <a:r>
                <a:rPr lang="bn-BD" sz="2700" dirty="0" smtClean="0">
                  <a:solidFill>
                    <a:srgbClr val="0070C0"/>
                  </a:solidFill>
                  <a:latin typeface="NikoshBAN" panose="02000000000000000000" pitchFamily="2" charset="0"/>
                  <a:cs typeface="NikoshBAN" panose="02000000000000000000" pitchFamily="2" charset="0"/>
                </a:rPr>
                <a:t>অধ্যায়ঃ</a:t>
              </a:r>
              <a:r>
                <a:rPr lang="bn-IN" sz="2700" dirty="0" smtClean="0">
                  <a:solidFill>
                    <a:srgbClr val="0070C0"/>
                  </a:solidFill>
                  <a:latin typeface="NikoshBAN" panose="02000000000000000000" pitchFamily="2" charset="0"/>
                  <a:cs typeface="NikoshBAN" panose="02000000000000000000" pitchFamily="2" charset="0"/>
                </a:rPr>
                <a:t>অষ্টম </a:t>
              </a:r>
            </a:p>
            <a:p>
              <a:r>
                <a:rPr lang="bn-IN" sz="2700" dirty="0" smtClean="0">
                  <a:solidFill>
                    <a:srgbClr val="0070C0"/>
                  </a:solidFill>
                  <a:latin typeface="NikoshBAN" panose="02000000000000000000" pitchFamily="2" charset="0"/>
                  <a:cs typeface="NikoshBAN" panose="02000000000000000000" pitchFamily="2" charset="0"/>
                </a:rPr>
                <a:t>   আলোর পতিফলন </a:t>
              </a:r>
              <a:endParaRPr lang="bn-BD" sz="1600" b="1" dirty="0">
                <a:ln w="11430"/>
                <a:solidFill>
                  <a:srgbClr val="00B0F0"/>
                </a:solidFill>
                <a:effectLst>
                  <a:outerShdw blurRad="50800" dist="39000" dir="5460000" algn="tl">
                    <a:srgbClr val="000000">
                      <a:alpha val="38000"/>
                    </a:srgbClr>
                  </a:outerShdw>
                </a:effectLst>
                <a:latin typeface="Shonar Bangla" panose="020B0502040204020203" pitchFamily="34" charset="0"/>
                <a:cs typeface="Shonar Bangla" panose="020B0502040204020203" pitchFamily="34" charset="0"/>
              </a:endParaRPr>
            </a:p>
            <a:p>
              <a:endParaRPr lang="en-US" sz="2700" dirty="0">
                <a:solidFill>
                  <a:srgbClr val="0070C0"/>
                </a:solidFill>
                <a:latin typeface="NikoshBAN" panose="02000000000000000000" pitchFamily="2" charset="0"/>
                <a:cs typeface="NikoshBAN" panose="02000000000000000000" pitchFamily="2" charset="0"/>
              </a:endParaRPr>
            </a:p>
            <a:p>
              <a:endParaRPr lang="en-US" sz="2700" dirty="0">
                <a:solidFill>
                  <a:srgbClr val="0070C0"/>
                </a:solidFill>
                <a:latin typeface="NikoshBAN" panose="02000000000000000000" pitchFamily="2" charset="0"/>
                <a:cs typeface="NikoshBAN" panose="02000000000000000000" pitchFamily="2" charset="0"/>
              </a:endParaRPr>
            </a:p>
            <a:p>
              <a:endParaRPr lang="en-US" sz="2700" dirty="0">
                <a:solidFill>
                  <a:srgbClr val="0070C0"/>
                </a:solidFill>
                <a:latin typeface="NikoshBAN" panose="02000000000000000000" pitchFamily="2" charset="0"/>
                <a:cs typeface="NikoshBAN" panose="02000000000000000000" pitchFamily="2" charset="0"/>
              </a:endParaRPr>
            </a:p>
            <a:p>
              <a:endParaRPr lang="en-US" sz="2700" dirty="0">
                <a:solidFill>
                  <a:srgbClr val="0070C0"/>
                </a:solidFill>
                <a:latin typeface="NikoshBAN" panose="02000000000000000000" pitchFamily="2" charset="0"/>
                <a:cs typeface="NikoshBAN" panose="02000000000000000000" pitchFamily="2" charset="0"/>
              </a:endParaRPr>
            </a:p>
          </p:txBody>
        </p:sp>
      </p:grpSp>
      <p:grpSp>
        <p:nvGrpSpPr>
          <p:cNvPr id="10" name="Group 9"/>
          <p:cNvGrpSpPr/>
          <p:nvPr/>
        </p:nvGrpSpPr>
        <p:grpSpPr>
          <a:xfrm>
            <a:off x="-314533" y="34634"/>
            <a:ext cx="9501808" cy="6858002"/>
            <a:chOff x="0" y="0"/>
            <a:chExt cx="9144000" cy="6858002"/>
          </a:xfrm>
        </p:grpSpPr>
        <p:sp>
          <p:nvSpPr>
            <p:cNvPr id="11" name="Half Frame 10"/>
            <p:cNvSpPr/>
            <p:nvPr/>
          </p:nvSpPr>
          <p:spPr>
            <a:xfrm>
              <a:off x="0" y="0"/>
              <a:ext cx="1528997" cy="1274164"/>
            </a:xfrm>
            <a:prstGeom prst="halfFrame">
              <a:avLst>
                <a:gd name="adj1" fmla="val 29804"/>
                <a:gd name="adj2" fmla="val 33333"/>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p:nvSpPr>
          <p:spPr>
            <a:xfrm rot="10800000">
              <a:off x="7615003" y="5583838"/>
              <a:ext cx="1528997" cy="1274164"/>
            </a:xfrm>
            <a:prstGeom prst="halfFrame">
              <a:avLst>
                <a:gd name="adj1" fmla="val 29804"/>
                <a:gd name="adj2" fmla="val 33333"/>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p:cNvSpPr/>
            <p:nvPr/>
          </p:nvSpPr>
          <p:spPr>
            <a:xfrm rot="16200000">
              <a:off x="-127415" y="5456421"/>
              <a:ext cx="1528997" cy="1274164"/>
            </a:xfrm>
            <a:prstGeom prst="halfFrame">
              <a:avLst>
                <a:gd name="adj1" fmla="val 29804"/>
                <a:gd name="adj2" fmla="val 33333"/>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rot="5400000">
              <a:off x="7742419" y="127417"/>
              <a:ext cx="1528997" cy="1274164"/>
            </a:xfrm>
            <a:prstGeom prst="halfFrame">
              <a:avLst>
                <a:gd name="adj1" fmla="val 29804"/>
                <a:gd name="adj2" fmla="val 33333"/>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2" descr="C:\Users\MARUF\Desktop\pic contin\my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28" y="794815"/>
            <a:ext cx="3884430" cy="413227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Rectangle 15"/>
          <p:cNvSpPr/>
          <p:nvPr/>
        </p:nvSpPr>
        <p:spPr>
          <a:xfrm>
            <a:off x="4436370" y="1239528"/>
            <a:ext cx="4707629" cy="1877437"/>
          </a:xfrm>
          <a:prstGeom prst="rect">
            <a:avLst/>
          </a:prstGeom>
        </p:spPr>
        <p:txBody>
          <a:bodyPr wrap="square">
            <a:spAutoFit/>
          </a:bodyPr>
          <a:lstStyle/>
          <a:p>
            <a:pPr algn="ctr"/>
            <a:r>
              <a:rPr lang="bn-IN" sz="3200" b="1" dirty="0">
                <a:solidFill>
                  <a:srgbClr val="0070C0"/>
                </a:solidFill>
              </a:rPr>
              <a:t>মোঃ মারুফুল হক </a:t>
            </a:r>
          </a:p>
          <a:p>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a:t>
            </a:r>
            <a:r>
              <a:rPr lang="bn-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 সি ,</a:t>
            </a:r>
            <a:r>
              <a:rPr lang="en-US" sz="2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সম্মান</a:t>
            </a:r>
            <a:r>
              <a:rPr lang="bn-BD"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গণিত </a:t>
            </a:r>
            <a:r>
              <a:rPr lang="bn-BD"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),এম </a:t>
            </a:r>
            <a:r>
              <a:rPr lang="bn-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সি </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গণিত </a:t>
            </a:r>
            <a:r>
              <a:rPr lang="en-US"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 এড </a:t>
            </a:r>
            <a:endParaRPr lang="bn-BD" sz="2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400" dirty="0">
                <a:solidFill>
                  <a:srgbClr val="00B050"/>
                </a:solidFill>
                <a:latin typeface="NikoshBAN" panose="02000000000000000000" pitchFamily="2" charset="0"/>
                <a:cs typeface="NikoshBAN" panose="02000000000000000000" pitchFamily="2" charset="0"/>
              </a:rPr>
              <a:t>বঙ্গবাসী মাধ্যমিক বিদ্যাল</a:t>
            </a:r>
            <a:r>
              <a:rPr lang="en-US" sz="2400" dirty="0">
                <a:solidFill>
                  <a:srgbClr val="00B050"/>
                </a:solidFill>
                <a:latin typeface="NikoshBAN" panose="02000000000000000000" pitchFamily="2" charset="0"/>
                <a:cs typeface="NikoshBAN" panose="02000000000000000000" pitchFamily="2" charset="0"/>
              </a:rPr>
              <a:t>য়</a:t>
            </a:r>
            <a:r>
              <a:rPr lang="bn-BD" sz="2400" dirty="0">
                <a:solidFill>
                  <a:srgbClr val="00B050"/>
                </a:solidFill>
                <a:latin typeface="NikoshBAN" panose="02000000000000000000" pitchFamily="2" charset="0"/>
                <a:cs typeface="NikoshBAN" panose="02000000000000000000" pitchFamily="2" charset="0"/>
              </a:rPr>
              <a:t>,খালিশপুর,খুলনা</a:t>
            </a:r>
          </a:p>
          <a:p>
            <a:r>
              <a:rPr lang="en-US" sz="2000" dirty="0">
                <a:solidFill>
                  <a:srgbClr val="7030A0"/>
                </a:solidFill>
                <a:latin typeface="NikoshBAN" panose="02000000000000000000" pitchFamily="2" charset="0"/>
                <a:cs typeface="NikoshBAN" panose="02000000000000000000" pitchFamily="2" charset="0"/>
              </a:rPr>
              <a:t> </a:t>
            </a:r>
            <a:r>
              <a:rPr lang="bn-BD" sz="2000" dirty="0">
                <a:solidFill>
                  <a:srgbClr val="7030A0"/>
                </a:solidFill>
                <a:latin typeface="NikoshBAN" panose="02000000000000000000" pitchFamily="2" charset="0"/>
                <a:cs typeface="NikoshBAN" panose="02000000000000000000" pitchFamily="2" charset="0"/>
              </a:rPr>
              <a:t>মোবাইলঃ</a:t>
            </a:r>
            <a:r>
              <a:rPr lang="en-US" sz="2000" dirty="0">
                <a:solidFill>
                  <a:srgbClr val="7030A0"/>
                </a:solidFill>
                <a:latin typeface="NikoshBAN" panose="02000000000000000000" pitchFamily="2" charset="0"/>
                <a:cs typeface="NikoshBAN" panose="02000000000000000000" pitchFamily="2" charset="0"/>
              </a:rPr>
              <a:t>01929668146</a:t>
            </a:r>
            <a:endParaRPr lang="bn-BD" sz="2000" dirty="0">
              <a:solidFill>
                <a:srgbClr val="7030A0"/>
              </a:solidFill>
              <a:latin typeface="NikoshBAN" panose="02000000000000000000" pitchFamily="2" charset="0"/>
              <a:cs typeface="NikoshBAN" panose="02000000000000000000" pitchFamily="2" charset="0"/>
            </a:endParaRPr>
          </a:p>
          <a:p>
            <a:r>
              <a:rPr lang="bn-BD" sz="2000" dirty="0">
                <a:solidFill>
                  <a:srgbClr val="00B0F0"/>
                </a:solidFill>
                <a:latin typeface="NikoshBAN" panose="02000000000000000000" pitchFamily="2" charset="0"/>
                <a:cs typeface="NikoshBAN" panose="02000000000000000000" pitchFamily="2" charset="0"/>
              </a:rPr>
              <a:t>Email</a:t>
            </a:r>
            <a:r>
              <a:rPr lang="bn-IN" sz="2000" dirty="0">
                <a:solidFill>
                  <a:srgbClr val="00B0F0"/>
                </a:solidFill>
                <a:latin typeface="NikoshBAN" panose="02000000000000000000" pitchFamily="2" charset="0"/>
                <a:cs typeface="NikoshBAN" panose="02000000000000000000" pitchFamily="2" charset="0"/>
              </a:rPr>
              <a:t> </a:t>
            </a:r>
            <a:r>
              <a:rPr lang="en-US" sz="2000" b="1" dirty="0" err="1">
                <a:solidFill>
                  <a:srgbClr val="0070C0"/>
                </a:solidFill>
                <a:latin typeface="Times New Roman" pitchFamily="18" charset="0"/>
                <a:cs typeface="Times New Roman" pitchFamily="18" charset="0"/>
              </a:rPr>
              <a:t>marufulhoque</a:t>
            </a:r>
            <a:r>
              <a:rPr lang="bn-IN" sz="2000" b="1" dirty="0">
                <a:solidFill>
                  <a:srgbClr val="0070C0"/>
                </a:solidFill>
                <a:latin typeface="Times New Roman" pitchFamily="18" charset="0"/>
                <a:cs typeface="Times New Roman" pitchFamily="18" charset="0"/>
              </a:rPr>
              <a:t>311</a:t>
            </a:r>
            <a:r>
              <a:rPr lang="en-US" sz="2000" b="1" dirty="0">
                <a:solidFill>
                  <a:srgbClr val="0070C0"/>
                </a:solidFill>
                <a:latin typeface="Times New Roman" pitchFamily="18" charset="0"/>
                <a:cs typeface="Times New Roman" pitchFamily="18" charset="0"/>
              </a:rPr>
              <a:t>@gmail.com</a:t>
            </a:r>
            <a:r>
              <a:rPr lang="bn-IN" sz="2000" b="1" dirty="0">
                <a:solidFill>
                  <a:srgbClr val="FF0000"/>
                </a:solidFill>
                <a:latin typeface="NikoshBAN" pitchFamily="2" charset="0"/>
                <a:cs typeface="NikoshBAN" pitchFamily="2" charset="0"/>
              </a:rPr>
              <a:t> </a:t>
            </a:r>
            <a:endParaRPr lang="bn-BD" sz="1100" dirty="0">
              <a:solidFill>
                <a:srgbClr val="00B0F0"/>
              </a:solidFill>
              <a:latin typeface="SutonnyMJ" pitchFamily="2" charset="0"/>
              <a:cs typeface="SutonnyMJ" pitchFamily="2" charset="0"/>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730" y="113282"/>
            <a:ext cx="2013272"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2597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76617"/>
            <a:ext cx="9144000"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eaLnBrk="0" hangingPunct="0">
              <a:buFont typeface="Arial" pitchFamily="34" charset="0"/>
              <a:buChar char="•"/>
              <a:defRPr/>
            </a:pPr>
            <a:r>
              <a:rPr lang="en-US" sz="3200" dirty="0" err="1">
                <a:latin typeface="Shonar Bangla" panose="020B0502040204020203" pitchFamily="34" charset="0"/>
                <a:ea typeface="Calibri" pitchFamily="34" charset="0"/>
                <a:cs typeface="Shonar Bangla" panose="020B0502040204020203" pitchFamily="34" charset="0"/>
              </a:rPr>
              <a:t>আপতিত</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রশ্মি</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অভিলম্বের</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সাথে</a:t>
            </a:r>
            <a:r>
              <a:rPr lang="en-US" sz="3200" dirty="0">
                <a:latin typeface="Shonar Bangla" panose="020B0502040204020203" pitchFamily="34" charset="0"/>
                <a:ea typeface="Calibri" pitchFamily="34" charset="0"/>
                <a:cs typeface="Shonar Bangla" panose="020B0502040204020203" pitchFamily="34" charset="0"/>
              </a:rPr>
              <a:t> </a:t>
            </a:r>
            <a:r>
              <a:rPr lang="bn-BD" sz="3200" dirty="0">
                <a:latin typeface="Shonar Bangla" panose="020B0502040204020203" pitchFamily="34" charset="0"/>
                <a:ea typeface="Calibri" pitchFamily="34" charset="0"/>
                <a:cs typeface="Shonar Bangla" panose="020B0502040204020203" pitchFamily="34" charset="0"/>
              </a:rPr>
              <a:t>৩</a:t>
            </a:r>
            <a:r>
              <a:rPr lang="en-US" sz="3200" dirty="0">
                <a:latin typeface="Shonar Bangla" panose="020B0502040204020203" pitchFamily="34" charset="0"/>
                <a:ea typeface="Calibri" pitchFamily="34" charset="0"/>
                <a:cs typeface="Shonar Bangla" panose="020B0502040204020203" pitchFamily="34" charset="0"/>
              </a:rPr>
              <a:t>৫</a:t>
            </a:r>
            <a:r>
              <a:rPr lang="en-US" sz="3200" baseline="30000" dirty="0">
                <a:latin typeface="Shonar Bangla" panose="020B0502040204020203" pitchFamily="34" charset="0"/>
                <a:ea typeface="Calibri" pitchFamily="34" charset="0"/>
                <a:cs typeface="Shonar Bangla" panose="020B0502040204020203" pitchFamily="34" charset="0"/>
              </a:rPr>
              <a:t>০ </a:t>
            </a:r>
            <a:r>
              <a:rPr lang="en-US" sz="3200" dirty="0">
                <a:latin typeface="Shonar Bangla" panose="020B0502040204020203" pitchFamily="34" charset="0"/>
                <a:ea typeface="Calibri" pitchFamily="34" charset="0"/>
                <a:cs typeface="Shonar Bangla" panose="020B0502040204020203" pitchFamily="34" charset="0"/>
              </a:rPr>
              <a:t>, </a:t>
            </a:r>
            <a:r>
              <a:rPr lang="bn-BD" sz="3200" dirty="0">
                <a:latin typeface="Shonar Bangla" panose="020B0502040204020203" pitchFamily="34" charset="0"/>
                <a:ea typeface="Calibri" pitchFamily="34" charset="0"/>
                <a:cs typeface="Shonar Bangla" panose="020B0502040204020203" pitchFamily="34" charset="0"/>
              </a:rPr>
              <a:t>৪</a:t>
            </a:r>
            <a:r>
              <a:rPr lang="en-US" sz="3200" dirty="0">
                <a:latin typeface="Shonar Bangla" panose="020B0502040204020203" pitchFamily="34" charset="0"/>
                <a:ea typeface="Calibri" pitchFamily="34" charset="0"/>
                <a:cs typeface="Shonar Bangla" panose="020B0502040204020203" pitchFamily="34" charset="0"/>
              </a:rPr>
              <a:t>৫</a:t>
            </a:r>
            <a:r>
              <a:rPr lang="en-US" sz="3200" baseline="30000" dirty="0">
                <a:latin typeface="Shonar Bangla" panose="020B0502040204020203" pitchFamily="34" charset="0"/>
                <a:ea typeface="Calibri" pitchFamily="34" charset="0"/>
                <a:cs typeface="Shonar Bangla" panose="020B0502040204020203" pitchFamily="34" charset="0"/>
              </a:rPr>
              <a:t>০, </a:t>
            </a:r>
            <a:r>
              <a:rPr lang="en-US" sz="3200" dirty="0">
                <a:latin typeface="Shonar Bangla" panose="020B0502040204020203" pitchFamily="34" charset="0"/>
                <a:ea typeface="Calibri" pitchFamily="34" charset="0"/>
                <a:cs typeface="Shonar Bangla" panose="020B0502040204020203" pitchFamily="34" charset="0"/>
              </a:rPr>
              <a:t>৬০</a:t>
            </a:r>
            <a:r>
              <a:rPr lang="en-US" sz="3200" baseline="30000" dirty="0">
                <a:latin typeface="Shonar Bangla" panose="020B0502040204020203" pitchFamily="34" charset="0"/>
                <a:ea typeface="Calibri" pitchFamily="34" charset="0"/>
                <a:cs typeface="Shonar Bangla" panose="020B0502040204020203" pitchFamily="34" charset="0"/>
              </a:rPr>
              <a:t>০</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কোণ</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উৎপন্ন</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করলে</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প্রতিফলণ</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কোণ</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কত</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হবে</a:t>
            </a:r>
            <a:r>
              <a:rPr lang="en-US" sz="3200" dirty="0">
                <a:latin typeface="Shonar Bangla" panose="020B0502040204020203" pitchFamily="34" charset="0"/>
                <a:ea typeface="Calibri" pitchFamily="34" charset="0"/>
                <a:cs typeface="Shonar Bangla" panose="020B0502040204020203" pitchFamily="34" charset="0"/>
              </a:rPr>
              <a:t> ?</a:t>
            </a:r>
          </a:p>
        </p:txBody>
      </p:sp>
      <p:sp>
        <p:nvSpPr>
          <p:cNvPr id="3" name="TextBox 4"/>
          <p:cNvSpPr txBox="1"/>
          <p:nvPr/>
        </p:nvSpPr>
        <p:spPr>
          <a:xfrm>
            <a:off x="2297723" y="11723"/>
            <a:ext cx="4419600" cy="1323439"/>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dirty="0" err="1" smtClean="0">
                <a:latin typeface="NikoshBAN" pitchFamily="2" charset="0"/>
                <a:cs typeface="NikoshBAN" pitchFamily="2" charset="0"/>
              </a:rPr>
              <a:t>একক</a:t>
            </a:r>
            <a:r>
              <a:rPr lang="en-US" sz="8000" dirty="0" smtClean="0">
                <a:latin typeface="NikoshBAN" pitchFamily="2" charset="0"/>
                <a:cs typeface="NikoshBAN" pitchFamily="2" charset="0"/>
              </a:rPr>
              <a:t> </a:t>
            </a:r>
            <a:r>
              <a:rPr lang="en-US" sz="8000" dirty="0" err="1" smtClean="0">
                <a:latin typeface="NikoshBAN" pitchFamily="2" charset="0"/>
                <a:cs typeface="NikoshBAN" pitchFamily="2" charset="0"/>
              </a:rPr>
              <a:t>কাজ</a:t>
            </a:r>
            <a:r>
              <a:rPr lang="en-US" sz="8000" dirty="0" smtClean="0">
                <a:latin typeface="NikoshBAN" pitchFamily="2" charset="0"/>
                <a:cs typeface="NikoshBAN" pitchFamily="2" charset="0"/>
              </a:rPr>
              <a:t> </a:t>
            </a:r>
            <a:endParaRPr lang="en-US" sz="80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224" y="1817478"/>
            <a:ext cx="4228881" cy="2826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40429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6175" y="3591857"/>
            <a:ext cx="8763000" cy="584775"/>
          </a:xfrm>
          <a:prstGeom prst="rect">
            <a:avLst/>
          </a:prstGeom>
          <a:noFill/>
          <a:ln w="9525">
            <a:noFill/>
            <a:miter lim="800000"/>
            <a:headEnd/>
            <a:tailEnd/>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indent="-742950" eaLnBrk="0" hangingPunct="0">
              <a:defRPr/>
            </a:pPr>
            <a:r>
              <a:rPr lang="en-US" sz="3200" dirty="0" smtClean="0">
                <a:latin typeface="Shonar Bangla" panose="020B0502040204020203" pitchFamily="34" charset="0"/>
                <a:ea typeface="Calibri" pitchFamily="34" charset="0"/>
                <a:cs typeface="Shonar Bangla" panose="020B0502040204020203" pitchFamily="34" charset="0"/>
              </a:rPr>
              <a:t>২</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নিচের</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চিত্র</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থেকে</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কোণ</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গুলোর</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মান</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বের</a:t>
            </a:r>
            <a:r>
              <a:rPr lang="en-US" sz="3200" dirty="0">
                <a:latin typeface="Shonar Bangla" panose="020B0502040204020203" pitchFamily="34" charset="0"/>
                <a:ea typeface="Calibri" pitchFamily="34" charset="0"/>
                <a:cs typeface="Shonar Bangla" panose="020B0502040204020203" pitchFamily="34" charset="0"/>
              </a:rPr>
              <a:t> </a:t>
            </a:r>
            <a:r>
              <a:rPr lang="en-US" sz="3200" dirty="0" err="1">
                <a:latin typeface="Shonar Bangla" panose="020B0502040204020203" pitchFamily="34" charset="0"/>
                <a:ea typeface="Calibri" pitchFamily="34" charset="0"/>
                <a:cs typeface="Shonar Bangla" panose="020B0502040204020203" pitchFamily="34" charset="0"/>
              </a:rPr>
              <a:t>কর</a:t>
            </a:r>
            <a:r>
              <a:rPr lang="en-US" sz="3200" dirty="0">
                <a:latin typeface="Shonar Bangla" panose="020B0502040204020203" pitchFamily="34" charset="0"/>
                <a:ea typeface="Calibri" pitchFamily="34" charset="0"/>
                <a:cs typeface="Shonar Bangla" panose="020B0502040204020203" pitchFamily="34" charset="0"/>
              </a:rPr>
              <a:t>?</a:t>
            </a:r>
          </a:p>
        </p:txBody>
      </p:sp>
      <p:cxnSp>
        <p:nvCxnSpPr>
          <p:cNvPr id="3" name="Straight Connector 2"/>
          <p:cNvCxnSpPr/>
          <p:nvPr/>
        </p:nvCxnSpPr>
        <p:spPr bwMode="auto">
          <a:xfrm rot="16200000" flipH="1">
            <a:off x="1652275" y="4824542"/>
            <a:ext cx="1473200" cy="714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bwMode="auto">
          <a:xfrm>
            <a:off x="1464889" y="4512468"/>
            <a:ext cx="902494" cy="11366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bwMode="auto">
          <a:xfrm rot="5400000" flipH="1" flipV="1">
            <a:off x="2235422" y="4659510"/>
            <a:ext cx="1131887" cy="86320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049487" y="5330032"/>
            <a:ext cx="48815" cy="347663"/>
          </a:xfrm>
          <a:custGeom>
            <a:avLst/>
            <a:gdLst>
              <a:gd name="connsiteX0" fmla="*/ 65314 w 65314"/>
              <a:gd name="connsiteY0" fmla="*/ 0 h 348343"/>
              <a:gd name="connsiteX1" fmla="*/ 7257 w 65314"/>
              <a:gd name="connsiteY1" fmla="*/ 174171 h 348343"/>
              <a:gd name="connsiteX2" fmla="*/ 21772 w 65314"/>
              <a:gd name="connsiteY2" fmla="*/ 290285 h 348343"/>
              <a:gd name="connsiteX3" fmla="*/ 65314 w 65314"/>
              <a:gd name="connsiteY3" fmla="*/ 348343 h 348343"/>
            </a:gdLst>
            <a:ahLst/>
            <a:cxnLst>
              <a:cxn ang="0">
                <a:pos x="connsiteX0" y="connsiteY0"/>
              </a:cxn>
              <a:cxn ang="0">
                <a:pos x="connsiteX1" y="connsiteY1"/>
              </a:cxn>
              <a:cxn ang="0">
                <a:pos x="connsiteX2" y="connsiteY2"/>
              </a:cxn>
              <a:cxn ang="0">
                <a:pos x="connsiteX3" y="connsiteY3"/>
              </a:cxn>
            </a:cxnLst>
            <a:rect l="l" t="t" r="r" b="b"/>
            <a:pathLst>
              <a:path w="65314" h="348343">
                <a:moveTo>
                  <a:pt x="65314" y="0"/>
                </a:moveTo>
                <a:cubicBezTo>
                  <a:pt x="39914" y="62895"/>
                  <a:pt x="14514" y="125790"/>
                  <a:pt x="7257" y="174171"/>
                </a:cubicBezTo>
                <a:cubicBezTo>
                  <a:pt x="0" y="222552"/>
                  <a:pt x="12096" y="261256"/>
                  <a:pt x="21772" y="290285"/>
                </a:cubicBezTo>
                <a:cubicBezTo>
                  <a:pt x="31448" y="319314"/>
                  <a:pt x="48381" y="333828"/>
                  <a:pt x="65314" y="348343"/>
                </a:cubicBezTo>
              </a:path>
            </a:pathLst>
          </a:custGeom>
        </p:spPr>
        <p:style>
          <a:lnRef idx="1">
            <a:schemeClr val="dk1"/>
          </a:lnRef>
          <a:fillRef idx="0">
            <a:schemeClr val="dk1"/>
          </a:fillRef>
          <a:effectRef idx="0">
            <a:schemeClr val="dk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atin typeface="Shonar Bangla" panose="020B0502040204020203" pitchFamily="34" charset="0"/>
              <a:cs typeface="Shonar Bangla" panose="020B0502040204020203" pitchFamily="34" charset="0"/>
            </a:endParaRPr>
          </a:p>
        </p:txBody>
      </p:sp>
      <p:sp>
        <p:nvSpPr>
          <p:cNvPr id="8" name="TextBox 81"/>
          <p:cNvSpPr txBox="1">
            <a:spLocks noChangeArrowheads="1"/>
          </p:cNvSpPr>
          <p:nvPr/>
        </p:nvSpPr>
        <p:spPr bwMode="auto">
          <a:xfrm>
            <a:off x="2359048" y="4952207"/>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dirty="0">
                <a:solidFill>
                  <a:schemeClr val="tx1"/>
                </a:solidFill>
                <a:latin typeface="Shonar Bangla" panose="020B0502040204020203" pitchFamily="34" charset="0"/>
                <a:ea typeface="Calibri" panose="020F0502020204030204" pitchFamily="34" charset="0"/>
                <a:cs typeface="Shonar Bangla" panose="020B0502040204020203" pitchFamily="34" charset="0"/>
              </a:rPr>
              <a:t>?</a:t>
            </a:r>
            <a:endParaRPr lang="en-US" dirty="0">
              <a:latin typeface="Shonar Bangla" panose="020B0502040204020203" pitchFamily="34" charset="0"/>
              <a:ea typeface="Calibri" panose="020F0502020204030204" pitchFamily="34" charset="0"/>
              <a:cs typeface="Shonar Bangla" panose="020B0502040204020203" pitchFamily="34" charset="0"/>
            </a:endParaRPr>
          </a:p>
        </p:txBody>
      </p:sp>
      <p:sp>
        <p:nvSpPr>
          <p:cNvPr id="9" name="Freeform 8"/>
          <p:cNvSpPr/>
          <p:nvPr/>
        </p:nvSpPr>
        <p:spPr>
          <a:xfrm>
            <a:off x="2359048" y="5315743"/>
            <a:ext cx="185738" cy="101600"/>
          </a:xfrm>
          <a:custGeom>
            <a:avLst/>
            <a:gdLst>
              <a:gd name="connsiteX0" fmla="*/ 0 w 246743"/>
              <a:gd name="connsiteY0" fmla="*/ 0 h 101600"/>
              <a:gd name="connsiteX1" fmla="*/ 246743 w 246743"/>
              <a:gd name="connsiteY1" fmla="*/ 101600 h 101600"/>
            </a:gdLst>
            <a:ahLst/>
            <a:cxnLst>
              <a:cxn ang="0">
                <a:pos x="connsiteX0" y="connsiteY0"/>
              </a:cxn>
              <a:cxn ang="0">
                <a:pos x="connsiteX1" y="connsiteY1"/>
              </a:cxn>
            </a:cxnLst>
            <a:rect l="l" t="t" r="r" b="b"/>
            <a:pathLst>
              <a:path w="246743" h="101600">
                <a:moveTo>
                  <a:pt x="0" y="0"/>
                </a:moveTo>
                <a:lnTo>
                  <a:pt x="246743" y="101600"/>
                </a:lnTo>
              </a:path>
            </a:pathLst>
          </a:custGeom>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atin typeface="Shonar Bangla" panose="020B0502040204020203" pitchFamily="34" charset="0"/>
              <a:cs typeface="Shonar Bangla" panose="020B0502040204020203" pitchFamily="34" charset="0"/>
            </a:endParaRPr>
          </a:p>
        </p:txBody>
      </p:sp>
      <p:sp>
        <p:nvSpPr>
          <p:cNvPr id="10" name="TextBox 83"/>
          <p:cNvSpPr txBox="1">
            <a:spLocks noChangeArrowheads="1"/>
          </p:cNvSpPr>
          <p:nvPr/>
        </p:nvSpPr>
        <p:spPr bwMode="auto">
          <a:xfrm>
            <a:off x="1798066" y="4566177"/>
            <a:ext cx="81676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dirty="0">
                <a:solidFill>
                  <a:schemeClr val="tx1"/>
                </a:solidFill>
                <a:latin typeface="Shonar Bangla" panose="020B0502040204020203" pitchFamily="34" charset="0"/>
                <a:cs typeface="Shonar Bangla" panose="020B0502040204020203" pitchFamily="34" charset="0"/>
              </a:rPr>
              <a:t>৫</a:t>
            </a:r>
            <a:r>
              <a:rPr lang="en-US" dirty="0" smtClean="0">
                <a:solidFill>
                  <a:schemeClr val="tx1"/>
                </a:solidFill>
                <a:latin typeface="Shonar Bangla" panose="020B0502040204020203" pitchFamily="34" charset="0"/>
                <a:cs typeface="Shonar Bangla" panose="020B0502040204020203" pitchFamily="34" charset="0"/>
              </a:rPr>
              <a:t>৫</a:t>
            </a:r>
            <a:r>
              <a:rPr lang="en-US" baseline="30000" dirty="0" smtClean="0">
                <a:solidFill>
                  <a:schemeClr val="tx1"/>
                </a:solidFill>
                <a:latin typeface="Shonar Bangla" panose="020B0502040204020203" pitchFamily="34" charset="0"/>
                <a:cs typeface="Shonar Bangla" panose="020B0502040204020203" pitchFamily="34" charset="0"/>
              </a:rPr>
              <a:t>০</a:t>
            </a:r>
            <a:endParaRPr lang="en-US" dirty="0">
              <a:latin typeface="Shonar Bangla" panose="020B0502040204020203" pitchFamily="34" charset="0"/>
              <a:cs typeface="Shonar Bangla" panose="020B0502040204020203" pitchFamily="34" charset="0"/>
            </a:endParaRPr>
          </a:p>
        </p:txBody>
      </p:sp>
      <p:cxnSp>
        <p:nvCxnSpPr>
          <p:cNvPr id="11" name="Straight Connector 10"/>
          <p:cNvCxnSpPr/>
          <p:nvPr/>
        </p:nvCxnSpPr>
        <p:spPr bwMode="auto">
          <a:xfrm rot="16200000" flipH="1">
            <a:off x="3823517" y="4917678"/>
            <a:ext cx="1471612" cy="714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rot="16200000" flipH="1">
            <a:off x="3707035" y="4801989"/>
            <a:ext cx="1355725" cy="3512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rot="5400000" flipH="1" flipV="1">
            <a:off x="4116411" y="4862116"/>
            <a:ext cx="1247775" cy="35480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242617" y="5214145"/>
            <a:ext cx="195263" cy="471487"/>
          </a:xfrm>
          <a:custGeom>
            <a:avLst/>
            <a:gdLst>
              <a:gd name="connsiteX0" fmla="*/ 65314 w 65314"/>
              <a:gd name="connsiteY0" fmla="*/ 0 h 348343"/>
              <a:gd name="connsiteX1" fmla="*/ 7257 w 65314"/>
              <a:gd name="connsiteY1" fmla="*/ 174171 h 348343"/>
              <a:gd name="connsiteX2" fmla="*/ 21772 w 65314"/>
              <a:gd name="connsiteY2" fmla="*/ 290285 h 348343"/>
              <a:gd name="connsiteX3" fmla="*/ 65314 w 65314"/>
              <a:gd name="connsiteY3" fmla="*/ 348343 h 348343"/>
            </a:gdLst>
            <a:ahLst/>
            <a:cxnLst>
              <a:cxn ang="0">
                <a:pos x="connsiteX0" y="connsiteY0"/>
              </a:cxn>
              <a:cxn ang="0">
                <a:pos x="connsiteX1" y="connsiteY1"/>
              </a:cxn>
              <a:cxn ang="0">
                <a:pos x="connsiteX2" y="connsiteY2"/>
              </a:cxn>
              <a:cxn ang="0">
                <a:pos x="connsiteX3" y="connsiteY3"/>
              </a:cxn>
            </a:cxnLst>
            <a:rect l="l" t="t" r="r" b="b"/>
            <a:pathLst>
              <a:path w="65314" h="348343">
                <a:moveTo>
                  <a:pt x="65314" y="0"/>
                </a:moveTo>
                <a:cubicBezTo>
                  <a:pt x="39914" y="62895"/>
                  <a:pt x="14514" y="125790"/>
                  <a:pt x="7257" y="174171"/>
                </a:cubicBezTo>
                <a:cubicBezTo>
                  <a:pt x="0" y="222552"/>
                  <a:pt x="12096" y="261256"/>
                  <a:pt x="21772" y="290285"/>
                </a:cubicBezTo>
                <a:cubicBezTo>
                  <a:pt x="31448" y="319314"/>
                  <a:pt x="48381" y="333828"/>
                  <a:pt x="65314" y="348343"/>
                </a:cubicBezTo>
              </a:path>
            </a:pathLst>
          </a:custGeom>
        </p:spPr>
        <p:style>
          <a:lnRef idx="1">
            <a:schemeClr val="dk1"/>
          </a:lnRef>
          <a:fillRef idx="0">
            <a:schemeClr val="dk1"/>
          </a:fillRef>
          <a:effectRef idx="0">
            <a:schemeClr val="dk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atin typeface="Shonar Bangla" panose="020B0502040204020203" pitchFamily="34" charset="0"/>
              <a:cs typeface="Shonar Bangla" panose="020B0502040204020203" pitchFamily="34" charset="0"/>
            </a:endParaRPr>
          </a:p>
        </p:txBody>
      </p:sp>
      <p:cxnSp>
        <p:nvCxnSpPr>
          <p:cNvPr id="16" name="Straight Connector 15"/>
          <p:cNvCxnSpPr/>
          <p:nvPr/>
        </p:nvCxnSpPr>
        <p:spPr bwMode="auto">
          <a:xfrm rot="16200000" flipH="1">
            <a:off x="6049192" y="4910534"/>
            <a:ext cx="1473200" cy="714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rot="16200000" flipH="1">
            <a:off x="5876751" y="4740077"/>
            <a:ext cx="1190625" cy="6274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rot="5400000" flipH="1" flipV="1">
            <a:off x="6504407" y="4729161"/>
            <a:ext cx="1212850" cy="64293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6469087" y="5257005"/>
            <a:ext cx="135731" cy="420688"/>
          </a:xfrm>
          <a:custGeom>
            <a:avLst/>
            <a:gdLst>
              <a:gd name="connsiteX0" fmla="*/ 65314 w 65314"/>
              <a:gd name="connsiteY0" fmla="*/ 0 h 348343"/>
              <a:gd name="connsiteX1" fmla="*/ 7257 w 65314"/>
              <a:gd name="connsiteY1" fmla="*/ 174171 h 348343"/>
              <a:gd name="connsiteX2" fmla="*/ 21772 w 65314"/>
              <a:gd name="connsiteY2" fmla="*/ 290285 h 348343"/>
              <a:gd name="connsiteX3" fmla="*/ 65314 w 65314"/>
              <a:gd name="connsiteY3" fmla="*/ 348343 h 348343"/>
            </a:gdLst>
            <a:ahLst/>
            <a:cxnLst>
              <a:cxn ang="0">
                <a:pos x="connsiteX0" y="connsiteY0"/>
              </a:cxn>
              <a:cxn ang="0">
                <a:pos x="connsiteX1" y="connsiteY1"/>
              </a:cxn>
              <a:cxn ang="0">
                <a:pos x="connsiteX2" y="connsiteY2"/>
              </a:cxn>
              <a:cxn ang="0">
                <a:pos x="connsiteX3" y="connsiteY3"/>
              </a:cxn>
            </a:cxnLst>
            <a:rect l="l" t="t" r="r" b="b"/>
            <a:pathLst>
              <a:path w="65314" h="348343">
                <a:moveTo>
                  <a:pt x="65314" y="0"/>
                </a:moveTo>
                <a:cubicBezTo>
                  <a:pt x="39914" y="62895"/>
                  <a:pt x="14514" y="125790"/>
                  <a:pt x="7257" y="174171"/>
                </a:cubicBezTo>
                <a:cubicBezTo>
                  <a:pt x="0" y="222552"/>
                  <a:pt x="12096" y="261256"/>
                  <a:pt x="21772" y="290285"/>
                </a:cubicBezTo>
                <a:cubicBezTo>
                  <a:pt x="31448" y="319314"/>
                  <a:pt x="48381" y="333828"/>
                  <a:pt x="65314" y="348343"/>
                </a:cubicBezTo>
              </a:path>
            </a:pathLst>
          </a:custGeom>
        </p:spPr>
        <p:style>
          <a:lnRef idx="1">
            <a:schemeClr val="dk1"/>
          </a:lnRef>
          <a:fillRef idx="0">
            <a:schemeClr val="dk1"/>
          </a:fillRef>
          <a:effectRef idx="0">
            <a:schemeClr val="dk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atin typeface="Shonar Bangla" panose="020B0502040204020203" pitchFamily="34" charset="0"/>
              <a:cs typeface="Shonar Bangla" panose="020B0502040204020203" pitchFamily="34" charset="0"/>
            </a:endParaRPr>
          </a:p>
        </p:txBody>
      </p:sp>
      <p:sp>
        <p:nvSpPr>
          <p:cNvPr id="21" name="TextBox 226"/>
          <p:cNvSpPr txBox="1">
            <a:spLocks noChangeArrowheads="1"/>
          </p:cNvSpPr>
          <p:nvPr/>
        </p:nvSpPr>
        <p:spPr bwMode="auto">
          <a:xfrm>
            <a:off x="6778648" y="4952207"/>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dirty="0">
                <a:solidFill>
                  <a:schemeClr val="tx1"/>
                </a:solidFill>
                <a:latin typeface="Shonar Bangla" panose="020B0502040204020203" pitchFamily="34" charset="0"/>
                <a:ea typeface="Calibri" panose="020F0502020204030204" pitchFamily="34" charset="0"/>
                <a:cs typeface="Shonar Bangla" panose="020B0502040204020203" pitchFamily="34" charset="0"/>
              </a:rPr>
              <a:t>?</a:t>
            </a:r>
            <a:endParaRPr lang="en-US" dirty="0">
              <a:latin typeface="Shonar Bangla" panose="020B0502040204020203" pitchFamily="34" charset="0"/>
              <a:ea typeface="Calibri" panose="020F0502020204030204" pitchFamily="34" charset="0"/>
              <a:cs typeface="Shonar Bangla" panose="020B0502040204020203" pitchFamily="34" charset="0"/>
            </a:endParaRPr>
          </a:p>
        </p:txBody>
      </p:sp>
      <p:sp>
        <p:nvSpPr>
          <p:cNvPr id="22" name="Freeform 21"/>
          <p:cNvSpPr/>
          <p:nvPr/>
        </p:nvSpPr>
        <p:spPr>
          <a:xfrm>
            <a:off x="6778648" y="5315743"/>
            <a:ext cx="185738" cy="101600"/>
          </a:xfrm>
          <a:custGeom>
            <a:avLst/>
            <a:gdLst>
              <a:gd name="connsiteX0" fmla="*/ 0 w 246743"/>
              <a:gd name="connsiteY0" fmla="*/ 0 h 101600"/>
              <a:gd name="connsiteX1" fmla="*/ 246743 w 246743"/>
              <a:gd name="connsiteY1" fmla="*/ 101600 h 101600"/>
            </a:gdLst>
            <a:ahLst/>
            <a:cxnLst>
              <a:cxn ang="0">
                <a:pos x="connsiteX0" y="connsiteY0"/>
              </a:cxn>
              <a:cxn ang="0">
                <a:pos x="connsiteX1" y="connsiteY1"/>
              </a:cxn>
            </a:cxnLst>
            <a:rect l="l" t="t" r="r" b="b"/>
            <a:pathLst>
              <a:path w="246743" h="101600">
                <a:moveTo>
                  <a:pt x="0" y="0"/>
                </a:moveTo>
                <a:lnTo>
                  <a:pt x="246743" y="101600"/>
                </a:lnTo>
              </a:path>
            </a:pathLst>
          </a:custGeom>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atin typeface="Shonar Bangla" panose="020B0502040204020203" pitchFamily="34" charset="0"/>
              <a:cs typeface="Shonar Bangla" panose="020B0502040204020203" pitchFamily="34" charset="0"/>
            </a:endParaRPr>
          </a:p>
        </p:txBody>
      </p:sp>
      <p:sp>
        <p:nvSpPr>
          <p:cNvPr id="23" name="TextBox 228"/>
          <p:cNvSpPr txBox="1">
            <a:spLocks noChangeArrowheads="1"/>
          </p:cNvSpPr>
          <p:nvPr/>
        </p:nvSpPr>
        <p:spPr bwMode="auto">
          <a:xfrm>
            <a:off x="6033388" y="5068843"/>
            <a:ext cx="81676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dirty="0" smtClean="0">
                <a:solidFill>
                  <a:schemeClr val="tx1"/>
                </a:solidFill>
                <a:latin typeface="Shonar Bangla" panose="020B0502040204020203" pitchFamily="34" charset="0"/>
                <a:cs typeface="Shonar Bangla" panose="020B0502040204020203" pitchFamily="34" charset="0"/>
              </a:rPr>
              <a:t>৫৭</a:t>
            </a:r>
            <a:r>
              <a:rPr lang="en-US" baseline="30000" dirty="0" smtClean="0">
                <a:solidFill>
                  <a:schemeClr val="tx1"/>
                </a:solidFill>
                <a:latin typeface="Shonar Bangla" panose="020B0502040204020203" pitchFamily="34" charset="0"/>
                <a:cs typeface="Shonar Bangla" panose="020B0502040204020203" pitchFamily="34" charset="0"/>
              </a:rPr>
              <a:t>০</a:t>
            </a:r>
            <a:endParaRPr lang="en-US" dirty="0">
              <a:latin typeface="Shonar Bangla" panose="020B0502040204020203" pitchFamily="34" charset="0"/>
              <a:cs typeface="Shonar Bangla" panose="020B0502040204020203" pitchFamily="34" charset="0"/>
            </a:endParaRPr>
          </a:p>
        </p:txBody>
      </p:sp>
      <p:sp>
        <p:nvSpPr>
          <p:cNvPr id="24" name="TextBox 229"/>
          <p:cNvSpPr txBox="1">
            <a:spLocks noChangeArrowheads="1"/>
          </p:cNvSpPr>
          <p:nvPr/>
        </p:nvSpPr>
        <p:spPr bwMode="auto">
          <a:xfrm>
            <a:off x="3850902" y="5169695"/>
            <a:ext cx="4786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bn-BD" dirty="0" smtClean="0">
                <a:solidFill>
                  <a:schemeClr val="tx1"/>
                </a:solidFill>
                <a:latin typeface="Shonar Bangla" panose="020B0502040204020203" pitchFamily="34" charset="0"/>
                <a:cs typeface="Shonar Bangla" panose="020B0502040204020203" pitchFamily="34" charset="0"/>
              </a:rPr>
              <a:t>৭০</a:t>
            </a:r>
            <a:r>
              <a:rPr lang="en-US" baseline="30000" dirty="0" smtClean="0">
                <a:solidFill>
                  <a:schemeClr val="tx1"/>
                </a:solidFill>
                <a:latin typeface="Shonar Bangla" panose="020B0502040204020203" pitchFamily="34" charset="0"/>
                <a:cs typeface="Shonar Bangla" panose="020B0502040204020203" pitchFamily="34" charset="0"/>
              </a:rPr>
              <a:t>০</a:t>
            </a:r>
            <a:endParaRPr lang="en-US" dirty="0">
              <a:latin typeface="Shonar Bangla" panose="020B0502040204020203" pitchFamily="34" charset="0"/>
              <a:cs typeface="Shonar Bangla" panose="020B0502040204020203" pitchFamily="34" charset="0"/>
            </a:endParaRPr>
          </a:p>
        </p:txBody>
      </p:sp>
      <p:sp>
        <p:nvSpPr>
          <p:cNvPr id="25" name="TextBox 236"/>
          <p:cNvSpPr txBox="1">
            <a:spLocks noChangeArrowheads="1"/>
          </p:cNvSpPr>
          <p:nvPr/>
        </p:nvSpPr>
        <p:spPr bwMode="auto">
          <a:xfrm>
            <a:off x="4003301" y="5982495"/>
            <a:ext cx="11537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dirty="0">
                <a:solidFill>
                  <a:schemeClr val="tx1"/>
                </a:solidFill>
                <a:latin typeface="Shonar Bangla" panose="020B0502040204020203" pitchFamily="34" charset="0"/>
                <a:cs typeface="Shonar Bangla" panose="020B0502040204020203" pitchFamily="34" charset="0"/>
              </a:rPr>
              <a:t>চিত্র-২</a:t>
            </a:r>
            <a:endParaRPr lang="en-US" dirty="0">
              <a:latin typeface="Shonar Bangla" panose="020B0502040204020203" pitchFamily="34" charset="0"/>
              <a:cs typeface="Shonar Bangla" panose="020B0502040204020203" pitchFamily="34" charset="0"/>
            </a:endParaRPr>
          </a:p>
        </p:txBody>
      </p:sp>
      <p:sp>
        <p:nvSpPr>
          <p:cNvPr id="26" name="TextBox 237"/>
          <p:cNvSpPr txBox="1">
            <a:spLocks noChangeArrowheads="1"/>
          </p:cNvSpPr>
          <p:nvPr/>
        </p:nvSpPr>
        <p:spPr bwMode="auto">
          <a:xfrm>
            <a:off x="6179763" y="5953920"/>
            <a:ext cx="11537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dirty="0">
                <a:solidFill>
                  <a:schemeClr val="tx1"/>
                </a:solidFill>
                <a:latin typeface="Shonar Bangla" panose="020B0502040204020203" pitchFamily="34" charset="0"/>
                <a:cs typeface="Shonar Bangla" panose="020B0502040204020203" pitchFamily="34" charset="0"/>
              </a:rPr>
              <a:t>চিত্র-৩</a:t>
            </a:r>
            <a:endParaRPr lang="en-US" dirty="0">
              <a:latin typeface="Shonar Bangla" panose="020B0502040204020203" pitchFamily="34" charset="0"/>
              <a:cs typeface="Shonar Bangla" panose="020B0502040204020203" pitchFamily="34" charset="0"/>
            </a:endParaRPr>
          </a:p>
        </p:txBody>
      </p:sp>
      <p:sp>
        <p:nvSpPr>
          <p:cNvPr id="27" name="Freeform 26"/>
          <p:cNvSpPr/>
          <p:nvPr/>
        </p:nvSpPr>
        <p:spPr>
          <a:xfrm>
            <a:off x="4558133" y="5126832"/>
            <a:ext cx="141685" cy="28575"/>
          </a:xfrm>
          <a:custGeom>
            <a:avLst/>
            <a:gdLst>
              <a:gd name="connsiteX0" fmla="*/ 0 w 188686"/>
              <a:gd name="connsiteY0" fmla="*/ 0 h 29029"/>
              <a:gd name="connsiteX1" fmla="*/ 188686 w 188686"/>
              <a:gd name="connsiteY1" fmla="*/ 29029 h 29029"/>
              <a:gd name="connsiteX2" fmla="*/ 188686 w 188686"/>
              <a:gd name="connsiteY2" fmla="*/ 29029 h 29029"/>
            </a:gdLst>
            <a:ahLst/>
            <a:cxnLst>
              <a:cxn ang="0">
                <a:pos x="connsiteX0" y="connsiteY0"/>
              </a:cxn>
              <a:cxn ang="0">
                <a:pos x="connsiteX1" y="connsiteY1"/>
              </a:cxn>
              <a:cxn ang="0">
                <a:pos x="connsiteX2" y="connsiteY2"/>
              </a:cxn>
            </a:cxnLst>
            <a:rect l="l" t="t" r="r" b="b"/>
            <a:pathLst>
              <a:path w="188686" h="29029">
                <a:moveTo>
                  <a:pt x="0" y="0"/>
                </a:moveTo>
                <a:lnTo>
                  <a:pt x="188686" y="29029"/>
                </a:lnTo>
                <a:lnTo>
                  <a:pt x="188686" y="29029"/>
                </a:lnTo>
              </a:path>
            </a:pathLst>
          </a:custGeom>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latin typeface="Shonar Bangla" panose="020B0502040204020203" pitchFamily="34" charset="0"/>
              <a:cs typeface="Shonar Bangla" panose="020B0502040204020203" pitchFamily="34" charset="0"/>
            </a:endParaRPr>
          </a:p>
        </p:txBody>
      </p:sp>
      <p:sp>
        <p:nvSpPr>
          <p:cNvPr id="28" name="TextBox 241"/>
          <p:cNvSpPr txBox="1">
            <a:spLocks noChangeArrowheads="1"/>
          </p:cNvSpPr>
          <p:nvPr/>
        </p:nvSpPr>
        <p:spPr bwMode="auto">
          <a:xfrm>
            <a:off x="4503363" y="4763295"/>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dirty="0">
                <a:solidFill>
                  <a:schemeClr val="tx1"/>
                </a:solidFill>
                <a:latin typeface="Shonar Bangla" panose="020B0502040204020203" pitchFamily="34" charset="0"/>
                <a:ea typeface="Calibri" panose="020F0502020204030204" pitchFamily="34" charset="0"/>
                <a:cs typeface="Shonar Bangla" panose="020B0502040204020203" pitchFamily="34" charset="0"/>
              </a:rPr>
              <a:t>?</a:t>
            </a:r>
            <a:endParaRPr lang="en-US" dirty="0">
              <a:latin typeface="Shonar Bangla" panose="020B0502040204020203" pitchFamily="34" charset="0"/>
              <a:ea typeface="Calibri" panose="020F0502020204030204" pitchFamily="34" charset="0"/>
              <a:cs typeface="Shonar Bangla" panose="020B0502040204020203" pitchFamily="34" charset="0"/>
            </a:endParaRPr>
          </a:p>
        </p:txBody>
      </p:sp>
      <p:sp>
        <p:nvSpPr>
          <p:cNvPr id="29" name="TextBox 1"/>
          <p:cNvSpPr txBox="1"/>
          <p:nvPr/>
        </p:nvSpPr>
        <p:spPr>
          <a:xfrm>
            <a:off x="1458348" y="5953920"/>
            <a:ext cx="163577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400" dirty="0" smtClean="0">
                <a:latin typeface="Shonar Bangla" panose="020B0502040204020203" pitchFamily="34" charset="0"/>
                <a:cs typeface="Shonar Bangla" panose="020B0502040204020203" pitchFamily="34" charset="0"/>
              </a:rPr>
              <a:t>চিত্র-১</a:t>
            </a:r>
            <a:endParaRPr lang="en-US" sz="2400" dirty="0">
              <a:latin typeface="Shonar Bangla" panose="020B0502040204020203" pitchFamily="34" charset="0"/>
              <a:cs typeface="Shonar Bangla" panose="020B0502040204020203" pitchFamily="34" charset="0"/>
            </a:endParaRPr>
          </a:p>
        </p:txBody>
      </p:sp>
      <p:sp>
        <p:nvSpPr>
          <p:cNvPr id="30" name="Rectangle 29"/>
          <p:cNvSpPr/>
          <p:nvPr/>
        </p:nvSpPr>
        <p:spPr>
          <a:xfrm>
            <a:off x="1673897" y="152400"/>
            <a:ext cx="5488565"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4000" dirty="0" err="1">
                <a:solidFill>
                  <a:schemeClr val="accent2"/>
                </a:solidFill>
                <a:latin typeface="Shonar Bangla" panose="020B0502040204020203" pitchFamily="34" charset="0"/>
                <a:ea typeface="Calibri" pitchFamily="34" charset="0"/>
                <a:cs typeface="Shonar Bangla" panose="020B0502040204020203" pitchFamily="34" charset="0"/>
              </a:rPr>
              <a:t>দলীয়</a:t>
            </a:r>
            <a:r>
              <a:rPr lang="en-US" sz="4000" dirty="0">
                <a:solidFill>
                  <a:schemeClr val="accent2"/>
                </a:solidFill>
                <a:latin typeface="Shonar Bangla" panose="020B0502040204020203" pitchFamily="34" charset="0"/>
                <a:ea typeface="Calibri" pitchFamily="34" charset="0"/>
                <a:cs typeface="Shonar Bangla" panose="020B0502040204020203" pitchFamily="34" charset="0"/>
              </a:rPr>
              <a:t> </a:t>
            </a:r>
            <a:r>
              <a:rPr lang="en-US" sz="4000" dirty="0" err="1">
                <a:solidFill>
                  <a:schemeClr val="accent2"/>
                </a:solidFill>
                <a:latin typeface="Shonar Bangla" panose="020B0502040204020203" pitchFamily="34" charset="0"/>
                <a:ea typeface="Calibri" pitchFamily="34" charset="0"/>
                <a:cs typeface="Shonar Bangla" panose="020B0502040204020203" pitchFamily="34" charset="0"/>
              </a:rPr>
              <a:t>কাজ</a:t>
            </a:r>
            <a:r>
              <a:rPr lang="en-US" sz="4000" dirty="0">
                <a:solidFill>
                  <a:schemeClr val="accent2"/>
                </a:solidFill>
                <a:latin typeface="Shonar Bangla" panose="020B0502040204020203" pitchFamily="34" charset="0"/>
                <a:ea typeface="Calibri" pitchFamily="34" charset="0"/>
                <a:cs typeface="Shonar Bangla" panose="020B0502040204020203" pitchFamily="34" charset="0"/>
              </a:rPr>
              <a:t> </a:t>
            </a:r>
          </a:p>
        </p:txBody>
      </p:sp>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514" y="894922"/>
            <a:ext cx="4952934" cy="2613025"/>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896592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outVertic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circle(in)">
                                      <p:cBhvr>
                                        <p:cTn id="65" dur="20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1000" fill="hold"/>
                                        <p:tgtEl>
                                          <p:spTgt spid="11"/>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1000"/>
                                        <p:tgtEl>
                                          <p:spTgt spid="12"/>
                                        </p:tgtEl>
                                      </p:cBhvr>
                                    </p:animEffect>
                                    <p:anim calcmode="lin" valueType="num">
                                      <p:cBhvr>
                                        <p:cTn id="86" dur="1000" fill="hold"/>
                                        <p:tgtEl>
                                          <p:spTgt spid="12"/>
                                        </p:tgtEl>
                                        <p:attrNameLst>
                                          <p:attrName>ppt_x</p:attrName>
                                        </p:attrNameLst>
                                      </p:cBhvr>
                                      <p:tavLst>
                                        <p:tav tm="0">
                                          <p:val>
                                            <p:strVal val="#ppt_x"/>
                                          </p:val>
                                        </p:tav>
                                        <p:tav tm="100000">
                                          <p:val>
                                            <p:strVal val="#ppt_x"/>
                                          </p:val>
                                        </p:tav>
                                      </p:tavLst>
                                    </p:anim>
                                    <p:anim calcmode="lin" valueType="num">
                                      <p:cBhvr>
                                        <p:cTn id="87" dur="1000" fill="hold"/>
                                        <p:tgtEl>
                                          <p:spTgt spid="1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1000"/>
                                        <p:tgtEl>
                                          <p:spTgt spid="20"/>
                                        </p:tgtEl>
                                      </p:cBhvr>
                                    </p:animEffect>
                                    <p:anim calcmode="lin" valueType="num">
                                      <p:cBhvr>
                                        <p:cTn id="118" dur="1000" fill="hold"/>
                                        <p:tgtEl>
                                          <p:spTgt spid="20"/>
                                        </p:tgtEl>
                                        <p:attrNameLst>
                                          <p:attrName>ppt_x</p:attrName>
                                        </p:attrNameLst>
                                      </p:cBhvr>
                                      <p:tavLst>
                                        <p:tav tm="0">
                                          <p:val>
                                            <p:strVal val="#ppt_x"/>
                                          </p:val>
                                        </p:tav>
                                        <p:tav tm="100000">
                                          <p:val>
                                            <p:strVal val="#ppt_x"/>
                                          </p:val>
                                        </p:tav>
                                      </p:tavLst>
                                    </p:anim>
                                    <p:anim calcmode="lin" valueType="num">
                                      <p:cBhvr>
                                        <p:cTn id="119" dur="1000" fill="hold"/>
                                        <p:tgtEl>
                                          <p:spTgt spid="20"/>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1000"/>
                                        <p:tgtEl>
                                          <p:spTgt spid="17"/>
                                        </p:tgtEl>
                                      </p:cBhvr>
                                    </p:animEffect>
                                    <p:anim calcmode="lin" valueType="num">
                                      <p:cBhvr>
                                        <p:cTn id="123" dur="1000" fill="hold"/>
                                        <p:tgtEl>
                                          <p:spTgt spid="17"/>
                                        </p:tgtEl>
                                        <p:attrNameLst>
                                          <p:attrName>ppt_x</p:attrName>
                                        </p:attrNameLst>
                                      </p:cBhvr>
                                      <p:tavLst>
                                        <p:tav tm="0">
                                          <p:val>
                                            <p:strVal val="#ppt_x"/>
                                          </p:val>
                                        </p:tav>
                                        <p:tav tm="100000">
                                          <p:val>
                                            <p:strVal val="#ppt_x"/>
                                          </p:val>
                                        </p:tav>
                                      </p:tavLst>
                                    </p:anim>
                                    <p:anim calcmode="lin" valueType="num">
                                      <p:cBhvr>
                                        <p:cTn id="124" dur="1000" fill="hold"/>
                                        <p:tgtEl>
                                          <p:spTgt spid="17"/>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1000"/>
                                        <p:tgtEl>
                                          <p:spTgt spid="16"/>
                                        </p:tgtEl>
                                      </p:cBhvr>
                                    </p:animEffect>
                                    <p:anim calcmode="lin" valueType="num">
                                      <p:cBhvr>
                                        <p:cTn id="128" dur="1000" fill="hold"/>
                                        <p:tgtEl>
                                          <p:spTgt spid="16"/>
                                        </p:tgtEl>
                                        <p:attrNameLst>
                                          <p:attrName>ppt_x</p:attrName>
                                        </p:attrNameLst>
                                      </p:cBhvr>
                                      <p:tavLst>
                                        <p:tav tm="0">
                                          <p:val>
                                            <p:strVal val="#ppt_x"/>
                                          </p:val>
                                        </p:tav>
                                        <p:tav tm="100000">
                                          <p:val>
                                            <p:strVal val="#ppt_x"/>
                                          </p:val>
                                        </p:tav>
                                      </p:tavLst>
                                    </p:anim>
                                    <p:anim calcmode="lin" valueType="num">
                                      <p:cBhvr>
                                        <p:cTn id="129" dur="1000" fill="hold"/>
                                        <p:tgtEl>
                                          <p:spTgt spid="16"/>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fade">
                                      <p:cBhvr>
                                        <p:cTn id="132" dur="1000"/>
                                        <p:tgtEl>
                                          <p:spTgt spid="18"/>
                                        </p:tgtEl>
                                      </p:cBhvr>
                                    </p:animEffect>
                                    <p:anim calcmode="lin" valueType="num">
                                      <p:cBhvr>
                                        <p:cTn id="133" dur="1000" fill="hold"/>
                                        <p:tgtEl>
                                          <p:spTgt spid="18"/>
                                        </p:tgtEl>
                                        <p:attrNameLst>
                                          <p:attrName>ppt_x</p:attrName>
                                        </p:attrNameLst>
                                      </p:cBhvr>
                                      <p:tavLst>
                                        <p:tav tm="0">
                                          <p:val>
                                            <p:strVal val="#ppt_x"/>
                                          </p:val>
                                        </p:tav>
                                        <p:tav tm="100000">
                                          <p:val>
                                            <p:strVal val="#ppt_x"/>
                                          </p:val>
                                        </p:tav>
                                      </p:tavLst>
                                    </p:anim>
                                    <p:anim calcmode="lin" valueType="num">
                                      <p:cBhvr>
                                        <p:cTn id="134" dur="1000" fill="hold"/>
                                        <p:tgtEl>
                                          <p:spTgt spid="1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1000"/>
                                        <p:tgtEl>
                                          <p:spTgt spid="21"/>
                                        </p:tgtEl>
                                      </p:cBhvr>
                                    </p:animEffect>
                                    <p:anim calcmode="lin" valueType="num">
                                      <p:cBhvr>
                                        <p:cTn id="138" dur="1000" fill="hold"/>
                                        <p:tgtEl>
                                          <p:spTgt spid="21"/>
                                        </p:tgtEl>
                                        <p:attrNameLst>
                                          <p:attrName>ppt_x</p:attrName>
                                        </p:attrNameLst>
                                      </p:cBhvr>
                                      <p:tavLst>
                                        <p:tav tm="0">
                                          <p:val>
                                            <p:strVal val="#ppt_x"/>
                                          </p:val>
                                        </p:tav>
                                        <p:tav tm="100000">
                                          <p:val>
                                            <p:strVal val="#ppt_x"/>
                                          </p:val>
                                        </p:tav>
                                      </p:tavLst>
                                    </p:anim>
                                    <p:anim calcmode="lin" valueType="num">
                                      <p:cBhvr>
                                        <p:cTn id="1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P spid="10" grpId="0"/>
      <p:bldP spid="15" grpId="0" animBg="1"/>
      <p:bldP spid="20" grpId="0" animBg="1"/>
      <p:bldP spid="21" grpId="0"/>
      <p:bldP spid="22" grpId="0" animBg="1"/>
      <p:bldP spid="23" grpId="0"/>
      <p:bldP spid="24" grpId="0"/>
      <p:bldP spid="25" grpId="0"/>
      <p:bldP spid="26"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334500" cy="7325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err="1" smtClean="0">
                <a:solidFill>
                  <a:srgbClr val="00B050"/>
                </a:solidFill>
                <a:latin typeface="NikoshBAN" pitchFamily="2" charset="0"/>
                <a:cs typeface="NikoshBAN" pitchFamily="2" charset="0"/>
              </a:rPr>
              <a:t>মূল্যায়ন</a:t>
            </a:r>
            <a:endParaRPr lang="bn-IN" sz="6000" dirty="0" smtClean="0">
              <a:solidFill>
                <a:srgbClr val="00B050"/>
              </a:solidFill>
              <a:latin typeface="NikoshBAN" pitchFamily="2" charset="0"/>
              <a:cs typeface="NikoshBAN" pitchFamily="2" charset="0"/>
            </a:endParaRPr>
          </a:p>
          <a:p>
            <a:pPr algn="ctr"/>
            <a:endParaRPr lang="bn-IN" sz="8800" dirty="0">
              <a:solidFill>
                <a:srgbClr val="00B050"/>
              </a:solidFill>
              <a:latin typeface="NikoshBAN" pitchFamily="2" charset="0"/>
              <a:cs typeface="NikoshBAN" pitchFamily="2" charset="0"/>
            </a:endParaRPr>
          </a:p>
          <a:p>
            <a:pPr algn="ctr"/>
            <a:endParaRPr lang="en-US" sz="8800" dirty="0" smtClean="0">
              <a:solidFill>
                <a:srgbClr val="00B050"/>
              </a:solidFill>
              <a:latin typeface="NikoshBAN" pitchFamily="2" charset="0"/>
              <a:cs typeface="NikoshBAN" pitchFamily="2" charset="0"/>
            </a:endParaRPr>
          </a:p>
          <a:p>
            <a:pPr marL="857250" indent="-857250">
              <a:buFont typeface="Arial" pitchFamily="34" charset="0"/>
              <a:buChar char="•"/>
            </a:pPr>
            <a:endParaRPr lang="bn-IN" sz="4800" dirty="0" smtClean="0">
              <a:solidFill>
                <a:srgbClr val="00B0F0"/>
              </a:solidFill>
              <a:latin typeface="NikoshBAN" pitchFamily="2" charset="0"/>
              <a:cs typeface="NikoshBAN" pitchFamily="2" charset="0"/>
            </a:endParaRPr>
          </a:p>
          <a:p>
            <a:pPr marL="857250" indent="-857250">
              <a:buFont typeface="Arial" pitchFamily="34" charset="0"/>
              <a:buChar char="•"/>
            </a:pPr>
            <a:r>
              <a:rPr lang="en-US" sz="4400" dirty="0" err="1" smtClean="0">
                <a:solidFill>
                  <a:srgbClr val="00B0F0"/>
                </a:solidFill>
                <a:latin typeface="NikoshBAN" pitchFamily="2" charset="0"/>
                <a:cs typeface="NikoshBAN" pitchFamily="2" charset="0"/>
              </a:rPr>
              <a:t>আলোর</a:t>
            </a:r>
            <a:r>
              <a:rPr lang="en-US" sz="4400" dirty="0" smtClean="0">
                <a:solidFill>
                  <a:srgbClr val="00B0F0"/>
                </a:solidFill>
                <a:latin typeface="NikoshBAN" pitchFamily="2" charset="0"/>
                <a:cs typeface="NikoshBAN" pitchFamily="2" charset="0"/>
              </a:rPr>
              <a:t> </a:t>
            </a:r>
            <a:r>
              <a:rPr lang="en-US" sz="4400" dirty="0" err="1" smtClean="0">
                <a:solidFill>
                  <a:srgbClr val="00B0F0"/>
                </a:solidFill>
                <a:latin typeface="NikoshBAN" pitchFamily="2" charset="0"/>
                <a:cs typeface="NikoshBAN" pitchFamily="2" charset="0"/>
              </a:rPr>
              <a:t>প্রতিফলন</a:t>
            </a:r>
            <a:r>
              <a:rPr lang="en-US" sz="4400" dirty="0" smtClean="0">
                <a:solidFill>
                  <a:srgbClr val="00B0F0"/>
                </a:solidFill>
                <a:latin typeface="NikoshBAN" pitchFamily="2" charset="0"/>
                <a:cs typeface="NikoshBAN" pitchFamily="2" charset="0"/>
              </a:rPr>
              <a:t> </a:t>
            </a:r>
            <a:r>
              <a:rPr lang="en-US" sz="4400" dirty="0" err="1" smtClean="0">
                <a:solidFill>
                  <a:srgbClr val="00B0F0"/>
                </a:solidFill>
                <a:latin typeface="NikoshBAN" pitchFamily="2" charset="0"/>
                <a:cs typeface="NikoshBAN" pitchFamily="2" charset="0"/>
              </a:rPr>
              <a:t>কী</a:t>
            </a:r>
            <a:r>
              <a:rPr lang="en-US" sz="4400" dirty="0" smtClean="0">
                <a:solidFill>
                  <a:srgbClr val="00B0F0"/>
                </a:solidFill>
                <a:latin typeface="NikoshBAN" pitchFamily="2" charset="0"/>
                <a:cs typeface="NikoshBAN" pitchFamily="2" charset="0"/>
              </a:rPr>
              <a:t>?</a:t>
            </a:r>
          </a:p>
          <a:p>
            <a:pPr marL="857250" indent="-857250">
              <a:buFont typeface="Arial" pitchFamily="34" charset="0"/>
              <a:buChar char="•"/>
            </a:pPr>
            <a:r>
              <a:rPr lang="en-US" sz="4400" dirty="0" err="1" smtClean="0">
                <a:solidFill>
                  <a:srgbClr val="00B050"/>
                </a:solidFill>
                <a:latin typeface="NikoshBAN" pitchFamily="2" charset="0"/>
                <a:cs typeface="NikoshBAN" pitchFamily="2" charset="0"/>
              </a:rPr>
              <a:t>নিয়মিত</a:t>
            </a:r>
            <a:r>
              <a:rPr lang="en-US" sz="4400" dirty="0" smtClean="0">
                <a:solidFill>
                  <a:srgbClr val="00B050"/>
                </a:solidFill>
                <a:latin typeface="NikoshBAN" pitchFamily="2" charset="0"/>
                <a:cs typeface="NikoshBAN" pitchFamily="2" charset="0"/>
              </a:rPr>
              <a:t> ও </a:t>
            </a:r>
            <a:r>
              <a:rPr lang="en-US" sz="4400" dirty="0" err="1" smtClean="0">
                <a:solidFill>
                  <a:srgbClr val="00B050"/>
                </a:solidFill>
                <a:latin typeface="NikoshBAN" pitchFamily="2" charset="0"/>
                <a:cs typeface="NikoshBAN" pitchFamily="2" charset="0"/>
              </a:rPr>
              <a:t>অনিয়মিত</a:t>
            </a:r>
            <a:r>
              <a:rPr lang="en-US" sz="4400" dirty="0" smtClean="0">
                <a:solidFill>
                  <a:srgbClr val="00B050"/>
                </a:solidFill>
                <a:latin typeface="NikoshBAN" pitchFamily="2" charset="0"/>
                <a:cs typeface="NikoshBAN" pitchFamily="2" charset="0"/>
              </a:rPr>
              <a:t> </a:t>
            </a:r>
            <a:r>
              <a:rPr lang="en-US" sz="4400" dirty="0" err="1" smtClean="0">
                <a:solidFill>
                  <a:srgbClr val="00B050"/>
                </a:solidFill>
                <a:latin typeface="NikoshBAN" pitchFamily="2" charset="0"/>
                <a:cs typeface="NikoshBAN" pitchFamily="2" charset="0"/>
              </a:rPr>
              <a:t>প্রতিফলন</a:t>
            </a:r>
            <a:r>
              <a:rPr lang="en-US" sz="4400" dirty="0" smtClean="0">
                <a:solidFill>
                  <a:srgbClr val="00B050"/>
                </a:solidFill>
                <a:latin typeface="NikoshBAN" pitchFamily="2" charset="0"/>
                <a:cs typeface="NikoshBAN" pitchFamily="2" charset="0"/>
              </a:rPr>
              <a:t> </a:t>
            </a:r>
            <a:r>
              <a:rPr lang="en-US" sz="4400" dirty="0" err="1" smtClean="0">
                <a:solidFill>
                  <a:srgbClr val="00B050"/>
                </a:solidFill>
                <a:latin typeface="NikoshBAN" pitchFamily="2" charset="0"/>
                <a:cs typeface="NikoshBAN" pitchFamily="2" charset="0"/>
              </a:rPr>
              <a:t>কাকে</a:t>
            </a:r>
            <a:r>
              <a:rPr lang="en-US" sz="4400" dirty="0" smtClean="0">
                <a:solidFill>
                  <a:srgbClr val="00B050"/>
                </a:solidFill>
                <a:latin typeface="NikoshBAN" pitchFamily="2" charset="0"/>
                <a:cs typeface="NikoshBAN" pitchFamily="2" charset="0"/>
              </a:rPr>
              <a:t> </a:t>
            </a:r>
            <a:r>
              <a:rPr lang="en-US" sz="4400" dirty="0" err="1" smtClean="0">
                <a:solidFill>
                  <a:srgbClr val="00B050"/>
                </a:solidFill>
                <a:latin typeface="NikoshBAN" pitchFamily="2" charset="0"/>
                <a:cs typeface="NikoshBAN" pitchFamily="2" charset="0"/>
              </a:rPr>
              <a:t>বলে</a:t>
            </a:r>
            <a:r>
              <a:rPr lang="en-US" sz="4400" dirty="0" smtClean="0">
                <a:solidFill>
                  <a:srgbClr val="00B050"/>
                </a:solidFill>
                <a:latin typeface="NikoshBAN" pitchFamily="2" charset="0"/>
                <a:cs typeface="NikoshBAN" pitchFamily="2" charset="0"/>
              </a:rPr>
              <a:t>?</a:t>
            </a:r>
          </a:p>
          <a:p>
            <a:pPr marL="857250" indent="-857250">
              <a:buFont typeface="Arial" pitchFamily="34" charset="0"/>
              <a:buChar char="•"/>
            </a:pPr>
            <a:r>
              <a:rPr lang="en-US" sz="4400" dirty="0" err="1" smtClean="0">
                <a:solidFill>
                  <a:srgbClr val="7030A0"/>
                </a:solidFill>
                <a:latin typeface="NikoshBAN" pitchFamily="2" charset="0"/>
                <a:cs typeface="NikoshBAN" pitchFamily="2" charset="0"/>
              </a:rPr>
              <a:t>বাস্তব</a:t>
            </a:r>
            <a:r>
              <a:rPr lang="en-US" sz="4400" dirty="0" smtClean="0">
                <a:solidFill>
                  <a:srgbClr val="7030A0"/>
                </a:solidFill>
                <a:latin typeface="NikoshBAN" pitchFamily="2" charset="0"/>
                <a:cs typeface="NikoshBAN" pitchFamily="2" charset="0"/>
              </a:rPr>
              <a:t> ও </a:t>
            </a:r>
            <a:r>
              <a:rPr lang="en-US" sz="4400" dirty="0" err="1" smtClean="0">
                <a:solidFill>
                  <a:srgbClr val="7030A0"/>
                </a:solidFill>
                <a:latin typeface="NikoshBAN" pitchFamily="2" charset="0"/>
                <a:cs typeface="NikoshBAN" pitchFamily="2" charset="0"/>
              </a:rPr>
              <a:t>অবাস্তব</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বিম্ব</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কাকে</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বলে</a:t>
            </a:r>
            <a:r>
              <a:rPr lang="en-US" sz="4400" dirty="0" smtClean="0">
                <a:solidFill>
                  <a:srgbClr val="7030A0"/>
                </a:solidFill>
                <a:latin typeface="NikoshBAN" pitchFamily="2" charset="0"/>
                <a:cs typeface="NikoshBAN" pitchFamily="2" charset="0"/>
              </a:rPr>
              <a:t>?</a:t>
            </a:r>
          </a:p>
          <a:p>
            <a:endParaRPr lang="en-US" sz="5400" dirty="0">
              <a:solidFill>
                <a:srgbClr val="00B050"/>
              </a:solidFill>
              <a:latin typeface="NikoshBAN" pitchFamily="2" charset="0"/>
              <a:cs typeface="NikoshBAN" pitchFamily="2"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5257800" cy="292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898624"/>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80">
                                          <p:stCondLst>
                                            <p:cond delay="0"/>
                                          </p:stCondLst>
                                        </p:cTn>
                                        <p:tgtEl>
                                          <p:spTgt spid="2">
                                            <p:txEl>
                                              <p:pRg st="4" end="4"/>
                                            </p:txEl>
                                          </p:spTgt>
                                        </p:tgtEl>
                                      </p:cBhvr>
                                    </p:animEffect>
                                    <p:anim calcmode="lin" valueType="num">
                                      <p:cBhvr>
                                        <p:cTn id="18"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xEl>
                                              <p:pRg st="4" end="4"/>
                                            </p:txEl>
                                          </p:spTgt>
                                        </p:tgtEl>
                                      </p:cBhvr>
                                      <p:to x="100000" y="60000"/>
                                    </p:animScale>
                                    <p:animScale>
                                      <p:cBhvr>
                                        <p:cTn id="24" dur="166" decel="50000">
                                          <p:stCondLst>
                                            <p:cond delay="676"/>
                                          </p:stCondLst>
                                        </p:cTn>
                                        <p:tgtEl>
                                          <p:spTgt spid="2">
                                            <p:txEl>
                                              <p:pRg st="4" end="4"/>
                                            </p:txEl>
                                          </p:spTgt>
                                        </p:tgtEl>
                                      </p:cBhvr>
                                      <p:to x="100000" y="100000"/>
                                    </p:animScale>
                                    <p:animScale>
                                      <p:cBhvr>
                                        <p:cTn id="25" dur="26">
                                          <p:stCondLst>
                                            <p:cond delay="1312"/>
                                          </p:stCondLst>
                                        </p:cTn>
                                        <p:tgtEl>
                                          <p:spTgt spid="2">
                                            <p:txEl>
                                              <p:pRg st="4" end="4"/>
                                            </p:txEl>
                                          </p:spTgt>
                                        </p:tgtEl>
                                      </p:cBhvr>
                                      <p:to x="100000" y="80000"/>
                                    </p:animScale>
                                    <p:animScale>
                                      <p:cBhvr>
                                        <p:cTn id="26" dur="166" decel="50000">
                                          <p:stCondLst>
                                            <p:cond delay="1338"/>
                                          </p:stCondLst>
                                        </p:cTn>
                                        <p:tgtEl>
                                          <p:spTgt spid="2">
                                            <p:txEl>
                                              <p:pRg st="4" end="4"/>
                                            </p:txEl>
                                          </p:spTgt>
                                        </p:tgtEl>
                                      </p:cBhvr>
                                      <p:to x="100000" y="100000"/>
                                    </p:animScale>
                                    <p:animScale>
                                      <p:cBhvr>
                                        <p:cTn id="27" dur="26">
                                          <p:stCondLst>
                                            <p:cond delay="1642"/>
                                          </p:stCondLst>
                                        </p:cTn>
                                        <p:tgtEl>
                                          <p:spTgt spid="2">
                                            <p:txEl>
                                              <p:pRg st="4" end="4"/>
                                            </p:txEl>
                                          </p:spTgt>
                                        </p:tgtEl>
                                      </p:cBhvr>
                                      <p:to x="100000" y="90000"/>
                                    </p:animScale>
                                    <p:animScale>
                                      <p:cBhvr>
                                        <p:cTn id="28" dur="166" decel="50000">
                                          <p:stCondLst>
                                            <p:cond delay="1668"/>
                                          </p:stCondLst>
                                        </p:cTn>
                                        <p:tgtEl>
                                          <p:spTgt spid="2">
                                            <p:txEl>
                                              <p:pRg st="4" end="4"/>
                                            </p:txEl>
                                          </p:spTgt>
                                        </p:tgtEl>
                                      </p:cBhvr>
                                      <p:to x="100000" y="100000"/>
                                    </p:animScale>
                                    <p:animScale>
                                      <p:cBhvr>
                                        <p:cTn id="29" dur="26">
                                          <p:stCondLst>
                                            <p:cond delay="1808"/>
                                          </p:stCondLst>
                                        </p:cTn>
                                        <p:tgtEl>
                                          <p:spTgt spid="2">
                                            <p:txEl>
                                              <p:pRg st="4" end="4"/>
                                            </p:txEl>
                                          </p:spTgt>
                                        </p:tgtEl>
                                      </p:cBhvr>
                                      <p:to x="100000" y="95000"/>
                                    </p:animScale>
                                    <p:animScale>
                                      <p:cBhvr>
                                        <p:cTn id="30" dur="166" decel="50000">
                                          <p:stCondLst>
                                            <p:cond delay="1834"/>
                                          </p:stCondLst>
                                        </p:cTn>
                                        <p:tgtEl>
                                          <p:spTgt spid="2">
                                            <p:txEl>
                                              <p:pRg st="4" end="4"/>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down)">
                                      <p:cBhvr>
                                        <p:cTn id="35" dur="580">
                                          <p:stCondLst>
                                            <p:cond delay="0"/>
                                          </p:stCondLst>
                                        </p:cTn>
                                        <p:tgtEl>
                                          <p:spTgt spid="2">
                                            <p:txEl>
                                              <p:pRg st="5" end="5"/>
                                            </p:txEl>
                                          </p:spTgt>
                                        </p:tgtEl>
                                      </p:cBhvr>
                                    </p:animEffect>
                                    <p:anim calcmode="lin" valueType="num">
                                      <p:cBhvr>
                                        <p:cTn id="36"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xEl>
                                              <p:pRg st="5" end="5"/>
                                            </p:txEl>
                                          </p:spTgt>
                                        </p:tgtEl>
                                      </p:cBhvr>
                                      <p:to x="100000" y="60000"/>
                                    </p:animScale>
                                    <p:animScale>
                                      <p:cBhvr>
                                        <p:cTn id="42" dur="166" decel="50000">
                                          <p:stCondLst>
                                            <p:cond delay="676"/>
                                          </p:stCondLst>
                                        </p:cTn>
                                        <p:tgtEl>
                                          <p:spTgt spid="2">
                                            <p:txEl>
                                              <p:pRg st="5" end="5"/>
                                            </p:txEl>
                                          </p:spTgt>
                                        </p:tgtEl>
                                      </p:cBhvr>
                                      <p:to x="100000" y="100000"/>
                                    </p:animScale>
                                    <p:animScale>
                                      <p:cBhvr>
                                        <p:cTn id="43" dur="26">
                                          <p:stCondLst>
                                            <p:cond delay="1312"/>
                                          </p:stCondLst>
                                        </p:cTn>
                                        <p:tgtEl>
                                          <p:spTgt spid="2">
                                            <p:txEl>
                                              <p:pRg st="5" end="5"/>
                                            </p:txEl>
                                          </p:spTgt>
                                        </p:tgtEl>
                                      </p:cBhvr>
                                      <p:to x="100000" y="80000"/>
                                    </p:animScale>
                                    <p:animScale>
                                      <p:cBhvr>
                                        <p:cTn id="44" dur="166" decel="50000">
                                          <p:stCondLst>
                                            <p:cond delay="1338"/>
                                          </p:stCondLst>
                                        </p:cTn>
                                        <p:tgtEl>
                                          <p:spTgt spid="2">
                                            <p:txEl>
                                              <p:pRg st="5" end="5"/>
                                            </p:txEl>
                                          </p:spTgt>
                                        </p:tgtEl>
                                      </p:cBhvr>
                                      <p:to x="100000" y="100000"/>
                                    </p:animScale>
                                    <p:animScale>
                                      <p:cBhvr>
                                        <p:cTn id="45" dur="26">
                                          <p:stCondLst>
                                            <p:cond delay="1642"/>
                                          </p:stCondLst>
                                        </p:cTn>
                                        <p:tgtEl>
                                          <p:spTgt spid="2">
                                            <p:txEl>
                                              <p:pRg st="5" end="5"/>
                                            </p:txEl>
                                          </p:spTgt>
                                        </p:tgtEl>
                                      </p:cBhvr>
                                      <p:to x="100000" y="90000"/>
                                    </p:animScale>
                                    <p:animScale>
                                      <p:cBhvr>
                                        <p:cTn id="46" dur="166" decel="50000">
                                          <p:stCondLst>
                                            <p:cond delay="1668"/>
                                          </p:stCondLst>
                                        </p:cTn>
                                        <p:tgtEl>
                                          <p:spTgt spid="2">
                                            <p:txEl>
                                              <p:pRg st="5" end="5"/>
                                            </p:txEl>
                                          </p:spTgt>
                                        </p:tgtEl>
                                      </p:cBhvr>
                                      <p:to x="100000" y="100000"/>
                                    </p:animScale>
                                    <p:animScale>
                                      <p:cBhvr>
                                        <p:cTn id="47" dur="26">
                                          <p:stCondLst>
                                            <p:cond delay="1808"/>
                                          </p:stCondLst>
                                        </p:cTn>
                                        <p:tgtEl>
                                          <p:spTgt spid="2">
                                            <p:txEl>
                                              <p:pRg st="5" end="5"/>
                                            </p:txEl>
                                          </p:spTgt>
                                        </p:tgtEl>
                                      </p:cBhvr>
                                      <p:to x="100000" y="95000"/>
                                    </p:animScale>
                                    <p:animScale>
                                      <p:cBhvr>
                                        <p:cTn id="48" dur="166" decel="50000">
                                          <p:stCondLst>
                                            <p:cond delay="1834"/>
                                          </p:stCondLst>
                                        </p:cTn>
                                        <p:tgtEl>
                                          <p:spTgt spid="2">
                                            <p:txEl>
                                              <p:pRg st="5" end="5"/>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wipe(down)">
                                      <p:cBhvr>
                                        <p:cTn id="53" dur="580">
                                          <p:stCondLst>
                                            <p:cond delay="0"/>
                                          </p:stCondLst>
                                        </p:cTn>
                                        <p:tgtEl>
                                          <p:spTgt spid="2">
                                            <p:txEl>
                                              <p:pRg st="6" end="6"/>
                                            </p:txEl>
                                          </p:spTgt>
                                        </p:tgtEl>
                                      </p:cBhvr>
                                    </p:animEffect>
                                    <p:anim calcmode="lin" valueType="num">
                                      <p:cBhvr>
                                        <p:cTn id="54"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2">
                                            <p:txEl>
                                              <p:pRg st="6" end="6"/>
                                            </p:txEl>
                                          </p:spTgt>
                                        </p:tgtEl>
                                      </p:cBhvr>
                                      <p:to x="100000" y="60000"/>
                                    </p:animScale>
                                    <p:animScale>
                                      <p:cBhvr>
                                        <p:cTn id="60" dur="166" decel="50000">
                                          <p:stCondLst>
                                            <p:cond delay="676"/>
                                          </p:stCondLst>
                                        </p:cTn>
                                        <p:tgtEl>
                                          <p:spTgt spid="2">
                                            <p:txEl>
                                              <p:pRg st="6" end="6"/>
                                            </p:txEl>
                                          </p:spTgt>
                                        </p:tgtEl>
                                      </p:cBhvr>
                                      <p:to x="100000" y="100000"/>
                                    </p:animScale>
                                    <p:animScale>
                                      <p:cBhvr>
                                        <p:cTn id="61" dur="26">
                                          <p:stCondLst>
                                            <p:cond delay="1312"/>
                                          </p:stCondLst>
                                        </p:cTn>
                                        <p:tgtEl>
                                          <p:spTgt spid="2">
                                            <p:txEl>
                                              <p:pRg st="6" end="6"/>
                                            </p:txEl>
                                          </p:spTgt>
                                        </p:tgtEl>
                                      </p:cBhvr>
                                      <p:to x="100000" y="80000"/>
                                    </p:animScale>
                                    <p:animScale>
                                      <p:cBhvr>
                                        <p:cTn id="62" dur="166" decel="50000">
                                          <p:stCondLst>
                                            <p:cond delay="1338"/>
                                          </p:stCondLst>
                                        </p:cTn>
                                        <p:tgtEl>
                                          <p:spTgt spid="2">
                                            <p:txEl>
                                              <p:pRg st="6" end="6"/>
                                            </p:txEl>
                                          </p:spTgt>
                                        </p:tgtEl>
                                      </p:cBhvr>
                                      <p:to x="100000" y="100000"/>
                                    </p:animScale>
                                    <p:animScale>
                                      <p:cBhvr>
                                        <p:cTn id="63" dur="26">
                                          <p:stCondLst>
                                            <p:cond delay="1642"/>
                                          </p:stCondLst>
                                        </p:cTn>
                                        <p:tgtEl>
                                          <p:spTgt spid="2">
                                            <p:txEl>
                                              <p:pRg st="6" end="6"/>
                                            </p:txEl>
                                          </p:spTgt>
                                        </p:tgtEl>
                                      </p:cBhvr>
                                      <p:to x="100000" y="90000"/>
                                    </p:animScale>
                                    <p:animScale>
                                      <p:cBhvr>
                                        <p:cTn id="64" dur="166" decel="50000">
                                          <p:stCondLst>
                                            <p:cond delay="1668"/>
                                          </p:stCondLst>
                                        </p:cTn>
                                        <p:tgtEl>
                                          <p:spTgt spid="2">
                                            <p:txEl>
                                              <p:pRg st="6" end="6"/>
                                            </p:txEl>
                                          </p:spTgt>
                                        </p:tgtEl>
                                      </p:cBhvr>
                                      <p:to x="100000" y="100000"/>
                                    </p:animScale>
                                    <p:animScale>
                                      <p:cBhvr>
                                        <p:cTn id="65" dur="26">
                                          <p:stCondLst>
                                            <p:cond delay="1808"/>
                                          </p:stCondLst>
                                        </p:cTn>
                                        <p:tgtEl>
                                          <p:spTgt spid="2">
                                            <p:txEl>
                                              <p:pRg st="6" end="6"/>
                                            </p:txEl>
                                          </p:spTgt>
                                        </p:tgtEl>
                                      </p:cBhvr>
                                      <p:to x="100000" y="95000"/>
                                    </p:animScale>
                                    <p:animScale>
                                      <p:cBhvr>
                                        <p:cTn id="66" dur="166" decel="50000">
                                          <p:stCondLst>
                                            <p:cond delay="1834"/>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53" y="1057674"/>
            <a:ext cx="86106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err="1" smtClean="0">
                <a:solidFill>
                  <a:srgbClr val="002060"/>
                </a:solidFill>
                <a:latin typeface="NikoshBAN" pitchFamily="2" charset="0"/>
                <a:cs typeface="NikoshBAN" pitchFamily="2" charset="0"/>
              </a:rPr>
              <a:t>আলোর</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প্রতিফলনের</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কয়েকটি</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বাস্তব</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উদাহরণ</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ব্যাখ্যা</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কর</a:t>
            </a:r>
            <a:endParaRPr lang="en-US" sz="4800" dirty="0">
              <a:solidFill>
                <a:srgbClr val="002060"/>
              </a:solidFill>
              <a:latin typeface="NikoshBAN" pitchFamily="2" charset="0"/>
              <a:cs typeface="NikoshBAN" pitchFamily="2" charset="0"/>
            </a:endParaRPr>
          </a:p>
        </p:txBody>
      </p:sp>
      <p:sp>
        <p:nvSpPr>
          <p:cNvPr id="4" name="TextBox 3"/>
          <p:cNvSpPr txBox="1"/>
          <p:nvPr/>
        </p:nvSpPr>
        <p:spPr>
          <a:xfrm>
            <a:off x="2695889" y="-4210"/>
            <a:ext cx="441960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8000" dirty="0" smtClean="0">
                <a:solidFill>
                  <a:srgbClr val="7030A0"/>
                </a:solidFill>
                <a:latin typeface="NikoshBAN" pitchFamily="2" charset="0"/>
                <a:cs typeface="NikoshBAN" pitchFamily="2" charset="0"/>
              </a:rPr>
              <a:t>বাড়ির কাজঃ</a:t>
            </a:r>
            <a:endParaRPr lang="en-US" sz="8000" dirty="0">
              <a:solidFill>
                <a:srgbClr val="7030A0"/>
              </a:solidFill>
              <a:latin typeface="NikoshBAN" pitchFamily="2" charset="0"/>
              <a:cs typeface="NikoshBAN" pitchFamily="2" charset="0"/>
            </a:endParaRPr>
          </a:p>
        </p:txBody>
      </p:sp>
      <p:pic>
        <p:nvPicPr>
          <p:cNvPr id="2050" name="Picture 2" descr="C:\Users\MARUF\Desktop\pic contin\বাডি 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3" y="2678134"/>
            <a:ext cx="9143999" cy="417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97590"/>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out)">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8" y="381000"/>
            <a:ext cx="8153401" cy="632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xmlns="" id="{EB72CC49-3094-40BA-8011-1874263E348F}"/>
              </a:ext>
            </a:extLst>
          </p:cNvPr>
          <p:cNvSpPr txBox="1"/>
          <p:nvPr/>
        </p:nvSpPr>
        <p:spPr>
          <a:xfrm>
            <a:off x="3124200" y="2279176"/>
            <a:ext cx="5486399" cy="22256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Wave1">
              <a:avLst/>
            </a:prstTxWarp>
            <a:spAutoFit/>
          </a:bodyPr>
          <a:lstStyle/>
          <a:p>
            <a:r>
              <a:rPr lang="bn-IN" sz="166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endParaRPr lang="en-US" sz="166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4" name="Rectangle 3"/>
          <p:cNvSpPr/>
          <p:nvPr/>
        </p:nvSpPr>
        <p:spPr>
          <a:xfrm>
            <a:off x="3124200" y="2967335"/>
            <a:ext cx="5764393" cy="1323439"/>
          </a:xfrm>
          <a:prstGeom prst="rect">
            <a:avLst/>
          </a:prstGeom>
          <a:noFill/>
        </p:spPr>
        <p:txBody>
          <a:bodyPr wrap="square" lIns="91440" tIns="45720" rIns="91440" bIns="45720">
            <a:spAutoFit/>
          </a:bodyPr>
          <a:lstStyle/>
          <a:p>
            <a:pPr algn="ctr"/>
            <a:r>
              <a:rPr lang="bn-IN" sz="8000" b="1" dirty="0">
                <a:ln w="22225">
                  <a:solidFill>
                    <a:schemeClr val="accent2"/>
                  </a:solidFill>
                  <a:prstDash val="solid"/>
                </a:ln>
                <a:solidFill>
                  <a:srgbClr val="00B050"/>
                </a:solidFill>
                <a:latin typeface="NikoshBAN" panose="02000000000000000000" pitchFamily="2" charset="0"/>
                <a:cs typeface="NikoshBAN" panose="02000000000000000000" pitchFamily="2" charset="0"/>
              </a:rPr>
              <a:t>সবাইকে ধন্যবাদ </a:t>
            </a:r>
            <a:endParaRPr lang="en-US" sz="8000" b="1" dirty="0">
              <a:ln w="22225">
                <a:solidFill>
                  <a:schemeClr val="accent2"/>
                </a:solidFill>
                <a:prstDash val="solid"/>
              </a:ln>
              <a:solidFill>
                <a:srgbClr val="00B050"/>
              </a:solidFill>
            </a:endParaRPr>
          </a:p>
        </p:txBody>
      </p:sp>
    </p:spTree>
    <p:extLst>
      <p:ext uri="{BB962C8B-B14F-4D97-AF65-F5344CB8AC3E}">
        <p14:creationId xmlns:p14="http://schemas.microsoft.com/office/powerpoint/2010/main" val="39022699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944860" y="469168"/>
            <a:ext cx="598057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600" dirty="0" smtClean="0">
                <a:solidFill>
                  <a:srgbClr val="00B050"/>
                </a:solidFill>
                <a:latin typeface="Shonar Bangla" panose="020B0502040204020203" pitchFamily="34" charset="0"/>
                <a:cs typeface="Shonar Bangla" panose="020B0502040204020203" pitchFamily="34" charset="0"/>
              </a:rPr>
              <a:t>এবারে আমরা কিছু চিত্র দেখি</a:t>
            </a:r>
            <a:endParaRPr lang="en-US" sz="3600" dirty="0">
              <a:solidFill>
                <a:srgbClr val="00B050"/>
              </a:solidFill>
              <a:latin typeface="Shonar Bangla" panose="020B0502040204020203" pitchFamily="34" charset="0"/>
              <a:cs typeface="Shonar Bangla"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80309"/>
            <a:ext cx="2117909" cy="3477491"/>
          </a:xfrm>
          <a:prstGeom prst="rect">
            <a:avLst/>
          </a:prstGeom>
        </p:spPr>
      </p:pic>
      <p:sp>
        <p:nvSpPr>
          <p:cNvPr id="5" name="TextBox 7"/>
          <p:cNvSpPr txBox="1"/>
          <p:nvPr/>
        </p:nvSpPr>
        <p:spPr>
          <a:xfrm>
            <a:off x="691181" y="5619390"/>
            <a:ext cx="718121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400" dirty="0" smtClean="0">
                <a:solidFill>
                  <a:srgbClr val="00B050"/>
                </a:solidFill>
                <a:latin typeface="Shonar Bangla" panose="020B0502040204020203" pitchFamily="34" charset="0"/>
                <a:cs typeface="Shonar Bangla" panose="020B0502040204020203" pitchFamily="34" charset="0"/>
              </a:rPr>
              <a:t>চিত্র গুলি কী লক্ষ্য করা যাই?</a:t>
            </a:r>
            <a:r>
              <a:rPr lang="en-US" sz="4400" dirty="0" smtClean="0">
                <a:solidFill>
                  <a:srgbClr val="00B050"/>
                </a:solidFill>
                <a:latin typeface="Shonar Bangla" panose="020B0502040204020203" pitchFamily="34" charset="0"/>
                <a:cs typeface="Shonar Bangla" panose="020B0502040204020203" pitchFamily="34" charset="0"/>
              </a:rPr>
              <a:t> </a:t>
            </a:r>
            <a:endParaRPr lang="en-US" sz="4400" dirty="0">
              <a:solidFill>
                <a:srgbClr val="00B050"/>
              </a:solidFill>
              <a:latin typeface="Shonar Bangla" panose="020B0502040204020203" pitchFamily="34" charset="0"/>
              <a:cs typeface="Shonar Bangla" panose="020B0502040204020203" pitchFamily="34" charset="0"/>
            </a:endParaRPr>
          </a:p>
        </p:txBody>
      </p:sp>
      <p:pic>
        <p:nvPicPr>
          <p:cNvPr id="6" name="Picture 5" descr="C:\Users\H.ASRAF1814156287\Downloads\dar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003" y="1830188"/>
            <a:ext cx="2663888" cy="33077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860" y="1780308"/>
            <a:ext cx="3707453" cy="347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73981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wheel(1)">
                                      <p:cBhvr>
                                        <p:cTn id="30" dur="20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plus(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6" y="373610"/>
            <a:ext cx="1983021" cy="2194580"/>
          </a:xfrm>
          <a:prstGeom prst="rect">
            <a:avLst/>
          </a:prstGeom>
        </p:spPr>
      </p:pic>
      <p:cxnSp>
        <p:nvCxnSpPr>
          <p:cNvPr id="3" name="Straight Arrow Connector 2"/>
          <p:cNvCxnSpPr/>
          <p:nvPr/>
        </p:nvCxnSpPr>
        <p:spPr>
          <a:xfrm>
            <a:off x="1395081" y="2652421"/>
            <a:ext cx="679496" cy="18421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19"/>
          <p:cNvSpPr txBox="1"/>
          <p:nvPr/>
        </p:nvSpPr>
        <p:spPr>
          <a:xfrm>
            <a:off x="94908" y="2865618"/>
            <a:ext cx="100138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b="1" dirty="0" smtClean="0">
                <a:solidFill>
                  <a:schemeClr val="accent5"/>
                </a:solidFill>
                <a:latin typeface="Shonar Bangla" panose="020B0502040204020203" pitchFamily="34" charset="0"/>
                <a:cs typeface="Shonar Bangla" panose="020B0502040204020203" pitchFamily="34" charset="0"/>
              </a:rPr>
              <a:t>সূর্য</a:t>
            </a:r>
            <a:endParaRPr lang="en-US" sz="4000" b="1" dirty="0">
              <a:solidFill>
                <a:schemeClr val="accent5"/>
              </a:solidFill>
              <a:latin typeface="Shonar Bangla" panose="020B0502040204020203" pitchFamily="34" charset="0"/>
              <a:cs typeface="Shonar Bangla" panose="020B0502040204020203" pitchFamily="34" charset="0"/>
            </a:endParaRPr>
          </a:p>
        </p:txBody>
      </p:sp>
      <p:sp>
        <p:nvSpPr>
          <p:cNvPr id="5" name="TextBox 20"/>
          <p:cNvSpPr txBox="1"/>
          <p:nvPr/>
        </p:nvSpPr>
        <p:spPr>
          <a:xfrm>
            <a:off x="2913618" y="5776503"/>
            <a:ext cx="199198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err="1" smtClean="0">
                <a:latin typeface="Shonar Bangla" panose="020B0502040204020203" pitchFamily="34" charset="0"/>
                <a:cs typeface="Shonar Bangla" panose="020B0502040204020203" pitchFamily="34" charset="0"/>
              </a:rPr>
              <a:t>টাইগার</a:t>
            </a:r>
            <a:endParaRPr lang="en-US" sz="4000" dirty="0">
              <a:latin typeface="Shonar Bangla" panose="020B0502040204020203" pitchFamily="34" charset="0"/>
              <a:cs typeface="Shonar Bangla" panose="020B0502040204020203" pitchFamily="34" charset="0"/>
            </a:endParaRPr>
          </a:p>
        </p:txBody>
      </p:sp>
      <p:sp>
        <p:nvSpPr>
          <p:cNvPr id="6" name="TextBox 21"/>
          <p:cNvSpPr txBox="1"/>
          <p:nvPr/>
        </p:nvSpPr>
        <p:spPr>
          <a:xfrm>
            <a:off x="6734403" y="2557841"/>
            <a:ext cx="231804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err="1" smtClean="0">
                <a:solidFill>
                  <a:srgbClr val="00B050"/>
                </a:solidFill>
                <a:latin typeface="NikoshBAN" pitchFamily="2" charset="0"/>
                <a:cs typeface="NikoshBAN" pitchFamily="2" charset="0"/>
              </a:rPr>
              <a:t>দিপ্ত</a:t>
            </a:r>
            <a:endParaRPr lang="en-US" sz="6000" dirty="0">
              <a:solidFill>
                <a:srgbClr val="00B050"/>
              </a:solidFill>
              <a:latin typeface="NikoshBAN" pitchFamily="2" charset="0"/>
              <a:cs typeface="NikoshBAN" pitchFamily="2" charset="0"/>
            </a:endParaRPr>
          </a:p>
        </p:txBody>
      </p:sp>
      <p:sp>
        <p:nvSpPr>
          <p:cNvPr id="7" name="TextBox 2"/>
          <p:cNvSpPr txBox="1"/>
          <p:nvPr/>
        </p:nvSpPr>
        <p:spPr>
          <a:xfrm>
            <a:off x="4181490" y="4003566"/>
            <a:ext cx="397842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dirty="0" smtClean="0">
                <a:solidFill>
                  <a:srgbClr val="7030A0"/>
                </a:solidFill>
                <a:latin typeface="Shonar Bangla" panose="020B0502040204020203" pitchFamily="34" charset="0"/>
                <a:cs typeface="Shonar Bangla" panose="020B0502040204020203" pitchFamily="34" charset="0"/>
              </a:rPr>
              <a:t>আলোক রশ্মি</a:t>
            </a:r>
            <a:endParaRPr lang="en-US" sz="3200" dirty="0">
              <a:solidFill>
                <a:srgbClr val="7030A0"/>
              </a:solidFill>
              <a:latin typeface="Shonar Bangla" panose="020B0502040204020203" pitchFamily="34" charset="0"/>
              <a:cs typeface="Shonar Bangla" panose="020B0502040204020203" pitchFamily="34" charset="0"/>
            </a:endParaRPr>
          </a:p>
        </p:txBody>
      </p:sp>
      <p:pic>
        <p:nvPicPr>
          <p:cNvPr id="8" name="Picture 7" descr="C:\Users\H.ASRAF1814156287\Downloads\tiger.jpg"/>
          <p:cNvPicPr>
            <a:picLocks noChangeAspect="1" noChangeArrowheads="1"/>
          </p:cNvPicPr>
          <p:nvPr/>
        </p:nvPicPr>
        <p:blipFill rotWithShape="1">
          <a:blip r:embed="rId3">
            <a:extLst>
              <a:ext uri="{28A0092B-C50C-407E-A947-70E740481C1C}">
                <a14:useLocalDpi xmlns:a14="http://schemas.microsoft.com/office/drawing/2010/main" val="0"/>
              </a:ext>
            </a:extLst>
          </a:blip>
          <a:srcRect l="7541" r="4878" b="1406"/>
          <a:stretch/>
        </p:blipFill>
        <p:spPr bwMode="auto">
          <a:xfrm>
            <a:off x="94909" y="4514526"/>
            <a:ext cx="3058094" cy="1942176"/>
          </a:xfrm>
          <a:prstGeom prst="ellipse">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2074577" y="1328351"/>
            <a:ext cx="5193226" cy="138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09800" y="1470901"/>
            <a:ext cx="5043722" cy="3023685"/>
          </a:xfrm>
          <a:prstGeom prst="straightConnector1">
            <a:avLst/>
          </a:prstGeom>
          <a:ln w="762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C:\Users\MARUF\Desktop\pic contin\বাবী.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522" y="724103"/>
            <a:ext cx="1812778" cy="213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9851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ircle(in)">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circle(in)">
                                      <p:cBhvr>
                                        <p:cTn id="5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2" y="1219200"/>
            <a:ext cx="9102436" cy="1938992"/>
          </a:xfrm>
          <a:prstGeom prst="rect">
            <a:avLst/>
          </a:prstGeom>
          <a:blipFill>
            <a:blip r:embed="rId2"/>
            <a:tile tx="0" ty="0" sx="100000" sy="100000" flip="none" algn="tl"/>
          </a:bli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0" indent="-857250">
              <a:buFont typeface="Arial" pitchFamily="34" charset="0"/>
              <a:buChar char="•"/>
            </a:pPr>
            <a:r>
              <a:rPr lang="bn-BD" sz="4000" dirty="0" smtClean="0">
                <a:solidFill>
                  <a:srgbClr val="002060"/>
                </a:solidFill>
                <a:latin typeface="Shonar Bangla" panose="020B0502040204020203" pitchFamily="34" charset="0"/>
                <a:cs typeface="Shonar Bangla" panose="020B0502040204020203" pitchFamily="34" charset="0"/>
              </a:rPr>
              <a:t>উপরের চিত্র গুলোতে কি দেখলাম?</a:t>
            </a:r>
            <a:endParaRPr lang="bn-BD" sz="4000" dirty="0">
              <a:solidFill>
                <a:srgbClr val="002060"/>
              </a:solidFill>
              <a:latin typeface="NikoshBAN" pitchFamily="2" charset="0"/>
              <a:cs typeface="NikoshBAN" pitchFamily="2" charset="0"/>
            </a:endParaRPr>
          </a:p>
          <a:p>
            <a:r>
              <a:rPr lang="bn-BD" sz="4000" dirty="0" smtClean="0">
                <a:solidFill>
                  <a:srgbClr val="00B0F0"/>
                </a:solidFill>
                <a:latin typeface="NikoshBAN" pitchFamily="2" charset="0"/>
                <a:cs typeface="NikoshBAN" pitchFamily="2" charset="0"/>
              </a:rPr>
              <a:t>    </a:t>
            </a:r>
            <a:endParaRPr lang="en-US" sz="4000" dirty="0" smtClean="0">
              <a:solidFill>
                <a:srgbClr val="00B0F0"/>
              </a:solidFill>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উত্তরঃ কত গুলো বস্তুর বিম্ব ও আলোর প্রতিফলন ।</a:t>
            </a:r>
            <a:endParaRPr lang="bn-BD" sz="6000" dirty="0" smtClean="0">
              <a:solidFill>
                <a:srgbClr val="00B050"/>
              </a:solidFill>
              <a:latin typeface="Shonar Bangla" panose="020B0502040204020203" pitchFamily="34" charset="0"/>
              <a:cs typeface="Shonar Bangla" panose="020B0502040204020203" pitchFamily="34" charset="0"/>
            </a:endParaRPr>
          </a:p>
        </p:txBody>
      </p:sp>
      <p:sp>
        <p:nvSpPr>
          <p:cNvPr id="4" name="TextBox 3"/>
          <p:cNvSpPr txBox="1"/>
          <p:nvPr/>
        </p:nvSpPr>
        <p:spPr>
          <a:xfrm>
            <a:off x="284018" y="3872180"/>
            <a:ext cx="8610600" cy="1446550"/>
          </a:xfrm>
          <a:prstGeom prst="rect">
            <a:avLst/>
          </a:prstGeom>
          <a:blipFill>
            <a:blip r:embed="rId3"/>
            <a:tile tx="0" ty="0" sx="100000" sy="100000" flip="none" algn="tl"/>
          </a:bli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400" dirty="0" smtClean="0">
                <a:solidFill>
                  <a:schemeClr val="accent2">
                    <a:lumMod val="75000"/>
                  </a:schemeClr>
                </a:solidFill>
                <a:latin typeface="NikoshBAN" pitchFamily="2" charset="0"/>
                <a:cs typeface="NikoshBAN" pitchFamily="2" charset="0"/>
              </a:rPr>
              <a:t>তাহলে চলো আজ আমরা বিভিন্ন দর্পণে আলোর প্রতিফলন ও বিম্বের গঠন নিয়ে আলোচনা করব । </a:t>
            </a:r>
            <a:endParaRPr lang="en-US" sz="4400" dirty="0">
              <a:solidFill>
                <a:schemeClr val="accent2">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56187578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685800"/>
            <a:ext cx="5029200" cy="1200329"/>
          </a:xfrm>
          <a:prstGeom prst="rect">
            <a:avLst/>
          </a:prstGeom>
          <a:blipFill>
            <a:blip r:embed="rId2"/>
            <a:tile tx="0" ty="0" sx="100000" sy="100000" flip="none" algn="tl"/>
          </a:blipFill>
        </p:spPr>
        <p:txBody>
          <a:bodyPr wrap="square" numCol="1" rtlCol="0">
            <a:prstTxWarp prst="textWave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7200" dirty="0" smtClean="0">
                <a:solidFill>
                  <a:srgbClr val="FF0000"/>
                </a:solidFill>
                <a:latin typeface="Shonar Bangla" panose="020B0502040204020203" pitchFamily="34" charset="0"/>
                <a:cs typeface="Shonar Bangla" panose="020B0502040204020203" pitchFamily="34" charset="0"/>
              </a:rPr>
              <a:t>      শিখনফল</a:t>
            </a:r>
            <a:endParaRPr lang="en-US" sz="7200" dirty="0">
              <a:solidFill>
                <a:srgbClr val="FF0000"/>
              </a:solidFill>
              <a:latin typeface="Shonar Bangla" panose="020B0502040204020203" pitchFamily="34" charset="0"/>
              <a:cs typeface="Shonar Bangla" panose="020B0502040204020203" pitchFamily="34" charset="0"/>
            </a:endParaRPr>
          </a:p>
        </p:txBody>
      </p:sp>
      <p:sp>
        <p:nvSpPr>
          <p:cNvPr id="3" name="TextBox 2"/>
          <p:cNvSpPr txBox="1"/>
          <p:nvPr/>
        </p:nvSpPr>
        <p:spPr>
          <a:xfrm>
            <a:off x="114300" y="3044160"/>
            <a:ext cx="8915400" cy="23698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err="1" smtClean="0">
                <a:latin typeface="NikoshBAN" pitchFamily="2" charset="0"/>
                <a:cs typeface="NikoshBAN" pitchFamily="2" charset="0"/>
              </a:rPr>
              <a:t>এই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rPr>
              <a:t>-</a:t>
            </a:r>
          </a:p>
          <a:p>
            <a:pPr marL="742950" indent="-742950">
              <a:buFont typeface="+mj-lt"/>
              <a:buAutoNum type="arabicPeriod"/>
            </a:pPr>
            <a:r>
              <a:rPr lang="en-US" sz="3600" dirty="0" err="1" smtClean="0">
                <a:solidFill>
                  <a:srgbClr val="00B0F0"/>
                </a:solidFill>
                <a:latin typeface="NikoshBAN" pitchFamily="2" charset="0"/>
                <a:cs typeface="NikoshBAN" pitchFamily="2" charset="0"/>
              </a:rPr>
              <a:t>আলোর</a:t>
            </a:r>
            <a:r>
              <a:rPr lang="en-US" sz="3600" dirty="0" smtClean="0">
                <a:solidFill>
                  <a:srgbClr val="00B0F0"/>
                </a:solidFill>
                <a:latin typeface="NikoshBAN" pitchFamily="2" charset="0"/>
                <a:cs typeface="NikoshBAN" pitchFamily="2" charset="0"/>
              </a:rPr>
              <a:t> </a:t>
            </a:r>
            <a:r>
              <a:rPr lang="en-US" sz="3600" dirty="0" err="1" smtClean="0">
                <a:solidFill>
                  <a:srgbClr val="00B0F0"/>
                </a:solidFill>
                <a:latin typeface="NikoshBAN" pitchFamily="2" charset="0"/>
                <a:cs typeface="NikoshBAN" pitchFamily="2" charset="0"/>
              </a:rPr>
              <a:t>প্রতিফলন</a:t>
            </a:r>
            <a:r>
              <a:rPr lang="en-US" sz="3600" dirty="0" smtClean="0">
                <a:solidFill>
                  <a:srgbClr val="00B0F0"/>
                </a:solidFill>
                <a:latin typeface="NikoshBAN" pitchFamily="2" charset="0"/>
                <a:cs typeface="NikoshBAN" pitchFamily="2" charset="0"/>
              </a:rPr>
              <a:t> </a:t>
            </a:r>
            <a:r>
              <a:rPr lang="en-US" sz="3600" dirty="0" err="1" smtClean="0">
                <a:solidFill>
                  <a:srgbClr val="00B0F0"/>
                </a:solidFill>
                <a:latin typeface="NikoshBAN" pitchFamily="2" charset="0"/>
                <a:cs typeface="NikoshBAN" pitchFamily="2" charset="0"/>
              </a:rPr>
              <a:t>সম্পর্কে</a:t>
            </a:r>
            <a:r>
              <a:rPr lang="en-US" sz="3600" dirty="0" smtClean="0">
                <a:solidFill>
                  <a:srgbClr val="00B0F0"/>
                </a:solidFill>
                <a:latin typeface="NikoshBAN" pitchFamily="2" charset="0"/>
                <a:cs typeface="NikoshBAN" pitchFamily="2" charset="0"/>
              </a:rPr>
              <a:t> </a:t>
            </a:r>
            <a:r>
              <a:rPr lang="en-US" sz="3600" dirty="0" err="1" smtClean="0">
                <a:solidFill>
                  <a:srgbClr val="00B0F0"/>
                </a:solidFill>
                <a:latin typeface="NikoshBAN" pitchFamily="2" charset="0"/>
                <a:cs typeface="NikoshBAN" pitchFamily="2" charset="0"/>
              </a:rPr>
              <a:t>ধারনা</a:t>
            </a:r>
            <a:r>
              <a:rPr lang="en-US" sz="3600" dirty="0" smtClean="0">
                <a:solidFill>
                  <a:srgbClr val="00B0F0"/>
                </a:solidFill>
                <a:latin typeface="NikoshBAN" pitchFamily="2" charset="0"/>
                <a:cs typeface="NikoshBAN" pitchFamily="2" charset="0"/>
              </a:rPr>
              <a:t> </a:t>
            </a:r>
            <a:r>
              <a:rPr lang="en-US" sz="3600" dirty="0" err="1" smtClean="0">
                <a:solidFill>
                  <a:srgbClr val="00B0F0"/>
                </a:solidFill>
                <a:latin typeface="NikoshBAN" pitchFamily="2" charset="0"/>
                <a:cs typeface="NikoshBAN" pitchFamily="2" charset="0"/>
              </a:rPr>
              <a:t>পাবে</a:t>
            </a:r>
            <a:r>
              <a:rPr lang="en-US" sz="3600" dirty="0" smtClean="0">
                <a:solidFill>
                  <a:srgbClr val="00B0F0"/>
                </a:solidFill>
                <a:latin typeface="NikoshBAN" pitchFamily="2" charset="0"/>
                <a:cs typeface="NikoshBAN" pitchFamily="2" charset="0"/>
              </a:rPr>
              <a:t>।</a:t>
            </a:r>
          </a:p>
          <a:p>
            <a:pPr marL="742950" indent="-742950">
              <a:buFont typeface="+mj-lt"/>
              <a:buAutoNum type="arabicPeriod"/>
            </a:pPr>
            <a:r>
              <a:rPr lang="en-US" sz="3600" dirty="0" err="1" smtClean="0">
                <a:solidFill>
                  <a:srgbClr val="00B050"/>
                </a:solidFill>
                <a:latin typeface="NikoshBAN" pitchFamily="2" charset="0"/>
                <a:cs typeface="NikoshBAN" pitchFamily="2" charset="0"/>
              </a:rPr>
              <a:t>বিম্বের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অবস্থান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আকৃতি</a:t>
            </a:r>
            <a:r>
              <a:rPr lang="en-US" sz="3600" dirty="0" smtClean="0">
                <a:solidFill>
                  <a:srgbClr val="00B050"/>
                </a:solidFill>
                <a:latin typeface="NikoshBAN" pitchFamily="2" charset="0"/>
                <a:cs typeface="NikoshBAN" pitchFamily="2" charset="0"/>
              </a:rPr>
              <a:t> ও </a:t>
            </a:r>
            <a:r>
              <a:rPr lang="en-US" sz="3600" dirty="0" err="1" smtClean="0">
                <a:solidFill>
                  <a:srgbClr val="00B050"/>
                </a:solidFill>
                <a:latin typeface="NikoshBAN" pitchFamily="2" charset="0"/>
                <a:cs typeface="NikoshBAN" pitchFamily="2" charset="0"/>
              </a:rPr>
              <a:t>প্রকৃতির</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ধারনা</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পাবে</a:t>
            </a:r>
            <a:r>
              <a:rPr lang="en-US" sz="3600" dirty="0" smtClean="0">
                <a:solidFill>
                  <a:srgbClr val="00B050"/>
                </a:solidFill>
                <a:latin typeface="NikoshBAN" pitchFamily="2" charset="0"/>
                <a:cs typeface="NikoshBAN" pitchFamily="2" charset="0"/>
              </a:rPr>
              <a:t>।</a:t>
            </a:r>
          </a:p>
          <a:p>
            <a:pPr marL="742950" indent="-742950">
              <a:buFont typeface="+mj-lt"/>
              <a:buAutoNum type="arabicPeriod"/>
            </a:pPr>
            <a:r>
              <a:rPr lang="en-US" sz="3600" dirty="0" err="1" smtClean="0">
                <a:solidFill>
                  <a:srgbClr val="7030A0"/>
                </a:solidFill>
                <a:latin typeface="NikoshBAN" pitchFamily="2" charset="0"/>
                <a:cs typeface="NikoshBAN" pitchFamily="2" charset="0"/>
              </a:rPr>
              <a:t>বাস্তব</a:t>
            </a:r>
            <a:r>
              <a:rPr lang="en-US" sz="3600" dirty="0" smtClean="0">
                <a:solidFill>
                  <a:srgbClr val="7030A0"/>
                </a:solidFill>
                <a:latin typeface="NikoshBAN" pitchFamily="2" charset="0"/>
                <a:cs typeface="NikoshBAN" pitchFamily="2" charset="0"/>
              </a:rPr>
              <a:t> ও </a:t>
            </a:r>
            <a:r>
              <a:rPr lang="en-US" sz="3600" dirty="0" err="1" smtClean="0">
                <a:solidFill>
                  <a:srgbClr val="7030A0"/>
                </a:solidFill>
                <a:latin typeface="NikoshBAN" pitchFamily="2" charset="0"/>
                <a:cs typeface="NikoshBAN" pitchFamily="2" charset="0"/>
              </a:rPr>
              <a:t>আবাস্তব</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বিম্ব</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চিনতে</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পারবে</a:t>
            </a:r>
            <a:r>
              <a:rPr lang="en-US" sz="3600" dirty="0" smtClean="0">
                <a:solidFill>
                  <a:srgbClr val="7030A0"/>
                </a:solidFill>
                <a:latin typeface="NikoshBAN" pitchFamily="2" charset="0"/>
                <a:cs typeface="NikoshBAN" pitchFamily="2" charset="0"/>
              </a:rPr>
              <a:t>।</a:t>
            </a:r>
            <a:endParaRPr lang="en-US" sz="3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8106714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0" y="152400"/>
            <a:ext cx="9220200" cy="27352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3200" dirty="0">
                <a:solidFill>
                  <a:srgbClr val="0070C0"/>
                </a:solidFill>
                <a:latin typeface="Shonar Bangla" panose="020B0502040204020203" pitchFamily="34" charset="0"/>
                <a:cs typeface="Shonar Bangla" panose="020B0502040204020203" pitchFamily="34" charset="0"/>
              </a:rPr>
              <a:t>আলো কোন স্বচ্ছ মাধ্যমের ভিতর দিয়ে যাওয়ার সময় অন্য কোন মাধ্যমে বাধা পেলে দুই মাধ্যমের বিভেদতল থেকে কিছু পরিমাণ আলো আগের মাধ্যমে ফিরে আসে, এ ঘটনাকে আলোর প্রতিফলন বলে।</a:t>
            </a:r>
            <a:r>
              <a:rPr lang="en-US" sz="3200" dirty="0">
                <a:solidFill>
                  <a:srgbClr val="0070C0"/>
                </a:solidFill>
                <a:latin typeface="Shonar Bangla" panose="020B0502040204020203" pitchFamily="34" charset="0"/>
                <a:cs typeface="Shonar Bangla" panose="020B0502040204020203" pitchFamily="34" charset="0"/>
              </a:rPr>
              <a:t/>
            </a:r>
            <a:br>
              <a:rPr lang="en-US" sz="3200" dirty="0">
                <a:solidFill>
                  <a:srgbClr val="0070C0"/>
                </a:solidFill>
                <a:latin typeface="Shonar Bangla" panose="020B0502040204020203" pitchFamily="34" charset="0"/>
                <a:cs typeface="Shonar Bangla" panose="020B0502040204020203" pitchFamily="34" charset="0"/>
              </a:rPr>
            </a:br>
            <a:endParaRPr lang="en-US" sz="3200" dirty="0">
              <a:solidFill>
                <a:srgbClr val="0070C0"/>
              </a:solidFill>
              <a:latin typeface="Shonar Bangla" panose="020B0502040204020203" pitchFamily="34" charset="0"/>
              <a:cs typeface="Shonar Bangla" panose="020B0502040204020203" pitchFamily="34" charset="0"/>
            </a:endParaRPr>
          </a:p>
        </p:txBody>
      </p:sp>
      <p:sp>
        <p:nvSpPr>
          <p:cNvPr id="3" name="Minus 2"/>
          <p:cNvSpPr/>
          <p:nvPr/>
        </p:nvSpPr>
        <p:spPr>
          <a:xfrm>
            <a:off x="723901" y="4314540"/>
            <a:ext cx="76962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 name="Straight Connector 3"/>
          <p:cNvCxnSpPr/>
          <p:nvPr/>
        </p:nvCxnSpPr>
        <p:spPr>
          <a:xfrm>
            <a:off x="2241826" y="4841012"/>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53045" y="4844476"/>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25455" y="4903358"/>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27129" y="4820231"/>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43301" y="4820231"/>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17266" y="4802913"/>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05639" y="4820231"/>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79712" y="4820231"/>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26076" y="4841012"/>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00701" y="4844476"/>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57901" y="4841012"/>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56985" y="4844476"/>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22430" y="4847939"/>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89708" y="4837549"/>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53106" y="2832104"/>
            <a:ext cx="2163814" cy="1828800"/>
          </a:xfrm>
          <a:prstGeom prst="straightConnector1">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21097" y="2790540"/>
            <a:ext cx="2579804" cy="1828800"/>
          </a:xfrm>
          <a:prstGeom prst="straightConnector1">
            <a:avLst/>
          </a:prstGeom>
          <a:ln w="5715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621097" y="2092163"/>
            <a:ext cx="0" cy="2547959"/>
          </a:xfrm>
          <a:prstGeom prst="straightConnector1">
            <a:avLst/>
          </a:prstGeom>
          <a:ln w="57150">
            <a:solidFill>
              <a:srgbClr val="00B0F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 name="TextBox 43"/>
          <p:cNvSpPr txBox="1"/>
          <p:nvPr/>
        </p:nvSpPr>
        <p:spPr>
          <a:xfrm>
            <a:off x="3981842" y="3500278"/>
            <a:ext cx="127851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smtClean="0">
                <a:latin typeface="NikoshBAN" pitchFamily="2" charset="0"/>
                <a:cs typeface="NikoshBAN" pitchFamily="2" charset="0"/>
              </a:rPr>
              <a:t>i</a:t>
            </a:r>
            <a:endParaRPr lang="en-US" sz="4000" dirty="0">
              <a:latin typeface="NikoshBAN" pitchFamily="2" charset="0"/>
              <a:cs typeface="NikoshBAN" pitchFamily="2" charset="0"/>
            </a:endParaRPr>
          </a:p>
        </p:txBody>
      </p:sp>
      <p:sp>
        <p:nvSpPr>
          <p:cNvPr id="22" name="TextBox 44"/>
          <p:cNvSpPr txBox="1"/>
          <p:nvPr/>
        </p:nvSpPr>
        <p:spPr>
          <a:xfrm>
            <a:off x="4854999" y="3515599"/>
            <a:ext cx="78992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smtClean="0">
                <a:latin typeface="NikoshBAN" pitchFamily="2" charset="0"/>
                <a:cs typeface="NikoshBAN" pitchFamily="2" charset="0"/>
              </a:rPr>
              <a:t>r</a:t>
            </a:r>
            <a:endParaRPr lang="en-US" sz="4000" dirty="0">
              <a:latin typeface="NikoshBAN" pitchFamily="2" charset="0"/>
              <a:cs typeface="NikoshBAN" pitchFamily="2" charset="0"/>
            </a:endParaRPr>
          </a:p>
        </p:txBody>
      </p:sp>
      <p:sp>
        <p:nvSpPr>
          <p:cNvPr id="23" name="Arc 22"/>
          <p:cNvSpPr/>
          <p:nvPr/>
        </p:nvSpPr>
        <p:spPr>
          <a:xfrm rot="19966554">
            <a:off x="4490970" y="4042928"/>
            <a:ext cx="646587" cy="647977"/>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4" name="Arc 23"/>
          <p:cNvSpPr/>
          <p:nvPr/>
        </p:nvSpPr>
        <p:spPr>
          <a:xfrm rot="17059713">
            <a:off x="4387967" y="4087035"/>
            <a:ext cx="457200" cy="670412"/>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5" name="TextBox 2"/>
          <p:cNvSpPr txBox="1"/>
          <p:nvPr/>
        </p:nvSpPr>
        <p:spPr>
          <a:xfrm>
            <a:off x="1181101" y="5686140"/>
            <a:ext cx="620769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a:latin typeface="NikoshBAN" pitchFamily="2" charset="0"/>
                <a:cs typeface="NikoshBAN" pitchFamily="2" charset="0"/>
              </a:rPr>
              <a:t>r</a:t>
            </a:r>
            <a:r>
              <a:rPr lang="en-US" sz="6000" dirty="0" smtClean="0">
                <a:latin typeface="NikoshBAN" pitchFamily="2" charset="0"/>
                <a:cs typeface="NikoshBAN" pitchFamily="2" charset="0"/>
              </a:rPr>
              <a:t>=i</a:t>
            </a:r>
            <a:endParaRPr lang="en-US" sz="6000" dirty="0">
              <a:latin typeface="NikoshBAN" pitchFamily="2" charset="0"/>
              <a:cs typeface="NikoshBAN" pitchFamily="2" charset="0"/>
            </a:endParaRPr>
          </a:p>
        </p:txBody>
      </p:sp>
      <p:sp>
        <p:nvSpPr>
          <p:cNvPr id="26" name="Minus 25"/>
          <p:cNvSpPr/>
          <p:nvPr/>
        </p:nvSpPr>
        <p:spPr>
          <a:xfrm>
            <a:off x="727792" y="4314540"/>
            <a:ext cx="76962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p:cNvCxnSpPr/>
          <p:nvPr/>
        </p:nvCxnSpPr>
        <p:spPr>
          <a:xfrm>
            <a:off x="2245717" y="4841012"/>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56936" y="4844476"/>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29346" y="4903358"/>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31020" y="4820231"/>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47192" y="4820231"/>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21157" y="4802913"/>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09530" y="4820231"/>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83603" y="4820231"/>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29967" y="4841012"/>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04592" y="4844476"/>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61792" y="4841012"/>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60876" y="4844476"/>
            <a:ext cx="332723" cy="2286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5303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flipH="1">
            <a:off x="2917993" y="2516758"/>
            <a:ext cx="1603910" cy="17248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4521903" y="2516758"/>
            <a:ext cx="1512006" cy="17248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070393" y="1193649"/>
            <a:ext cx="3027710" cy="1295400"/>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dirty="0" err="1" smtClean="0">
                <a:latin typeface="NikoshBAN" pitchFamily="2" charset="0"/>
                <a:cs typeface="NikoshBAN" pitchFamily="2" charset="0"/>
              </a:rPr>
              <a:t>আলোর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প্রতিফলন</a:t>
            </a:r>
            <a:endParaRPr lang="en-US" sz="4000" dirty="0">
              <a:latin typeface="NikoshBAN" pitchFamily="2" charset="0"/>
              <a:cs typeface="NikoshBAN" pitchFamily="2" charset="0"/>
            </a:endParaRPr>
          </a:p>
        </p:txBody>
      </p:sp>
      <p:sp>
        <p:nvSpPr>
          <p:cNvPr id="5" name="Oval 4"/>
          <p:cNvSpPr/>
          <p:nvPr/>
        </p:nvSpPr>
        <p:spPr>
          <a:xfrm>
            <a:off x="860593" y="4241649"/>
            <a:ext cx="3085177" cy="1422701"/>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3600" dirty="0">
                <a:latin typeface="NikoshBAN" pitchFamily="2" charset="0"/>
                <a:cs typeface="NikoshBAN" pitchFamily="2" charset="0"/>
              </a:rPr>
              <a:t>নিয়মিত প্রতিফলন</a:t>
            </a:r>
            <a:endParaRPr lang="en-US" sz="3600" dirty="0">
              <a:latin typeface="NikoshBAN" pitchFamily="2" charset="0"/>
              <a:cs typeface="NikoshBAN" pitchFamily="2" charset="0"/>
            </a:endParaRPr>
          </a:p>
        </p:txBody>
      </p:sp>
      <p:sp>
        <p:nvSpPr>
          <p:cNvPr id="6" name="Oval 5"/>
          <p:cNvSpPr/>
          <p:nvPr/>
        </p:nvSpPr>
        <p:spPr>
          <a:xfrm>
            <a:off x="5277906" y="4230003"/>
            <a:ext cx="3005500" cy="1427420"/>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3200" dirty="0">
                <a:latin typeface="NikoshBAN" pitchFamily="2" charset="0"/>
                <a:cs typeface="NikoshBAN" pitchFamily="2" charset="0"/>
              </a:rPr>
              <a:t>অনিয়মিত প্রতিফলন</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3798294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77579" y="4924408"/>
            <a:ext cx="8229600" cy="73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8"/>
          <p:cNvSpPr txBox="1"/>
          <p:nvPr/>
        </p:nvSpPr>
        <p:spPr>
          <a:xfrm>
            <a:off x="1602631" y="352408"/>
            <a:ext cx="5938738" cy="923330"/>
          </a:xfrm>
          <a:prstGeom prst="rect">
            <a:avLst/>
          </a:prstGeom>
          <a:blipFill>
            <a:blip r:embed="rId2"/>
            <a:tile tx="0" ty="0" sx="100000" sy="100000" flip="none" algn="tl"/>
          </a:blipFill>
        </p:spPr>
        <p:txBody>
          <a:bodyPr wrap="square" numCol="1" rtlCol="0">
            <a:prstTxWarp prst="textChevronInverted">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5400" dirty="0" smtClean="0">
                <a:solidFill>
                  <a:srgbClr val="002060"/>
                </a:solidFill>
                <a:latin typeface="Shonar Bangla" panose="020B0502040204020203" pitchFamily="34" charset="0"/>
                <a:cs typeface="Shonar Bangla" panose="020B0502040204020203" pitchFamily="34" charset="0"/>
              </a:rPr>
              <a:t>নিয়মিত</a:t>
            </a:r>
            <a:r>
              <a:rPr lang="en-US" sz="5400" dirty="0" smtClean="0">
                <a:solidFill>
                  <a:srgbClr val="002060"/>
                </a:solidFill>
                <a:latin typeface="Shonar Bangla" panose="020B0502040204020203" pitchFamily="34" charset="0"/>
                <a:cs typeface="Shonar Bangla" panose="020B0502040204020203" pitchFamily="34" charset="0"/>
              </a:rPr>
              <a:t>  </a:t>
            </a:r>
            <a:r>
              <a:rPr lang="bn-BD" sz="5400" dirty="0" smtClean="0">
                <a:solidFill>
                  <a:srgbClr val="002060"/>
                </a:solidFill>
                <a:latin typeface="Shonar Bangla" panose="020B0502040204020203" pitchFamily="34" charset="0"/>
                <a:cs typeface="Shonar Bangla" panose="020B0502040204020203" pitchFamily="34" charset="0"/>
              </a:rPr>
              <a:t>প্রতিফলন</a:t>
            </a:r>
            <a:endParaRPr lang="en-US" sz="5400" dirty="0">
              <a:solidFill>
                <a:srgbClr val="002060"/>
              </a:solidFill>
              <a:latin typeface="Shonar Bangla" panose="020B0502040204020203" pitchFamily="34" charset="0"/>
              <a:cs typeface="Shonar Bangla" panose="020B0502040204020203" pitchFamily="34" charset="0"/>
            </a:endParaRPr>
          </a:p>
        </p:txBody>
      </p:sp>
      <p:sp>
        <p:nvSpPr>
          <p:cNvPr id="4" name="Rectangle 3"/>
          <p:cNvSpPr/>
          <p:nvPr/>
        </p:nvSpPr>
        <p:spPr>
          <a:xfrm>
            <a:off x="-55228" y="5582263"/>
            <a:ext cx="8191666"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dirty="0">
                <a:solidFill>
                  <a:srgbClr val="7030A0"/>
                </a:solidFill>
                <a:latin typeface="Shonar Bangla" panose="020B0502040204020203" pitchFamily="34" charset="0"/>
                <a:cs typeface="Shonar Bangla" panose="020B0502040204020203" pitchFamily="34" charset="0"/>
              </a:rPr>
              <a:t>প্রতিফলক তল মসৃণ হলে –নিয়মিত প্রতিফলন।</a:t>
            </a:r>
            <a:endParaRPr lang="en-US" sz="3200" dirty="0">
              <a:solidFill>
                <a:srgbClr val="7030A0"/>
              </a:solidFill>
              <a:latin typeface="Shonar Bangla" panose="020B0502040204020203" pitchFamily="34" charset="0"/>
              <a:cs typeface="Shonar Bangla" panose="020B0502040204020203" pitchFamily="34" charset="0"/>
            </a:endParaRPr>
          </a:p>
        </p:txBody>
      </p:sp>
      <p:cxnSp>
        <p:nvCxnSpPr>
          <p:cNvPr id="5" name="Straight Arrow Connector 4"/>
          <p:cNvCxnSpPr/>
          <p:nvPr/>
        </p:nvCxnSpPr>
        <p:spPr>
          <a:xfrm>
            <a:off x="1116005" y="2562208"/>
            <a:ext cx="2440734" cy="2395435"/>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556739" y="2714608"/>
            <a:ext cx="2740866" cy="217531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30405" y="2562208"/>
            <a:ext cx="2331334" cy="2395435"/>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361739" y="2867008"/>
            <a:ext cx="2621666" cy="202291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21005" y="2562208"/>
            <a:ext cx="2216253" cy="236220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30001" y="2943208"/>
            <a:ext cx="2591604" cy="1981200"/>
          </a:xfrm>
          <a:prstGeom prst="straightConnector1">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17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287</TotalTime>
  <Words>563</Words>
  <Application>Microsoft Office PowerPoint</Application>
  <PresentationFormat>On-screen Show (4:3)</PresentationFormat>
  <Paragraphs>130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MARUF</dc:creator>
  <cp:lastModifiedBy>MARUF</cp:lastModifiedBy>
  <cp:revision>24</cp:revision>
  <dcterms:created xsi:type="dcterms:W3CDTF">2006-08-16T00:00:00Z</dcterms:created>
  <dcterms:modified xsi:type="dcterms:W3CDTF">2020-08-29T07:40:07Z</dcterms:modified>
</cp:coreProperties>
</file>