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506" r:id="rId2"/>
    <p:sldId id="529" r:id="rId3"/>
    <p:sldId id="509" r:id="rId4"/>
    <p:sldId id="532" r:id="rId5"/>
    <p:sldId id="508" r:id="rId6"/>
    <p:sldId id="526" r:id="rId7"/>
    <p:sldId id="527" r:id="rId8"/>
    <p:sldId id="528" r:id="rId9"/>
    <p:sldId id="507" r:id="rId10"/>
    <p:sldId id="512" r:id="rId11"/>
    <p:sldId id="515" r:id="rId12"/>
    <p:sldId id="521" r:id="rId13"/>
    <p:sldId id="516" r:id="rId14"/>
    <p:sldId id="517" r:id="rId15"/>
    <p:sldId id="518" r:id="rId16"/>
    <p:sldId id="519" r:id="rId17"/>
    <p:sldId id="522" r:id="rId18"/>
    <p:sldId id="531" r:id="rId19"/>
    <p:sldId id="520" r:id="rId20"/>
    <p:sldId id="514" r:id="rId21"/>
    <p:sldId id="523" r:id="rId22"/>
    <p:sldId id="52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AD1FD-4ACB-4555-95ED-B53851C29EED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BAD21-E6BA-43AE-8664-C27EEE26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5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4D38-F129-403D-B3E9-A8BE64B3394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BE0A-C55D-499F-A3E1-CCD2960D0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6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4D38-F129-403D-B3E9-A8BE64B3394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BE0A-C55D-499F-A3E1-CCD2960D0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6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4D38-F129-403D-B3E9-A8BE64B3394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BE0A-C55D-499F-A3E1-CCD2960D0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83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3632E-4BFD-4E11-8120-140791D6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576" y="6277974"/>
            <a:ext cx="2057400" cy="365125"/>
          </a:xfrm>
        </p:spPr>
        <p:txBody>
          <a:bodyPr/>
          <a:lstStyle/>
          <a:p>
            <a:fld id="{0A9F7DAF-A157-4512-90CD-0D54CB612542}" type="datetimeFigureOut">
              <a:rPr lang="en-US" smtClean="0"/>
              <a:t>8/28/2020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5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4D38-F129-403D-B3E9-A8BE64B3394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BE0A-C55D-499F-A3E1-CCD2960D0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2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4D38-F129-403D-B3E9-A8BE64B3394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BE0A-C55D-499F-A3E1-CCD2960D0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8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4D38-F129-403D-B3E9-A8BE64B3394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BE0A-C55D-499F-A3E1-CCD2960D0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8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4D38-F129-403D-B3E9-A8BE64B3394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BE0A-C55D-499F-A3E1-CCD2960D0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3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4D38-F129-403D-B3E9-A8BE64B3394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BE0A-C55D-499F-A3E1-CCD2960D0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5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4D38-F129-403D-B3E9-A8BE64B3394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BE0A-C55D-499F-A3E1-CCD2960D0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2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4D38-F129-403D-B3E9-A8BE64B3394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BE0A-C55D-499F-A3E1-CCD2960D0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6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4D38-F129-403D-B3E9-A8BE64B3394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BE0A-C55D-499F-A3E1-CCD2960D0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7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6000"/>
            <a:lum/>
          </a:blip>
          <a:srcRect/>
          <a:stretch>
            <a:fillRect t="-17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B4D38-F129-403D-B3E9-A8BE64B3394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4BE0A-C55D-499F-A3E1-CCD2960D0F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B2CA8784-5EC6-42D5-A0C8-AEF64CD94324}"/>
              </a:ext>
            </a:extLst>
          </p:cNvPr>
          <p:cNvSpPr/>
          <p:nvPr userDrawn="1"/>
        </p:nvSpPr>
        <p:spPr>
          <a:xfrm>
            <a:off x="0" y="0"/>
            <a:ext cx="9234311" cy="6858000"/>
          </a:xfrm>
          <a:prstGeom prst="frame">
            <a:avLst>
              <a:gd name="adj1" fmla="val 1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2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B3BFE19-0AC2-4452-9526-7FBC8442B98E}"/>
              </a:ext>
            </a:extLst>
          </p:cNvPr>
          <p:cNvGrpSpPr/>
          <p:nvPr/>
        </p:nvGrpSpPr>
        <p:grpSpPr>
          <a:xfrm>
            <a:off x="462988" y="216235"/>
            <a:ext cx="8218024" cy="6105439"/>
            <a:chOff x="462988" y="216235"/>
            <a:chExt cx="8218024" cy="6105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610869A-1376-41BE-9189-D56A26D2F503}"/>
                </a:ext>
              </a:extLst>
            </p:cNvPr>
            <p:cNvSpPr txBox="1"/>
            <p:nvPr/>
          </p:nvSpPr>
          <p:spPr>
            <a:xfrm>
              <a:off x="5472128" y="3235574"/>
              <a:ext cx="3208884" cy="216982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defTabSz="342900">
                <a:defRPr/>
              </a:pPr>
              <a:r>
                <a:rPr lang="bn-IN" sz="2700" b="1" dirty="0">
                  <a:ln/>
                  <a:solidFill>
                    <a:schemeClr val="tx1"/>
                  </a:solidFill>
                  <a:latin typeface="Corbel" panose="020B0503020204020204"/>
                  <a:cs typeface="Vrinda" panose="020B0502040204020203" pitchFamily="34" charset="0"/>
                </a:rPr>
                <a:t>রেহানা পারভীন।</a:t>
              </a:r>
            </a:p>
            <a:p>
              <a:pPr defTabSz="342900">
                <a:defRPr/>
              </a:pPr>
              <a:r>
                <a:rPr lang="bn-IN" sz="2700" b="1" dirty="0">
                  <a:ln/>
                  <a:solidFill>
                    <a:schemeClr val="tx1"/>
                  </a:solidFill>
                  <a:latin typeface="Corbel" panose="020B0503020204020204"/>
                  <a:cs typeface="Vrinda" panose="020B0502040204020203" pitchFamily="34" charset="0"/>
                </a:rPr>
                <a:t>সহকারী শিক্ষক।</a:t>
              </a:r>
            </a:p>
            <a:p>
              <a:pPr defTabSz="342900">
                <a:defRPr/>
              </a:pPr>
              <a:r>
                <a:rPr lang="bn-IN" sz="2700" b="1" dirty="0">
                  <a:ln/>
                  <a:solidFill>
                    <a:schemeClr val="tx1"/>
                  </a:solidFill>
                  <a:latin typeface="Corbel" panose="020B0503020204020204"/>
                  <a:cs typeface="Vrinda" panose="020B0502040204020203" pitchFamily="34" charset="0"/>
                </a:rPr>
                <a:t>জামতলা দাখিল মাদ্রাসা</a:t>
              </a:r>
              <a:r>
                <a:rPr lang="en-US" sz="2700" b="1" dirty="0">
                  <a:ln/>
                  <a:solidFill>
                    <a:schemeClr val="tx1"/>
                  </a:solidFill>
                  <a:latin typeface="Corbel" panose="020B0503020204020204"/>
                </a:rPr>
                <a:t>। </a:t>
              </a:r>
              <a:endParaRPr lang="bn-IN" sz="2700" b="1" dirty="0">
                <a:ln/>
                <a:solidFill>
                  <a:schemeClr val="tx1"/>
                </a:solidFill>
                <a:latin typeface="Corbel" panose="020B0503020204020204"/>
                <a:cs typeface="Vrinda" panose="020B0502040204020203" pitchFamily="34" charset="0"/>
              </a:endParaRPr>
            </a:p>
            <a:p>
              <a:pPr defTabSz="342900">
                <a:defRPr/>
              </a:pPr>
              <a:r>
                <a:rPr lang="bn-IN" sz="2700" b="1" dirty="0">
                  <a:ln/>
                  <a:solidFill>
                    <a:schemeClr val="tx1"/>
                  </a:solidFill>
                  <a:latin typeface="Corbel" panose="020B0503020204020204"/>
                  <a:cs typeface="Vrinda" panose="020B0502040204020203" pitchFamily="34" charset="0"/>
                </a:rPr>
                <a:t>গোয়ালন্দ,রাজবাড়ী</a:t>
              </a:r>
              <a:r>
                <a:rPr lang="bn-IN" sz="2700" b="1" dirty="0">
                  <a:ln/>
                  <a:solidFill>
                    <a:srgbClr val="C00000"/>
                  </a:solidFill>
                  <a:latin typeface="Corbel" panose="020B0503020204020204"/>
                  <a:cs typeface="Vrinda" panose="020B0502040204020203" pitchFamily="34" charset="0"/>
                </a:rPr>
                <a:t>। </a:t>
              </a:r>
              <a:endParaRPr lang="en-US" sz="2700" b="1" dirty="0">
                <a:ln/>
                <a:solidFill>
                  <a:srgbClr val="C00000"/>
                </a:solidFill>
                <a:latin typeface="Corbel" panose="020B050302020402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4B3C73-1A2D-416D-A827-ED5781AB188D}"/>
                </a:ext>
              </a:extLst>
            </p:cNvPr>
            <p:cNvSpPr txBox="1"/>
            <p:nvPr/>
          </p:nvSpPr>
          <p:spPr>
            <a:xfrm>
              <a:off x="1396706" y="216235"/>
              <a:ext cx="6190568" cy="1962072"/>
            </a:xfrm>
            <a:prstGeom prst="rect">
              <a:avLst/>
            </a:prstGeom>
            <a:no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prstTxWarp prst="textChevron">
                <a:avLst/>
              </a:prstTxWarp>
              <a:spAutoFit/>
            </a:bodyPr>
            <a:lstStyle/>
            <a:p>
              <a:pPr algn="ctr" defTabSz="685800">
                <a:defRPr/>
              </a:pPr>
              <a:r>
                <a:rPr lang="bn-BD" sz="6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উ</a:t>
              </a:r>
              <a:r>
                <a:rPr lang="bn-BD" sz="6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bn-BD" sz="6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স্থা</a:t>
              </a:r>
              <a:r>
                <a:rPr lang="bn-BD" sz="6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bn-BD" sz="6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bn-BD" sz="6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য়</a:t>
              </a:r>
              <a:endPara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BCF786-0B71-49DB-875F-B05B2F544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1482" y="3717415"/>
              <a:ext cx="1945039" cy="259194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1E91A3-8F39-48CC-A91B-BA2893A7E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01" b="7999"/>
            <a:stretch/>
          </p:blipFill>
          <p:spPr>
            <a:xfrm>
              <a:off x="462988" y="2081143"/>
              <a:ext cx="2363153" cy="424053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19651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83A870-8AAD-4DC6-AE5E-691ED2A23B07}"/>
              </a:ext>
            </a:extLst>
          </p:cNvPr>
          <p:cNvGrpSpPr/>
          <p:nvPr/>
        </p:nvGrpSpPr>
        <p:grpSpPr>
          <a:xfrm>
            <a:off x="245321" y="187707"/>
            <a:ext cx="11819300" cy="6567935"/>
            <a:chOff x="245321" y="187707"/>
            <a:chExt cx="11819300" cy="65679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E405651-ACF7-4AA0-9094-D501E7FC2999}"/>
                </a:ext>
              </a:extLst>
            </p:cNvPr>
            <p:cNvGrpSpPr/>
            <p:nvPr/>
          </p:nvGrpSpPr>
          <p:grpSpPr>
            <a:xfrm>
              <a:off x="11017455" y="1546001"/>
              <a:ext cx="1047166" cy="5209641"/>
              <a:chOff x="10928617" y="1592885"/>
              <a:chExt cx="1026821" cy="5026279"/>
            </a:xfrm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49C6118D-9180-4482-8C5B-D99649FFA32D}"/>
                  </a:ext>
                </a:extLst>
              </p:cNvPr>
              <p:cNvSpPr/>
              <p:nvPr/>
            </p:nvSpPr>
            <p:spPr>
              <a:xfrm>
                <a:off x="10928617" y="1592885"/>
                <a:ext cx="1026821" cy="5026279"/>
              </a:xfrm>
              <a:prstGeom prst="frame">
                <a:avLst>
                  <a:gd name="adj1" fmla="val 198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>
                <a:extLst>
                  <a:ext uri="{FF2B5EF4-FFF2-40B4-BE49-F238E27FC236}">
                    <a16:creationId xmlns:a16="http://schemas.microsoft.com/office/drawing/2014/main" id="{5DE4B579-FD0C-4556-BF6D-1BC2C63563BC}"/>
                  </a:ext>
                </a:extLst>
              </p:cNvPr>
              <p:cNvSpPr/>
              <p:nvPr/>
            </p:nvSpPr>
            <p:spPr>
              <a:xfrm>
                <a:off x="11095152" y="2072670"/>
                <a:ext cx="628276" cy="4273538"/>
              </a:xfrm>
              <a:prstGeom prst="frame">
                <a:avLst>
                  <a:gd name="adj1" fmla="val 198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58B4C7-CD6E-45BB-A256-1F39612B1BE4}"/>
                </a:ext>
              </a:extLst>
            </p:cNvPr>
            <p:cNvSpPr txBox="1"/>
            <p:nvPr/>
          </p:nvSpPr>
          <p:spPr>
            <a:xfrm>
              <a:off x="245321" y="187707"/>
              <a:ext cx="4078792" cy="7078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কিছু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নতুন শব্দের অর্থ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15F9E0-8CA7-4465-8691-816630E7204F}"/>
                </a:ext>
              </a:extLst>
            </p:cNvPr>
            <p:cNvSpPr txBox="1"/>
            <p:nvPr/>
          </p:nvSpPr>
          <p:spPr>
            <a:xfrm>
              <a:off x="307052" y="1214153"/>
              <a:ext cx="1059646" cy="58477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বাছা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EFB4DCB-9C79-4403-A5FA-815DDE4FA910}"/>
                </a:ext>
              </a:extLst>
            </p:cNvPr>
            <p:cNvSpPr txBox="1"/>
            <p:nvPr/>
          </p:nvSpPr>
          <p:spPr>
            <a:xfrm>
              <a:off x="272218" y="2533844"/>
              <a:ext cx="2441734" cy="58477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পর্দা ঠেলে উপার্জন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BF2814-1065-4287-8169-6998726AF3D6}"/>
                </a:ext>
              </a:extLst>
            </p:cNvPr>
            <p:cNvSpPr txBox="1"/>
            <p:nvPr/>
          </p:nvSpPr>
          <p:spPr>
            <a:xfrm>
              <a:off x="450256" y="3858433"/>
              <a:ext cx="1319794" cy="58477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অনাড়ম্বর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CFD892-26B2-4304-B1E8-3453FB27B31E}"/>
                </a:ext>
              </a:extLst>
            </p:cNvPr>
            <p:cNvSpPr txBox="1"/>
            <p:nvPr/>
          </p:nvSpPr>
          <p:spPr>
            <a:xfrm>
              <a:off x="6163437" y="1092238"/>
              <a:ext cx="2262562" cy="5847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অল্পবয়সী সন্তান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0C36C0-30C8-4669-BAEF-47CDF61FE2DA}"/>
                </a:ext>
              </a:extLst>
            </p:cNvPr>
            <p:cNvSpPr txBox="1"/>
            <p:nvPr/>
          </p:nvSpPr>
          <p:spPr>
            <a:xfrm>
              <a:off x="5780464" y="2306412"/>
              <a:ext cx="3222966" cy="120032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এখানে নারীদের অন্তঃপুরে থাকার </a:t>
              </a:r>
            </a:p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প্রথা ভঙ্গ করে বাইরে এসে </a:t>
              </a:r>
            </a:p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আয়-রোজগার করা বোঝাচ্ছে।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13BC8FC-DAB9-4867-9D33-6157373620E3}"/>
                </a:ext>
              </a:extLst>
            </p:cNvPr>
            <p:cNvSpPr txBox="1"/>
            <p:nvPr/>
          </p:nvSpPr>
          <p:spPr>
            <a:xfrm>
              <a:off x="6423893" y="3769284"/>
              <a:ext cx="2269851" cy="5847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জাঁকজমকহীন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28" name="Picture 4" descr="Image result for chield">
              <a:extLst>
                <a:ext uri="{FF2B5EF4-FFF2-40B4-BE49-F238E27FC236}">
                  <a16:creationId xmlns:a16="http://schemas.microsoft.com/office/drawing/2014/main" id="{9504F3AE-0AF8-4E8B-A672-6CE426539B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803" y="1013274"/>
              <a:ext cx="2347724" cy="12003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2B4AE8-BA57-4405-A50F-26F7E800B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803" y="2384675"/>
              <a:ext cx="2347724" cy="1148153"/>
            </a:xfrm>
            <a:prstGeom prst="rect">
              <a:avLst/>
            </a:prstGeom>
          </p:spPr>
        </p:pic>
        <p:pic>
          <p:nvPicPr>
            <p:cNvPr id="1030" name="Picture 6" descr="Image result for অনুষ্ঠান">
              <a:extLst>
                <a:ext uri="{FF2B5EF4-FFF2-40B4-BE49-F238E27FC236}">
                  <a16:creationId xmlns:a16="http://schemas.microsoft.com/office/drawing/2014/main" id="{4E787D78-C921-4F21-A9AC-1ED2E3238D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803" y="3703899"/>
              <a:ext cx="2486620" cy="1200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9F94F4-4D7F-44BD-8C27-45E8C33F03D5}"/>
                </a:ext>
              </a:extLst>
            </p:cNvPr>
            <p:cNvSpPr txBox="1"/>
            <p:nvPr/>
          </p:nvSpPr>
          <p:spPr>
            <a:xfrm>
              <a:off x="382745" y="5183022"/>
              <a:ext cx="1571404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হরির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লুঠ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282227-335A-4954-94F4-D2225E0C7CCD}"/>
                </a:ext>
              </a:extLst>
            </p:cNvPr>
            <p:cNvSpPr txBox="1"/>
            <p:nvPr/>
          </p:nvSpPr>
          <p:spPr>
            <a:xfrm>
              <a:off x="6498694" y="5192160"/>
              <a:ext cx="2262561" cy="107721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ছড়িয়ে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ছিটিয়ে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দান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1032" name="Picture 8" descr="Image result for ছড়িয়ে ছিটিয়ে রাখা">
              <a:extLst>
                <a:ext uri="{FF2B5EF4-FFF2-40B4-BE49-F238E27FC236}">
                  <a16:creationId xmlns:a16="http://schemas.microsoft.com/office/drawing/2014/main" id="{ECC4D640-BE11-4194-9BCD-517C93C45D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534" y="5167160"/>
              <a:ext cx="2486620" cy="1148154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01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BA7EC2E-05D9-4617-AC78-5C298A643340}"/>
              </a:ext>
            </a:extLst>
          </p:cNvPr>
          <p:cNvGrpSpPr/>
          <p:nvPr/>
        </p:nvGrpSpPr>
        <p:grpSpPr>
          <a:xfrm>
            <a:off x="414866" y="587021"/>
            <a:ext cx="7045678" cy="5602155"/>
            <a:chOff x="414866" y="587021"/>
            <a:chExt cx="7045678" cy="560215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8D13EF8-B78A-4AEE-8090-A3D5F4AC6B1B}"/>
                </a:ext>
              </a:extLst>
            </p:cNvPr>
            <p:cNvSpPr txBox="1"/>
            <p:nvPr/>
          </p:nvSpPr>
          <p:spPr>
            <a:xfrm>
              <a:off x="777522" y="5542845"/>
              <a:ext cx="6683022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শীতের</a:t>
              </a:r>
              <a:r>
                <a:rPr lang="en-US" dirty="0"/>
                <a:t> </a:t>
              </a:r>
              <a:r>
                <a:rPr lang="en-US" dirty="0" err="1"/>
                <a:t>সকাল</a:t>
              </a:r>
              <a:r>
                <a:rPr lang="en-US" dirty="0"/>
                <a:t> ।</a:t>
              </a:r>
              <a:r>
                <a:rPr lang="en-US" dirty="0" err="1"/>
                <a:t>রোদে</a:t>
              </a:r>
              <a:r>
                <a:rPr lang="en-US" dirty="0"/>
                <a:t> </a:t>
              </a:r>
              <a:r>
                <a:rPr lang="en-US" dirty="0" err="1"/>
                <a:t>বসে</a:t>
              </a:r>
              <a:r>
                <a:rPr lang="en-US" dirty="0"/>
                <a:t> </a:t>
              </a:r>
              <a:r>
                <a:rPr lang="en-US" dirty="0" err="1"/>
                <a:t>আমি</a:t>
              </a:r>
              <a:r>
                <a:rPr lang="en-US" dirty="0"/>
                <a:t> </a:t>
              </a:r>
              <a:r>
                <a:rPr lang="en-US" dirty="0" err="1"/>
                <a:t>স্কুলের</a:t>
              </a:r>
              <a:r>
                <a:rPr lang="en-US" dirty="0"/>
                <a:t> </a:t>
              </a:r>
              <a:r>
                <a:rPr lang="en-US" dirty="0" err="1"/>
                <a:t>পড়া</a:t>
              </a:r>
              <a:r>
                <a:rPr lang="en-US" dirty="0"/>
                <a:t> </a:t>
              </a:r>
              <a:r>
                <a:rPr lang="en-US" dirty="0" err="1"/>
                <a:t>করার</a:t>
              </a:r>
              <a:r>
                <a:rPr lang="en-US" dirty="0"/>
                <a:t> </a:t>
              </a:r>
              <a:r>
                <a:rPr lang="en-US" dirty="0" err="1"/>
                <a:t>সময়</a:t>
              </a:r>
              <a:r>
                <a:rPr lang="en-US" dirty="0"/>
                <a:t> </a:t>
              </a:r>
              <a:r>
                <a:rPr lang="en-US" dirty="0" err="1"/>
                <a:t>একজন</a:t>
              </a:r>
              <a:r>
                <a:rPr lang="en-US" dirty="0"/>
                <a:t> </a:t>
              </a:r>
              <a:r>
                <a:rPr lang="en-US" dirty="0" err="1"/>
                <a:t>এসেই</a:t>
              </a:r>
              <a:r>
                <a:rPr lang="en-US" dirty="0"/>
                <a:t> </a:t>
              </a:r>
              <a:r>
                <a:rPr lang="en-US" dirty="0" err="1"/>
                <a:t>বললো</a:t>
              </a:r>
              <a:r>
                <a:rPr lang="en-US" dirty="0"/>
                <a:t> </a:t>
              </a:r>
              <a:r>
                <a:rPr lang="en-US" dirty="0" err="1"/>
                <a:t>কাজের</a:t>
              </a:r>
              <a:r>
                <a:rPr lang="en-US" dirty="0"/>
                <a:t> </a:t>
              </a:r>
              <a:r>
                <a:rPr lang="en-US" dirty="0" err="1"/>
                <a:t>মানুষ</a:t>
              </a:r>
              <a:r>
                <a:rPr lang="en-US" dirty="0"/>
                <a:t> </a:t>
              </a:r>
              <a:r>
                <a:rPr lang="en-US" dirty="0" err="1"/>
                <a:t>লাগবে</a:t>
              </a:r>
              <a:r>
                <a:rPr lang="en-US" dirty="0"/>
                <a:t> </a:t>
              </a:r>
              <a:r>
                <a:rPr lang="en-US" dirty="0" err="1"/>
                <a:t>কিনা</a:t>
              </a:r>
              <a:r>
                <a:rPr lang="en-US" dirty="0"/>
                <a:t> ?</a:t>
              </a:r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38737A73-C9AF-45A9-8AD3-E21C54E7F1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3" b="65679"/>
            <a:stretch/>
          </p:blipFill>
          <p:spPr bwMode="auto">
            <a:xfrm>
              <a:off x="4062587" y="2057400"/>
              <a:ext cx="3397957" cy="290124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92957510-73C2-45E5-A997-01E24271B3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9" b="66633"/>
            <a:stretch/>
          </p:blipFill>
          <p:spPr bwMode="auto">
            <a:xfrm>
              <a:off x="414866" y="587021"/>
              <a:ext cx="3062111" cy="235937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2956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57F458-4521-49B8-AA5F-46F651E92A68}"/>
              </a:ext>
            </a:extLst>
          </p:cNvPr>
          <p:cNvGrpSpPr/>
          <p:nvPr/>
        </p:nvGrpSpPr>
        <p:grpSpPr>
          <a:xfrm>
            <a:off x="238655" y="355598"/>
            <a:ext cx="7555088" cy="6146804"/>
            <a:chOff x="238655" y="355598"/>
            <a:chExt cx="7555088" cy="6146804"/>
          </a:xfrm>
        </p:grpSpPr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BB09C335-F95D-496D-9405-3CD554F283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9" b="66633"/>
            <a:stretch/>
          </p:blipFill>
          <p:spPr bwMode="auto">
            <a:xfrm>
              <a:off x="4289778" y="2486378"/>
              <a:ext cx="3503965" cy="235937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No description available.">
              <a:extLst>
                <a:ext uri="{FF2B5EF4-FFF2-40B4-BE49-F238E27FC236}">
                  <a16:creationId xmlns:a16="http://schemas.microsoft.com/office/drawing/2014/main" id="{E1FCAE72-8EFB-403C-9D92-EE229112D9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5" b="66255"/>
            <a:stretch/>
          </p:blipFill>
          <p:spPr bwMode="auto">
            <a:xfrm>
              <a:off x="238655" y="355598"/>
              <a:ext cx="3857625" cy="20094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009863-373E-49AE-830B-3DE3AAF4CED3}"/>
                </a:ext>
              </a:extLst>
            </p:cNvPr>
            <p:cNvSpPr txBox="1"/>
            <p:nvPr/>
          </p:nvSpPr>
          <p:spPr>
            <a:xfrm>
              <a:off x="587022" y="5856071"/>
              <a:ext cx="6039556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পরনে</a:t>
              </a:r>
              <a:r>
                <a:rPr lang="en-US" dirty="0"/>
                <a:t> </a:t>
              </a:r>
              <a:r>
                <a:rPr lang="en-US" dirty="0" err="1"/>
                <a:t>ময়লা</a:t>
              </a:r>
              <a:r>
                <a:rPr lang="en-US" dirty="0"/>
                <a:t> </a:t>
              </a:r>
              <a:r>
                <a:rPr lang="en-US" dirty="0" err="1"/>
                <a:t>কাপড়,কপালে</a:t>
              </a:r>
              <a:r>
                <a:rPr lang="en-US" dirty="0"/>
                <a:t> </a:t>
              </a:r>
              <a:r>
                <a:rPr lang="en-US" dirty="0" err="1"/>
                <a:t>একটা</a:t>
              </a:r>
              <a:r>
                <a:rPr lang="en-US" dirty="0"/>
                <a:t> </a:t>
              </a:r>
              <a:r>
                <a:rPr lang="en-US" dirty="0" err="1"/>
                <a:t>দাগ</a:t>
              </a:r>
              <a:r>
                <a:rPr lang="en-US" dirty="0"/>
                <a:t> </a:t>
              </a:r>
              <a:r>
                <a:rPr lang="en-US" dirty="0" err="1"/>
                <a:t>আছে</a:t>
              </a:r>
              <a:r>
                <a:rPr lang="en-US" dirty="0"/>
                <a:t> ,</a:t>
              </a:r>
              <a:r>
                <a:rPr lang="en-US" dirty="0" err="1"/>
                <a:t>মনে</a:t>
              </a:r>
              <a:r>
                <a:rPr lang="en-US" dirty="0"/>
                <a:t> </a:t>
              </a:r>
              <a:r>
                <a:rPr lang="en-US" dirty="0" err="1"/>
                <a:t>হয়</a:t>
              </a:r>
              <a:r>
                <a:rPr lang="en-US" dirty="0"/>
                <a:t> </a:t>
              </a:r>
              <a:r>
                <a:rPr lang="en-US" dirty="0" err="1"/>
                <a:t>টিপ</a:t>
              </a:r>
              <a:r>
                <a:rPr lang="en-US" dirty="0"/>
                <a:t> </a:t>
              </a:r>
              <a:r>
                <a:rPr lang="en-US" dirty="0" err="1"/>
                <a:t>নিয়েছে</a:t>
              </a:r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230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6D8D4-30CE-4A89-8CD9-57BF09DF231C}"/>
              </a:ext>
            </a:extLst>
          </p:cNvPr>
          <p:cNvGrpSpPr/>
          <p:nvPr/>
        </p:nvGrpSpPr>
        <p:grpSpPr>
          <a:xfrm>
            <a:off x="265287" y="307622"/>
            <a:ext cx="8613426" cy="5930920"/>
            <a:chOff x="265287" y="307622"/>
            <a:chExt cx="8613426" cy="5930920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FBF891A9-E5E6-403E-AA2A-BDF54B601E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6" b="66156"/>
            <a:stretch/>
          </p:blipFill>
          <p:spPr bwMode="auto">
            <a:xfrm>
              <a:off x="3644901" y="1487311"/>
              <a:ext cx="2846210" cy="235937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1EC074E1-59A6-4835-A876-57C1488C1E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9" b="66633"/>
            <a:stretch/>
          </p:blipFill>
          <p:spPr bwMode="auto">
            <a:xfrm>
              <a:off x="6211713" y="4016021"/>
              <a:ext cx="2667000" cy="207997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7F5D65C6-83D7-414F-B7F8-459B163BC2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9" b="66633"/>
            <a:stretch/>
          </p:blipFill>
          <p:spPr bwMode="auto">
            <a:xfrm>
              <a:off x="351364" y="307622"/>
              <a:ext cx="3062111" cy="235937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3417DB-0AB6-4B25-B2FB-9E2BAF55291D}"/>
                </a:ext>
              </a:extLst>
            </p:cNvPr>
            <p:cNvSpPr txBox="1"/>
            <p:nvPr/>
          </p:nvSpPr>
          <p:spPr>
            <a:xfrm>
              <a:off x="265287" y="5592211"/>
              <a:ext cx="5353757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শেষ</a:t>
              </a:r>
              <a:r>
                <a:rPr lang="en-US" dirty="0"/>
                <a:t> </a:t>
              </a:r>
              <a:r>
                <a:rPr lang="en-US" dirty="0" err="1"/>
                <a:t>পর্যন্ত</a:t>
              </a:r>
              <a:r>
                <a:rPr lang="en-US" dirty="0"/>
                <a:t> </a:t>
              </a:r>
              <a:r>
                <a:rPr lang="en-US" dirty="0" err="1"/>
                <a:t>কাজ</a:t>
              </a:r>
              <a:r>
                <a:rPr lang="en-US" dirty="0"/>
                <a:t> </a:t>
              </a:r>
              <a:r>
                <a:rPr lang="en-US" dirty="0" err="1"/>
                <a:t>ঠিক</a:t>
              </a:r>
              <a:r>
                <a:rPr lang="en-US" dirty="0"/>
                <a:t> </a:t>
              </a:r>
              <a:r>
                <a:rPr lang="en-US" dirty="0" err="1"/>
                <a:t>হয়ে</a:t>
              </a:r>
              <a:r>
                <a:rPr lang="en-US" dirty="0"/>
                <a:t> </a:t>
              </a:r>
              <a:r>
                <a:rPr lang="en-US" dirty="0" err="1"/>
                <a:t>গেল,মাইনে</a:t>
              </a:r>
              <a:r>
                <a:rPr lang="en-US" dirty="0"/>
                <a:t> ১৫ </a:t>
              </a:r>
              <a:r>
                <a:rPr lang="en-US" dirty="0" err="1"/>
                <a:t>টাকা</a:t>
              </a:r>
              <a:r>
                <a:rPr lang="en-US" dirty="0"/>
                <a:t> </a:t>
              </a:r>
              <a:r>
                <a:rPr lang="en-US" dirty="0" err="1"/>
                <a:t>দিবেন</a:t>
              </a:r>
              <a:r>
                <a:rPr lang="en-US" dirty="0"/>
                <a:t> </a:t>
              </a:r>
              <a:r>
                <a:rPr lang="en-US" dirty="0" err="1"/>
                <a:t>মা</a:t>
              </a:r>
              <a:r>
                <a:rPr lang="en-US" dirty="0"/>
                <a:t> </a:t>
              </a:r>
              <a:r>
                <a:rPr lang="en-US" dirty="0" err="1"/>
                <a:t>বললেন</a:t>
              </a:r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848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3D18E16-0F28-4E82-B8D0-7E3D40304C6F}"/>
              </a:ext>
            </a:extLst>
          </p:cNvPr>
          <p:cNvGrpSpPr/>
          <p:nvPr/>
        </p:nvGrpSpPr>
        <p:grpSpPr>
          <a:xfrm>
            <a:off x="295100" y="380283"/>
            <a:ext cx="8689268" cy="6134416"/>
            <a:chOff x="295100" y="380283"/>
            <a:chExt cx="8689268" cy="6134416"/>
          </a:xfrm>
        </p:grpSpPr>
        <p:pic>
          <p:nvPicPr>
            <p:cNvPr id="2050" name="Picture 2" descr="No description available.">
              <a:extLst>
                <a:ext uri="{FF2B5EF4-FFF2-40B4-BE49-F238E27FC236}">
                  <a16:creationId xmlns:a16="http://schemas.microsoft.com/office/drawing/2014/main" id="{1214808C-738C-44FB-8F33-541211F891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9" b="66214"/>
            <a:stretch/>
          </p:blipFill>
          <p:spPr bwMode="auto">
            <a:xfrm>
              <a:off x="4119034" y="1920119"/>
              <a:ext cx="3547532" cy="212231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No description available.">
              <a:extLst>
                <a:ext uri="{FF2B5EF4-FFF2-40B4-BE49-F238E27FC236}">
                  <a16:creationId xmlns:a16="http://schemas.microsoft.com/office/drawing/2014/main" id="{80B262C8-20FB-45DE-9213-47F4CC77DE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1" b="66503"/>
            <a:stretch/>
          </p:blipFill>
          <p:spPr bwMode="auto">
            <a:xfrm>
              <a:off x="6073423" y="4392387"/>
              <a:ext cx="2910945" cy="212231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0BF2E27-14BC-4FAE-AF84-705304A3CCC9}"/>
                </a:ext>
              </a:extLst>
            </p:cNvPr>
            <p:cNvSpPr txBox="1"/>
            <p:nvPr/>
          </p:nvSpPr>
          <p:spPr>
            <a:xfrm>
              <a:off x="380999" y="5772833"/>
              <a:ext cx="5398912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দুবেলা</a:t>
              </a:r>
              <a:r>
                <a:rPr lang="en-US" dirty="0"/>
                <a:t> </a:t>
              </a:r>
              <a:r>
                <a:rPr lang="en-US" dirty="0" err="1"/>
                <a:t>রান্না</a:t>
              </a:r>
              <a:r>
                <a:rPr lang="en-US" dirty="0"/>
                <a:t> </a:t>
              </a:r>
              <a:r>
                <a:rPr lang="en-US" dirty="0" err="1"/>
                <a:t>ছাড়া</a:t>
              </a:r>
              <a:r>
                <a:rPr lang="en-US" dirty="0"/>
                <a:t> </a:t>
              </a:r>
              <a:r>
                <a:rPr lang="en-US" dirty="0" err="1"/>
                <a:t>আরও</a:t>
              </a:r>
              <a:r>
                <a:rPr lang="en-US" dirty="0"/>
                <a:t> </a:t>
              </a:r>
              <a:r>
                <a:rPr lang="en-US" dirty="0" err="1"/>
                <a:t>কাজ</a:t>
              </a:r>
              <a:r>
                <a:rPr lang="en-US" dirty="0"/>
                <a:t> </a:t>
              </a:r>
              <a:r>
                <a:rPr lang="en-US" dirty="0" err="1"/>
                <a:t>করবে</a:t>
              </a:r>
              <a:r>
                <a:rPr lang="en-US" dirty="0"/>
                <a:t> </a:t>
              </a:r>
              <a:r>
                <a:rPr lang="en-US" dirty="0" err="1"/>
                <a:t>বললো</a:t>
              </a:r>
              <a:r>
                <a:rPr lang="en-US" dirty="0"/>
                <a:t> ,</a:t>
              </a:r>
            </a:p>
          </p:txBody>
        </p:sp>
        <p:pic>
          <p:nvPicPr>
            <p:cNvPr id="2054" name="Picture 6" descr="No description available.">
              <a:extLst>
                <a:ext uri="{FF2B5EF4-FFF2-40B4-BE49-F238E27FC236}">
                  <a16:creationId xmlns:a16="http://schemas.microsoft.com/office/drawing/2014/main" id="{CB7CF656-51C4-49CF-9905-F113B817FB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3" b="66420"/>
            <a:stretch/>
          </p:blipFill>
          <p:spPr bwMode="auto">
            <a:xfrm>
              <a:off x="295100" y="380283"/>
              <a:ext cx="3306056" cy="212231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89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08E80C7-5E41-400E-8EF2-3AC9CD55D405}"/>
              </a:ext>
            </a:extLst>
          </p:cNvPr>
          <p:cNvGrpSpPr/>
          <p:nvPr/>
        </p:nvGrpSpPr>
        <p:grpSpPr>
          <a:xfrm>
            <a:off x="344133" y="327381"/>
            <a:ext cx="7920747" cy="6064994"/>
            <a:chOff x="344133" y="327381"/>
            <a:chExt cx="7920747" cy="606499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225C654-70D3-4947-857F-D1FBD0D2A946}"/>
                </a:ext>
              </a:extLst>
            </p:cNvPr>
            <p:cNvSpPr txBox="1"/>
            <p:nvPr/>
          </p:nvSpPr>
          <p:spPr>
            <a:xfrm>
              <a:off x="711200" y="5746044"/>
              <a:ext cx="6299200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চলে</a:t>
              </a:r>
              <a:r>
                <a:rPr lang="en-US" dirty="0"/>
                <a:t> </a:t>
              </a:r>
              <a:r>
                <a:rPr lang="en-US" dirty="0" err="1"/>
                <a:t>যাবার</a:t>
              </a:r>
              <a:r>
                <a:rPr lang="en-US" dirty="0"/>
                <a:t> </a:t>
              </a:r>
              <a:r>
                <a:rPr lang="en-US" dirty="0" err="1"/>
                <a:t>সময়</a:t>
              </a:r>
              <a:r>
                <a:rPr lang="en-US" dirty="0"/>
                <a:t> </a:t>
              </a:r>
              <a:r>
                <a:rPr lang="en-US" dirty="0" err="1"/>
                <a:t>ভাব</a:t>
              </a:r>
              <a:r>
                <a:rPr lang="en-US" dirty="0"/>
                <a:t> </a:t>
              </a:r>
              <a:r>
                <a:rPr lang="en-US" dirty="0" err="1"/>
                <a:t>জমাতে</a:t>
              </a:r>
              <a:r>
                <a:rPr lang="en-US" dirty="0"/>
                <a:t> </a:t>
              </a:r>
              <a:r>
                <a:rPr lang="en-US" dirty="0" err="1"/>
                <a:t>পেছনে</a:t>
              </a:r>
              <a:r>
                <a:rPr lang="en-US" dirty="0"/>
                <a:t> </a:t>
              </a:r>
              <a:r>
                <a:rPr lang="en-US" dirty="0" err="1"/>
                <a:t>ছুটলাম,কিন্ত</a:t>
              </a:r>
              <a:r>
                <a:rPr lang="en-US" dirty="0"/>
                <a:t> </a:t>
              </a:r>
              <a:r>
                <a:rPr lang="en-US" dirty="0" err="1"/>
                <a:t>মমতাদি</a:t>
              </a:r>
              <a:r>
                <a:rPr lang="en-US" dirty="0"/>
                <a:t> </a:t>
              </a:r>
              <a:r>
                <a:rPr lang="en-US" dirty="0" err="1"/>
                <a:t>কোন</a:t>
              </a:r>
              <a:r>
                <a:rPr lang="en-US" dirty="0"/>
                <a:t> </a:t>
              </a:r>
              <a:r>
                <a:rPr lang="en-US" dirty="0" err="1"/>
                <a:t>পাত্তা</a:t>
              </a:r>
              <a:r>
                <a:rPr lang="en-US" dirty="0"/>
                <a:t> </a:t>
              </a:r>
              <a:r>
                <a:rPr lang="en-US" dirty="0" err="1"/>
                <a:t>দিলো</a:t>
              </a:r>
              <a:r>
                <a:rPr lang="en-US" dirty="0"/>
                <a:t> </a:t>
              </a:r>
              <a:r>
                <a:rPr lang="en-US" dirty="0" err="1"/>
                <a:t>না</a:t>
              </a:r>
              <a:r>
                <a:rPr lang="en-US" dirty="0"/>
                <a:t> </a:t>
              </a:r>
            </a:p>
          </p:txBody>
        </p:sp>
        <p:pic>
          <p:nvPicPr>
            <p:cNvPr id="3076" name="Picture 4" descr="No description available.">
              <a:extLst>
                <a:ext uri="{FF2B5EF4-FFF2-40B4-BE49-F238E27FC236}">
                  <a16:creationId xmlns:a16="http://schemas.microsoft.com/office/drawing/2014/main" id="{1962F796-B903-49C3-A220-16899F0541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8" b="66749"/>
            <a:stretch/>
          </p:blipFill>
          <p:spPr bwMode="auto">
            <a:xfrm>
              <a:off x="4407255" y="2909712"/>
              <a:ext cx="3857625" cy="22944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B6AB095D-48B5-4EB8-AB77-7CAAB4CAA0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6" b="66156"/>
            <a:stretch/>
          </p:blipFill>
          <p:spPr bwMode="auto">
            <a:xfrm>
              <a:off x="344133" y="327381"/>
              <a:ext cx="3857625" cy="235937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3156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60DDD9-40FD-4047-8810-DC63304D8278}"/>
              </a:ext>
            </a:extLst>
          </p:cNvPr>
          <p:cNvGrpSpPr/>
          <p:nvPr/>
        </p:nvGrpSpPr>
        <p:grpSpPr>
          <a:xfrm>
            <a:off x="249943" y="286373"/>
            <a:ext cx="8258705" cy="5941892"/>
            <a:chOff x="249943" y="286373"/>
            <a:chExt cx="8258705" cy="5941892"/>
          </a:xfrm>
        </p:grpSpPr>
        <p:pic>
          <p:nvPicPr>
            <p:cNvPr id="3" name="Picture 2" descr="No description available.">
              <a:extLst>
                <a:ext uri="{FF2B5EF4-FFF2-40B4-BE49-F238E27FC236}">
                  <a16:creationId xmlns:a16="http://schemas.microsoft.com/office/drawing/2014/main" id="{6E1BF458-3947-4E47-9228-AAA24081EE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3" b="66091"/>
            <a:stretch/>
          </p:blipFill>
          <p:spPr bwMode="auto">
            <a:xfrm>
              <a:off x="4651023" y="2856049"/>
              <a:ext cx="3857625" cy="248359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0E9511B-99BB-40C3-A438-92E1E79222D4}"/>
                </a:ext>
              </a:extLst>
            </p:cNvPr>
            <p:cNvSpPr txBox="1"/>
            <p:nvPr/>
          </p:nvSpPr>
          <p:spPr>
            <a:xfrm>
              <a:off x="869245" y="5858933"/>
              <a:ext cx="6016977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একটু</a:t>
              </a:r>
              <a:r>
                <a:rPr lang="en-US" dirty="0"/>
                <a:t> </a:t>
              </a:r>
              <a:r>
                <a:rPr lang="en-US" dirty="0" err="1"/>
                <a:t>স্নেহ</a:t>
              </a:r>
              <a:r>
                <a:rPr lang="en-US" dirty="0"/>
                <a:t> </a:t>
              </a:r>
              <a:r>
                <a:rPr lang="en-US" dirty="0" err="1"/>
                <a:t>পাবার</a:t>
              </a:r>
              <a:r>
                <a:rPr lang="en-US" dirty="0"/>
                <a:t> </a:t>
              </a:r>
              <a:r>
                <a:rPr lang="en-US" dirty="0" err="1"/>
                <a:t>আশায়</a:t>
              </a:r>
              <a:r>
                <a:rPr lang="en-US" dirty="0"/>
                <a:t> </a:t>
              </a:r>
              <a:r>
                <a:rPr lang="en-US" dirty="0" err="1"/>
                <a:t>বার</a:t>
              </a:r>
              <a:r>
                <a:rPr lang="en-US" dirty="0"/>
                <a:t> </a:t>
              </a:r>
              <a:r>
                <a:rPr lang="en-US" dirty="0" err="1"/>
                <a:t>বার</a:t>
              </a:r>
              <a:r>
                <a:rPr lang="en-US" dirty="0"/>
                <a:t> </a:t>
              </a:r>
              <a:r>
                <a:rPr lang="en-US" dirty="0" err="1"/>
                <a:t>মমতাদির</a:t>
              </a:r>
              <a:r>
                <a:rPr lang="en-US" dirty="0"/>
                <a:t> </a:t>
              </a:r>
              <a:r>
                <a:rPr lang="en-US" dirty="0" err="1"/>
                <a:t>কাছে</a:t>
              </a:r>
              <a:r>
                <a:rPr lang="en-US" dirty="0"/>
                <a:t> </a:t>
              </a:r>
              <a:r>
                <a:rPr lang="en-US" dirty="0" err="1"/>
                <a:t>ছুটে</a:t>
              </a:r>
              <a:r>
                <a:rPr lang="en-US" dirty="0"/>
                <a:t> </a:t>
              </a:r>
              <a:r>
                <a:rPr lang="en-US" dirty="0" err="1"/>
                <a:t>যায়</a:t>
              </a:r>
              <a:r>
                <a:rPr lang="en-US" dirty="0"/>
                <a:t>, </a:t>
              </a:r>
            </a:p>
          </p:txBody>
        </p:sp>
        <p:pic>
          <p:nvPicPr>
            <p:cNvPr id="4098" name="Picture 2" descr="No description available.">
              <a:extLst>
                <a:ext uri="{FF2B5EF4-FFF2-40B4-BE49-F238E27FC236}">
                  <a16:creationId xmlns:a16="http://schemas.microsoft.com/office/drawing/2014/main" id="{4E84D2E5-6EE9-4FAA-9635-1228DAC73A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3" b="65927"/>
            <a:stretch/>
          </p:blipFill>
          <p:spPr bwMode="auto">
            <a:xfrm>
              <a:off x="249943" y="286373"/>
              <a:ext cx="3857625" cy="25696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389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B38A2AB-E940-45FF-BAE1-D8F7D8F267A1}"/>
              </a:ext>
            </a:extLst>
          </p:cNvPr>
          <p:cNvGrpSpPr/>
          <p:nvPr/>
        </p:nvGrpSpPr>
        <p:grpSpPr>
          <a:xfrm>
            <a:off x="193505" y="257019"/>
            <a:ext cx="8768286" cy="6042475"/>
            <a:chOff x="193505" y="257019"/>
            <a:chExt cx="8768286" cy="604247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29347CE-D7C1-4C37-83F0-056D4EA4F196}"/>
                </a:ext>
              </a:extLst>
            </p:cNvPr>
            <p:cNvSpPr txBox="1"/>
            <p:nvPr/>
          </p:nvSpPr>
          <p:spPr>
            <a:xfrm>
              <a:off x="543459" y="5345387"/>
              <a:ext cx="5078407" cy="95410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মালিকের ঘরের কাজকে আপনকাজ মনে করে।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146" name="Picture 2" descr="No description available.">
              <a:extLst>
                <a:ext uri="{FF2B5EF4-FFF2-40B4-BE49-F238E27FC236}">
                  <a16:creationId xmlns:a16="http://schemas.microsoft.com/office/drawing/2014/main" id="{13432CD1-1FCA-46CD-AD75-CA819D3110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8" b="65596"/>
            <a:stretch/>
          </p:blipFill>
          <p:spPr bwMode="auto">
            <a:xfrm>
              <a:off x="193505" y="257019"/>
              <a:ext cx="3136718" cy="214489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No description available.">
              <a:extLst>
                <a:ext uri="{FF2B5EF4-FFF2-40B4-BE49-F238E27FC236}">
                  <a16:creationId xmlns:a16="http://schemas.microsoft.com/office/drawing/2014/main" id="{B478D03B-0A36-4AE9-A7D9-7EB0F54C05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3" b="65761"/>
            <a:stretch/>
          </p:blipFill>
          <p:spPr bwMode="auto">
            <a:xfrm>
              <a:off x="5825067" y="3519311"/>
              <a:ext cx="3136724" cy="214489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No description available.">
              <a:extLst>
                <a:ext uri="{FF2B5EF4-FFF2-40B4-BE49-F238E27FC236}">
                  <a16:creationId xmlns:a16="http://schemas.microsoft.com/office/drawing/2014/main" id="{1595FE95-CC1D-41A4-9BD5-F56C6A8451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4" b="66997"/>
            <a:stretch/>
          </p:blipFill>
          <p:spPr bwMode="auto">
            <a:xfrm>
              <a:off x="3565700" y="1193799"/>
              <a:ext cx="3557587" cy="210528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10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133654B-A87B-4DEB-A98A-82B2B31104A5}"/>
              </a:ext>
            </a:extLst>
          </p:cNvPr>
          <p:cNvGrpSpPr/>
          <p:nvPr/>
        </p:nvGrpSpPr>
        <p:grpSpPr>
          <a:xfrm>
            <a:off x="172198" y="460887"/>
            <a:ext cx="8504772" cy="5800863"/>
            <a:chOff x="172198" y="460887"/>
            <a:chExt cx="8504772" cy="5800863"/>
          </a:xfrm>
        </p:grpSpPr>
        <p:sp>
          <p:nvSpPr>
            <p:cNvPr id="2" name="Pentagon 1">
              <a:extLst>
                <a:ext uri="{FF2B5EF4-FFF2-40B4-BE49-F238E27FC236}">
                  <a16:creationId xmlns:a16="http://schemas.microsoft.com/office/drawing/2014/main" id="{7A8BFBF5-6F88-4C42-B2FD-3E7104568551}"/>
                </a:ext>
              </a:extLst>
            </p:cNvPr>
            <p:cNvSpPr/>
            <p:nvPr/>
          </p:nvSpPr>
          <p:spPr>
            <a:xfrm>
              <a:off x="564442" y="1679454"/>
              <a:ext cx="1066800" cy="484632"/>
            </a:xfrm>
            <a:prstGeom prst="homePlat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এক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Pentagon 18">
              <a:extLst>
                <a:ext uri="{FF2B5EF4-FFF2-40B4-BE49-F238E27FC236}">
                  <a16:creationId xmlns:a16="http://schemas.microsoft.com/office/drawing/2014/main" id="{CC92D4C4-AAE9-4538-AF4B-EC623E08FBEC}"/>
                </a:ext>
              </a:extLst>
            </p:cNvPr>
            <p:cNvSpPr/>
            <p:nvPr/>
          </p:nvSpPr>
          <p:spPr>
            <a:xfrm>
              <a:off x="394932" y="2695545"/>
              <a:ext cx="1066800" cy="484632"/>
            </a:xfrm>
            <a:prstGeom prst="homePlate">
              <a:avLst>
                <a:gd name="adj" fmla="val 45341"/>
              </a:avLst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চার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Pentagon 23">
              <a:extLst>
                <a:ext uri="{FF2B5EF4-FFF2-40B4-BE49-F238E27FC236}">
                  <a16:creationId xmlns:a16="http://schemas.microsoft.com/office/drawing/2014/main" id="{77E00538-421D-4B7F-B225-C8DCAF1B3285}"/>
                </a:ext>
              </a:extLst>
            </p:cNvPr>
            <p:cNvSpPr/>
            <p:nvPr/>
          </p:nvSpPr>
          <p:spPr>
            <a:xfrm>
              <a:off x="431754" y="3530997"/>
              <a:ext cx="1066800" cy="484632"/>
            </a:xfrm>
            <a:prstGeom prst="homePlat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ছয়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Pentagon 26">
              <a:extLst>
                <a:ext uri="{FF2B5EF4-FFF2-40B4-BE49-F238E27FC236}">
                  <a16:creationId xmlns:a16="http://schemas.microsoft.com/office/drawing/2014/main" id="{A9213282-A871-42DD-A9EE-163573DF9A9A}"/>
                </a:ext>
              </a:extLst>
            </p:cNvPr>
            <p:cNvSpPr/>
            <p:nvPr/>
          </p:nvSpPr>
          <p:spPr>
            <a:xfrm>
              <a:off x="172198" y="4278802"/>
              <a:ext cx="1585913" cy="484632"/>
            </a:xfrm>
            <a:prstGeom prst="homePlat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দশ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Pentagon 27">
              <a:extLst>
                <a:ext uri="{FF2B5EF4-FFF2-40B4-BE49-F238E27FC236}">
                  <a16:creationId xmlns:a16="http://schemas.microsoft.com/office/drawing/2014/main" id="{BC00E88B-E778-400F-AA7F-0A4ABE097EF9}"/>
                </a:ext>
              </a:extLst>
            </p:cNvPr>
            <p:cNvSpPr/>
            <p:nvPr/>
          </p:nvSpPr>
          <p:spPr>
            <a:xfrm>
              <a:off x="297742" y="4969903"/>
              <a:ext cx="1600200" cy="484632"/>
            </a:xfrm>
            <a:prstGeom prst="homePlat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বারো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Chevron 35">
              <a:extLst>
                <a:ext uri="{FF2B5EF4-FFF2-40B4-BE49-F238E27FC236}">
                  <a16:creationId xmlns:a16="http://schemas.microsoft.com/office/drawing/2014/main" id="{025C9D2F-3AC2-4F0B-A85E-DB33BE7C9C47}"/>
                </a:ext>
              </a:extLst>
            </p:cNvPr>
            <p:cNvSpPr/>
            <p:nvPr/>
          </p:nvSpPr>
          <p:spPr>
            <a:xfrm>
              <a:off x="1758111" y="1684208"/>
              <a:ext cx="2940844" cy="505968"/>
            </a:xfrm>
            <a:prstGeom prst="chevron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ক্ষত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চিহ্ন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1" name="Chevron 41">
              <a:extLst>
                <a:ext uri="{FF2B5EF4-FFF2-40B4-BE49-F238E27FC236}">
                  <a16:creationId xmlns:a16="http://schemas.microsoft.com/office/drawing/2014/main" id="{C30EFCEC-3706-46D5-A563-660658697C5B}"/>
                </a:ext>
              </a:extLst>
            </p:cNvPr>
            <p:cNvSpPr/>
            <p:nvPr/>
          </p:nvSpPr>
          <p:spPr>
            <a:xfrm>
              <a:off x="1897942" y="2674209"/>
              <a:ext cx="2940845" cy="505968"/>
            </a:xfrm>
            <a:prstGeom prst="chevron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স্বামী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বেকার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3" name="Chevron 49">
              <a:extLst>
                <a:ext uri="{FF2B5EF4-FFF2-40B4-BE49-F238E27FC236}">
                  <a16:creationId xmlns:a16="http://schemas.microsoft.com/office/drawing/2014/main" id="{226BAE14-0897-4868-9CF3-E1C9A7890132}"/>
                </a:ext>
              </a:extLst>
            </p:cNvPr>
            <p:cNvSpPr/>
            <p:nvPr/>
          </p:nvSpPr>
          <p:spPr>
            <a:xfrm>
              <a:off x="1897941" y="4855792"/>
              <a:ext cx="3076353" cy="505968"/>
            </a:xfrm>
            <a:prstGeom prst="chevron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প্রত্যাশিত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মাইনে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Chevron 53">
              <a:extLst>
                <a:ext uri="{FF2B5EF4-FFF2-40B4-BE49-F238E27FC236}">
                  <a16:creationId xmlns:a16="http://schemas.microsoft.com/office/drawing/2014/main" id="{22A8D59B-21CF-47E2-A001-039A915E4496}"/>
                </a:ext>
              </a:extLst>
            </p:cNvPr>
            <p:cNvSpPr/>
            <p:nvPr/>
          </p:nvSpPr>
          <p:spPr>
            <a:xfrm>
              <a:off x="1897941" y="3424840"/>
              <a:ext cx="2940845" cy="505968"/>
            </a:xfrm>
            <a:prstGeom prst="chevron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ছ’টা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থেকে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Chevron 54">
              <a:extLst>
                <a:ext uri="{FF2B5EF4-FFF2-40B4-BE49-F238E27FC236}">
                  <a16:creationId xmlns:a16="http://schemas.microsoft.com/office/drawing/2014/main" id="{22A4C9EE-8FD7-4B7D-B904-A241E1E53CC8}"/>
                </a:ext>
              </a:extLst>
            </p:cNvPr>
            <p:cNvSpPr/>
            <p:nvPr/>
          </p:nvSpPr>
          <p:spPr>
            <a:xfrm>
              <a:off x="1897941" y="4025818"/>
              <a:ext cx="3505198" cy="505968"/>
            </a:xfrm>
            <a:prstGeom prst="chevron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সাড়ে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দশটা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অবধি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F6E0C8-0435-4EAB-87E1-B323E21481FD}"/>
                </a:ext>
              </a:extLst>
            </p:cNvPr>
            <p:cNvSpPr/>
            <p:nvPr/>
          </p:nvSpPr>
          <p:spPr>
            <a:xfrm>
              <a:off x="745771" y="460887"/>
              <a:ext cx="6645628" cy="64633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‘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মমতাদি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’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গল্পে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সংখ্যাবাচক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শব্দের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ব্যবহার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--</a:t>
              </a:r>
            </a:p>
          </p:txBody>
        </p:sp>
        <p:pic>
          <p:nvPicPr>
            <p:cNvPr id="20" name="Picture 8">
              <a:extLst>
                <a:ext uri="{FF2B5EF4-FFF2-40B4-BE49-F238E27FC236}">
                  <a16:creationId xmlns:a16="http://schemas.microsoft.com/office/drawing/2014/main" id="{F212EA86-8B0B-4BE5-A580-316EFC269E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9" b="66633"/>
            <a:stretch/>
          </p:blipFill>
          <p:spPr bwMode="auto">
            <a:xfrm>
              <a:off x="5373681" y="1819504"/>
              <a:ext cx="3303289" cy="360547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hevron 48">
              <a:extLst>
                <a:ext uri="{FF2B5EF4-FFF2-40B4-BE49-F238E27FC236}">
                  <a16:creationId xmlns:a16="http://schemas.microsoft.com/office/drawing/2014/main" id="{9CBF1BE7-7100-4A16-A47B-E8255D5D581C}"/>
                </a:ext>
              </a:extLst>
            </p:cNvPr>
            <p:cNvSpPr/>
            <p:nvPr/>
          </p:nvSpPr>
          <p:spPr>
            <a:xfrm>
              <a:off x="2080105" y="5685766"/>
              <a:ext cx="2894189" cy="505968"/>
            </a:xfrm>
            <a:prstGeom prst="chevron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নির্ধারিত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মাইনে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4" name="Pentagon 28">
              <a:extLst>
                <a:ext uri="{FF2B5EF4-FFF2-40B4-BE49-F238E27FC236}">
                  <a16:creationId xmlns:a16="http://schemas.microsoft.com/office/drawing/2014/main" id="{1550FAF7-2E0D-43BD-8C30-D38529299B37}"/>
                </a:ext>
              </a:extLst>
            </p:cNvPr>
            <p:cNvSpPr/>
            <p:nvPr/>
          </p:nvSpPr>
          <p:spPr>
            <a:xfrm>
              <a:off x="313325" y="5777118"/>
              <a:ext cx="1600200" cy="484632"/>
            </a:xfrm>
            <a:prstGeom prst="homePlat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পনেরো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1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60A0DD-5FE8-404C-9507-2E8F1EB21955}"/>
              </a:ext>
            </a:extLst>
          </p:cNvPr>
          <p:cNvGrpSpPr/>
          <p:nvPr/>
        </p:nvGrpSpPr>
        <p:grpSpPr>
          <a:xfrm>
            <a:off x="349954" y="323586"/>
            <a:ext cx="8382090" cy="5883450"/>
            <a:chOff x="349954" y="323586"/>
            <a:chExt cx="8382090" cy="588345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18B462D-895A-4278-AC92-52614B403667}"/>
                </a:ext>
              </a:extLst>
            </p:cNvPr>
            <p:cNvSpPr txBox="1"/>
            <p:nvPr/>
          </p:nvSpPr>
          <p:spPr>
            <a:xfrm>
              <a:off x="349954" y="3621713"/>
              <a:ext cx="5960533" cy="258532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/>
                <a:t>১।মানিক </a:t>
              </a:r>
              <a:r>
                <a:rPr lang="en-US" sz="2400" dirty="0" err="1"/>
                <a:t>বন্দ্যোপাধ্যায়</a:t>
              </a:r>
              <a:r>
                <a:rPr lang="en-US" sz="2400" dirty="0"/>
                <a:t> </a:t>
              </a:r>
              <a:r>
                <a:rPr lang="en-US" sz="2400" dirty="0" err="1"/>
                <a:t>কত</a:t>
              </a:r>
              <a:r>
                <a:rPr lang="en-US" sz="2400" dirty="0"/>
                <a:t> </a:t>
              </a:r>
              <a:r>
                <a:rPr lang="en-US" sz="2400" dirty="0" err="1"/>
                <a:t>সালে</a:t>
              </a:r>
              <a:r>
                <a:rPr lang="en-US" sz="2400" dirty="0"/>
                <a:t> </a:t>
              </a:r>
              <a:r>
                <a:rPr lang="en-US" sz="2400" dirty="0" err="1"/>
                <a:t>জন্মগ্রহন</a:t>
              </a:r>
              <a:r>
                <a:rPr lang="en-US" sz="2400" dirty="0"/>
                <a:t> </a:t>
              </a:r>
              <a:r>
                <a:rPr lang="en-US" sz="2400" dirty="0" err="1"/>
                <a:t>করেন</a:t>
              </a:r>
              <a:r>
                <a:rPr lang="en-US" sz="2400" dirty="0"/>
                <a:t>?</a:t>
              </a:r>
            </a:p>
            <a:p>
              <a:r>
                <a:rPr lang="en-US" sz="2400" dirty="0"/>
                <a:t>২।মানিক </a:t>
              </a:r>
              <a:r>
                <a:rPr lang="en-US" sz="2400" dirty="0" err="1"/>
                <a:t>বন্দ্যোপাধ্যায়ের</a:t>
              </a:r>
              <a:r>
                <a:rPr lang="en-US" sz="2400" dirty="0"/>
                <a:t> </a:t>
              </a:r>
              <a:r>
                <a:rPr lang="en-US" sz="2400" dirty="0" err="1"/>
                <a:t>আসল</a:t>
              </a:r>
              <a:r>
                <a:rPr lang="en-US" sz="2400" dirty="0"/>
                <a:t> </a:t>
              </a:r>
              <a:r>
                <a:rPr lang="en-US" sz="2400" dirty="0" err="1"/>
                <a:t>নাম</a:t>
              </a:r>
              <a:r>
                <a:rPr lang="en-US" sz="2400" dirty="0"/>
                <a:t> </a:t>
              </a:r>
              <a:r>
                <a:rPr lang="en-US" sz="2400" dirty="0" err="1"/>
                <a:t>কি</a:t>
              </a:r>
              <a:r>
                <a:rPr lang="en-US" sz="2400" dirty="0"/>
                <a:t>?</a:t>
              </a:r>
            </a:p>
            <a:p>
              <a:r>
                <a:rPr lang="en-US" sz="2400" dirty="0"/>
                <a:t>৩।মমতাদির </a:t>
              </a:r>
              <a:r>
                <a:rPr lang="en-US" sz="2400" dirty="0" err="1"/>
                <a:t>বেতন</a:t>
              </a:r>
              <a:r>
                <a:rPr lang="en-US" sz="2400" dirty="0"/>
                <a:t> </a:t>
              </a:r>
              <a:r>
                <a:rPr lang="en-US" sz="2400" dirty="0" err="1"/>
                <a:t>কত</a:t>
              </a:r>
              <a:r>
                <a:rPr lang="en-US" sz="2400" dirty="0"/>
                <a:t> </a:t>
              </a:r>
              <a:r>
                <a:rPr lang="en-US" sz="2400" dirty="0" err="1"/>
                <a:t>টাকা</a:t>
              </a:r>
              <a:r>
                <a:rPr lang="en-US" sz="2400" dirty="0"/>
                <a:t> </a:t>
              </a:r>
              <a:r>
                <a:rPr lang="en-US" sz="2400" dirty="0" err="1"/>
                <a:t>নির্ধারন</a:t>
              </a:r>
              <a:r>
                <a:rPr lang="en-US" sz="2400" dirty="0"/>
                <a:t> </a:t>
              </a:r>
              <a:r>
                <a:rPr lang="en-US" sz="2400" dirty="0" err="1"/>
                <a:t>হয়েছিল</a:t>
              </a:r>
              <a:r>
                <a:rPr lang="en-US" sz="2400" dirty="0"/>
                <a:t>?</a:t>
              </a:r>
            </a:p>
            <a:p>
              <a:r>
                <a:rPr lang="en-US" sz="2400" dirty="0"/>
                <a:t>৪।মমতাদির </a:t>
              </a:r>
              <a:r>
                <a:rPr lang="en-US" sz="2400" dirty="0" err="1"/>
                <a:t>কপালে</a:t>
              </a:r>
              <a:r>
                <a:rPr lang="en-US" sz="2400" dirty="0"/>
                <a:t> </a:t>
              </a:r>
              <a:r>
                <a:rPr lang="en-US" sz="2400" dirty="0" err="1"/>
                <a:t>কি</a:t>
              </a:r>
              <a:r>
                <a:rPr lang="en-US" sz="2400" dirty="0"/>
                <a:t> </a:t>
              </a:r>
              <a:r>
                <a:rPr lang="en-US" sz="2400" dirty="0" err="1"/>
                <a:t>ছিল</a:t>
              </a:r>
              <a:r>
                <a:rPr lang="en-US" sz="2400" dirty="0"/>
                <a:t>?</a:t>
              </a:r>
            </a:p>
            <a:p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96B194-C1DB-412C-B2B0-A9044E56A8F4}"/>
                </a:ext>
              </a:extLst>
            </p:cNvPr>
            <p:cNvSpPr txBox="1"/>
            <p:nvPr/>
          </p:nvSpPr>
          <p:spPr>
            <a:xfrm>
              <a:off x="1498600" y="323586"/>
              <a:ext cx="4495800" cy="1015663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6000" dirty="0" err="1"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6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03D1B6D-8932-42F1-B253-5145257B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8756" y="831417"/>
              <a:ext cx="2173288" cy="3138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64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D84DCC-7ED2-461E-BFE4-358722394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90" y="1991074"/>
            <a:ext cx="6152444" cy="37888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Image result for মমতাদি">
            <a:extLst>
              <a:ext uri="{FF2B5EF4-FFF2-40B4-BE49-F238E27FC236}">
                <a16:creationId xmlns:a16="http://schemas.microsoft.com/office/drawing/2014/main" id="{F16F4D75-B394-49A2-AAF6-A1B45DB795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97"/>
          <a:stretch/>
        </p:blipFill>
        <p:spPr bwMode="auto">
          <a:xfrm>
            <a:off x="1535290" y="1991074"/>
            <a:ext cx="6152444" cy="37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4182D10F-7D89-4952-9459-5D8BE162E5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" b="66633"/>
          <a:stretch/>
        </p:blipFill>
        <p:spPr bwMode="auto">
          <a:xfrm>
            <a:off x="1535290" y="1974137"/>
            <a:ext cx="6152444" cy="3675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o description available.">
            <a:extLst>
              <a:ext uri="{FF2B5EF4-FFF2-40B4-BE49-F238E27FC236}">
                <a16:creationId xmlns:a16="http://schemas.microsoft.com/office/drawing/2014/main" id="{8C1CAB82-1AED-4C67-9080-F79286E61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9" b="66214"/>
          <a:stretch/>
        </p:blipFill>
        <p:spPr bwMode="auto">
          <a:xfrm>
            <a:off x="1535290" y="2044696"/>
            <a:ext cx="6152444" cy="3805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97EC37-301A-4F74-997D-16EEF7854CC5}"/>
              </a:ext>
            </a:extLst>
          </p:cNvPr>
          <p:cNvSpPr txBox="1"/>
          <p:nvPr/>
        </p:nvSpPr>
        <p:spPr>
          <a:xfrm>
            <a:off x="338667" y="484310"/>
            <a:ext cx="675075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এসো</a:t>
            </a:r>
            <a:r>
              <a:rPr lang="en-US" sz="2800" dirty="0"/>
              <a:t> </a:t>
            </a:r>
            <a:r>
              <a:rPr lang="en-US" sz="2800" dirty="0" err="1"/>
              <a:t>আমরা</a:t>
            </a:r>
            <a:r>
              <a:rPr lang="en-US" sz="2800" dirty="0"/>
              <a:t> </a:t>
            </a:r>
            <a:r>
              <a:rPr lang="en-US" sz="2800" dirty="0" err="1"/>
              <a:t>কিছু</a:t>
            </a:r>
            <a:r>
              <a:rPr lang="en-US" sz="2800" dirty="0"/>
              <a:t> </a:t>
            </a:r>
            <a:r>
              <a:rPr lang="en-US" sz="2800" dirty="0" err="1"/>
              <a:t>ছবি</a:t>
            </a:r>
            <a:r>
              <a:rPr lang="en-US" sz="2800" dirty="0"/>
              <a:t> </a:t>
            </a:r>
            <a:r>
              <a:rPr lang="en-US" sz="2800" dirty="0" err="1"/>
              <a:t>দেখে</a:t>
            </a:r>
            <a:r>
              <a:rPr lang="en-US" sz="2800" dirty="0"/>
              <a:t> </a:t>
            </a:r>
            <a:r>
              <a:rPr lang="en-US" sz="2800" dirty="0" err="1"/>
              <a:t>বুঝতে</a:t>
            </a:r>
            <a:r>
              <a:rPr lang="en-US" sz="2800" dirty="0"/>
              <a:t> </a:t>
            </a:r>
            <a:r>
              <a:rPr lang="en-US" sz="2800" dirty="0" err="1"/>
              <a:t>চেষ্টা</a:t>
            </a:r>
            <a:r>
              <a:rPr lang="en-US" sz="2800" dirty="0"/>
              <a:t> </a:t>
            </a:r>
            <a:r>
              <a:rPr lang="en-US" sz="2800" dirty="0" err="1"/>
              <a:t>করি</a:t>
            </a:r>
            <a:r>
              <a:rPr lang="en-US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4414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701B63-778F-4CE9-B669-FBCAC88A8AB2}"/>
              </a:ext>
            </a:extLst>
          </p:cNvPr>
          <p:cNvSpPr txBox="1"/>
          <p:nvPr/>
        </p:nvSpPr>
        <p:spPr>
          <a:xfrm>
            <a:off x="516656" y="2280905"/>
            <a:ext cx="7340410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মমতাদির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২।মমতাদির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/>
          </a:p>
          <a:p>
            <a:r>
              <a:rPr lang="en-US" sz="3200" dirty="0">
                <a:latin typeface="SutonnyOMJ" pitchFamily="2" charset="0"/>
                <a:cs typeface="SutonnyOMJ" pitchFamily="2" charset="0"/>
              </a:rPr>
              <a:t>৩।</a:t>
            </a:r>
            <a:r>
              <a:rPr lang="bn-IN" sz="3200" dirty="0">
                <a:latin typeface="SutonnyOMJ" pitchFamily="2" charset="0"/>
                <a:cs typeface="SutonnyOMJ" pitchFamily="2" charset="0"/>
              </a:rPr>
              <a:t>মমতাদির বাড়ি কোথায় ছিলো?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  <a:p>
            <a:r>
              <a:rPr lang="en-US" sz="3200" dirty="0">
                <a:latin typeface="SutonnyOMJ" pitchFamily="2" charset="0"/>
                <a:cs typeface="SutonnyOMJ" pitchFamily="2" charset="0"/>
              </a:rPr>
              <a:t>৪।</a:t>
            </a:r>
            <a:r>
              <a:rPr lang="bn-IN" sz="3200" dirty="0">
                <a:latin typeface="SutonnyOMJ" pitchFamily="2" charset="0"/>
                <a:cs typeface="SutonnyOMJ" pitchFamily="2" charset="0"/>
              </a:rPr>
              <a:t>২১ বছর বয়সে তিনি কোন কাব্য রচনা কমমতাদির বাড়ি কোথায় ছিলো?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  <a:p>
            <a:endParaRPr lang="en-US" sz="1800" dirty="0">
              <a:latin typeface="SutonnyOMJ" pitchFamily="2" charset="0"/>
              <a:cs typeface="SutonnyOMJ" pitchFamily="2" charset="0"/>
            </a:endParaRPr>
          </a:p>
          <a:p>
            <a:endParaRPr lang="bn-BD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nip Diagonal Corner Rectangle 1">
            <a:extLst>
              <a:ext uri="{FF2B5EF4-FFF2-40B4-BE49-F238E27FC236}">
                <a16:creationId xmlns:a16="http://schemas.microsoft.com/office/drawing/2014/main" id="{C04113F1-FDF4-4AF6-93DA-E822E7DAF1A8}"/>
              </a:ext>
            </a:extLst>
          </p:cNvPr>
          <p:cNvSpPr/>
          <p:nvPr/>
        </p:nvSpPr>
        <p:spPr>
          <a:xfrm>
            <a:off x="650617" y="606777"/>
            <a:ext cx="2837650" cy="74789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5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3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BE9A928-1CDC-412A-8C46-BBAC3F9010B8}"/>
              </a:ext>
            </a:extLst>
          </p:cNvPr>
          <p:cNvGrpSpPr/>
          <p:nvPr/>
        </p:nvGrpSpPr>
        <p:grpSpPr>
          <a:xfrm>
            <a:off x="403577" y="364054"/>
            <a:ext cx="7803445" cy="5952276"/>
            <a:chOff x="403577" y="364054"/>
            <a:chExt cx="7803445" cy="595227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6FF2034-E6A8-4C09-9655-5E1A83C52624}"/>
                </a:ext>
              </a:extLst>
            </p:cNvPr>
            <p:cNvSpPr/>
            <p:nvPr/>
          </p:nvSpPr>
          <p:spPr>
            <a:xfrm>
              <a:off x="403577" y="364054"/>
              <a:ext cx="4721578" cy="1323439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8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বাড়ীর কাজ</a:t>
              </a:r>
              <a:endParaRPr lang="en-US" sz="8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2E249A4-E7C5-4100-A88B-CF06D0E9E980}"/>
                </a:ext>
              </a:extLst>
            </p:cNvPr>
            <p:cNvSpPr txBox="1"/>
            <p:nvPr/>
          </p:nvSpPr>
          <p:spPr>
            <a:xfrm>
              <a:off x="666044" y="5362223"/>
              <a:ext cx="7540978" cy="95410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err="1"/>
                <a:t>স্নেহ-মমতা</a:t>
              </a:r>
              <a:r>
                <a:rPr lang="en-US" sz="2800" dirty="0"/>
                <a:t> ‘</a:t>
              </a:r>
              <a:r>
                <a:rPr lang="en-US" sz="2800" dirty="0" err="1"/>
                <a:t>ধনী</a:t>
              </a:r>
              <a:r>
                <a:rPr lang="en-US" sz="2800" dirty="0"/>
                <a:t> </a:t>
              </a:r>
              <a:r>
                <a:rPr lang="en-US" sz="2800" dirty="0" err="1"/>
                <a:t>গরীবের</a:t>
              </a:r>
              <a:r>
                <a:rPr lang="en-US" sz="2800" dirty="0"/>
                <a:t> </a:t>
              </a:r>
              <a:r>
                <a:rPr lang="en-US" sz="2800" dirty="0" err="1"/>
                <a:t>সমান</a:t>
              </a:r>
              <a:r>
                <a:rPr lang="en-US" sz="2800" dirty="0"/>
                <a:t>’-এ </a:t>
              </a:r>
              <a:r>
                <a:rPr lang="en-US" sz="2800" dirty="0" err="1"/>
                <a:t>বিষয়ে</a:t>
              </a:r>
              <a:r>
                <a:rPr lang="en-US" sz="2800" dirty="0"/>
                <a:t> </a:t>
              </a:r>
              <a:r>
                <a:rPr lang="en-US" sz="2800" dirty="0" err="1"/>
                <a:t>একটি</a:t>
              </a:r>
              <a:r>
                <a:rPr lang="en-US" sz="2800" dirty="0"/>
                <a:t> </a:t>
              </a:r>
              <a:r>
                <a:rPr lang="en-US" sz="2800" dirty="0" err="1"/>
                <a:t>অনুচ্ছেদ</a:t>
              </a:r>
              <a:r>
                <a:rPr lang="en-US" sz="2800" dirty="0"/>
                <a:t> </a:t>
              </a:r>
              <a:r>
                <a:rPr lang="en-US" sz="2800" dirty="0" err="1"/>
                <a:t>লেখ</a:t>
              </a:r>
              <a:r>
                <a:rPr lang="en-US" sz="2800" dirty="0"/>
                <a:t>। 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51F453A-EBBD-4B21-AAF9-D26EF7E6F1F9}"/>
                </a:ext>
              </a:extLst>
            </p:cNvPr>
            <p:cNvGrpSpPr/>
            <p:nvPr/>
          </p:nvGrpSpPr>
          <p:grpSpPr>
            <a:xfrm>
              <a:off x="1480255" y="1877008"/>
              <a:ext cx="6183489" cy="3295699"/>
              <a:chOff x="1159933" y="1940180"/>
              <a:chExt cx="6183489" cy="3295699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D51ABF1-A99F-4531-A109-27B2B33E26B3}"/>
                  </a:ext>
                </a:extLst>
              </p:cNvPr>
              <p:cNvGrpSpPr/>
              <p:nvPr/>
            </p:nvGrpSpPr>
            <p:grpSpPr>
              <a:xfrm>
                <a:off x="1159933" y="1940180"/>
                <a:ext cx="6183489" cy="3169355"/>
                <a:chOff x="1261533" y="1940180"/>
                <a:chExt cx="6183489" cy="3169355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153532DC-3BD4-493E-AE9C-8C2E7199B1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26" r="4502"/>
                <a:stretch/>
              </p:blipFill>
              <p:spPr>
                <a:xfrm>
                  <a:off x="1261533" y="1940180"/>
                  <a:ext cx="6098822" cy="3169355"/>
                </a:xfrm>
                <a:prstGeom prst="rect">
                  <a:avLst/>
                </a:prstGeom>
                <a:ln w="88900" cap="sq" cmpd="thickThin">
                  <a:solidFill>
                    <a:srgbClr val="000000"/>
                  </a:solidFill>
                  <a:prstDash val="solid"/>
                  <a:miter lim="800000"/>
                </a:ln>
                <a:effectLst>
                  <a:innerShdw blurRad="76200">
                    <a:srgbClr val="000000"/>
                  </a:innerShdw>
                </a:effectLst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C41BFB5B-4E5E-4A0C-96FC-08A24B92ED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94399" y="2280356"/>
                  <a:ext cx="1450623" cy="2829179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ABE943D-4BA3-4958-8BC3-4C78DC9F69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9933" y="3216579"/>
                <a:ext cx="924276" cy="201930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065479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323BBC-F28E-4793-80C9-EBF0534A60F4}"/>
              </a:ext>
            </a:extLst>
          </p:cNvPr>
          <p:cNvSpPr txBox="1"/>
          <p:nvPr/>
        </p:nvSpPr>
        <p:spPr>
          <a:xfrm>
            <a:off x="1240366" y="1969910"/>
            <a:ext cx="6663267" cy="339231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prstTxWarp prst="textArchUp">
              <a:avLst>
                <a:gd name="adj" fmla="val 10778982"/>
              </a:avLst>
            </a:prstTxWarp>
            <a:spAutoFit/>
          </a:bodyPr>
          <a:lstStyle/>
          <a:p>
            <a:pPr algn="ctr"/>
            <a:r>
              <a:rPr lang="bn-BD" sz="4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6FCA93-AEEC-47FD-93EC-1AD364D2F0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14" y="2686755"/>
            <a:ext cx="4565297" cy="2765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343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মমতাদি">
            <a:extLst>
              <a:ext uri="{FF2B5EF4-FFF2-40B4-BE49-F238E27FC236}">
                <a16:creationId xmlns:a16="http://schemas.microsoft.com/office/drawing/2014/main" id="{7827B6C9-674A-4E4B-8D46-5CC7813408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97"/>
          <a:stretch/>
        </p:blipFill>
        <p:spPr bwMode="auto">
          <a:xfrm>
            <a:off x="1311980" y="1512712"/>
            <a:ext cx="6341886" cy="52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89CA48-9ED4-47AF-9BCF-503DBEEC0524}"/>
              </a:ext>
            </a:extLst>
          </p:cNvPr>
          <p:cNvSpPr txBox="1"/>
          <p:nvPr/>
        </p:nvSpPr>
        <p:spPr>
          <a:xfrm>
            <a:off x="269636" y="233360"/>
            <a:ext cx="2857387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3941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374315-4D8C-4420-8713-07FEFE9FFA9D}"/>
              </a:ext>
            </a:extLst>
          </p:cNvPr>
          <p:cNvSpPr txBox="1"/>
          <p:nvPr/>
        </p:nvSpPr>
        <p:spPr>
          <a:xfrm>
            <a:off x="2504836" y="1377508"/>
            <a:ext cx="571347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DA3FBA-5EA2-4496-BE54-30EBB757324A}"/>
              </a:ext>
            </a:extLst>
          </p:cNvPr>
          <p:cNvSpPr txBox="1"/>
          <p:nvPr/>
        </p:nvSpPr>
        <p:spPr>
          <a:xfrm>
            <a:off x="6016981" y="3257705"/>
            <a:ext cx="272061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মানিক বন্দ্যোপাধ্যায়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9EB155-ADD1-46ED-9845-4CDBBBDCCEA6}"/>
              </a:ext>
            </a:extLst>
          </p:cNvPr>
          <p:cNvSpPr txBox="1"/>
          <p:nvPr/>
        </p:nvSpPr>
        <p:spPr>
          <a:xfrm>
            <a:off x="498144" y="362287"/>
            <a:ext cx="237116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Image result for manik bandopadhyay">
            <a:extLst>
              <a:ext uri="{FF2B5EF4-FFF2-40B4-BE49-F238E27FC236}">
                <a16:creationId xmlns:a16="http://schemas.microsoft.com/office/drawing/2014/main" id="{8517FE5F-6340-41B4-BAD5-1D987A5D6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45" y="2988051"/>
            <a:ext cx="2888275" cy="333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29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7AFBC2E-AD4C-4B57-BBAC-F7B31E5D0664}"/>
              </a:ext>
            </a:extLst>
          </p:cNvPr>
          <p:cNvSpPr txBox="1"/>
          <p:nvPr/>
        </p:nvSpPr>
        <p:spPr>
          <a:xfrm>
            <a:off x="549346" y="735457"/>
            <a:ext cx="755523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শিখনফল 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--</a:t>
            </a:r>
          </a:p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পাঠ শেষে শিক্ষার্থীরা- </a:t>
            </a:r>
          </a:p>
          <a:p>
            <a:pPr marL="465138" indent="-465138"/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বন্দ্যোপাধ্যায়ের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465138" indent="-465138"/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449263" indent="-449263"/>
            <a:r>
              <a:rPr lang="bn-IN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শ্রমজীবি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অন্তরে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0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F96F1EC-8516-425B-897D-A15F46E9554A}"/>
              </a:ext>
            </a:extLst>
          </p:cNvPr>
          <p:cNvGrpSpPr/>
          <p:nvPr/>
        </p:nvGrpSpPr>
        <p:grpSpPr>
          <a:xfrm>
            <a:off x="179709" y="313718"/>
            <a:ext cx="8717681" cy="6200560"/>
            <a:chOff x="179709" y="313718"/>
            <a:chExt cx="8717681" cy="620056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5BE1871-3532-4DCB-8848-10EAC132B852}"/>
                </a:ext>
              </a:extLst>
            </p:cNvPr>
            <p:cNvSpPr txBox="1"/>
            <p:nvPr/>
          </p:nvSpPr>
          <p:spPr>
            <a:xfrm>
              <a:off x="5569112" y="344669"/>
              <a:ext cx="606256" cy="52322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জন্ম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4FD8372-12EB-4538-A006-BBAF7D890C36}"/>
                </a:ext>
              </a:extLst>
            </p:cNvPr>
            <p:cNvSpPr txBox="1"/>
            <p:nvPr/>
          </p:nvSpPr>
          <p:spPr>
            <a:xfrm>
              <a:off x="6422032" y="313718"/>
              <a:ext cx="2475358" cy="52322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১৯ মে, ১৯০৮ খ্রিষ্টাব্দ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E074557-B526-4AC1-A16A-E9B602A5A246}"/>
                </a:ext>
              </a:extLst>
            </p:cNvPr>
            <p:cNvSpPr txBox="1"/>
            <p:nvPr/>
          </p:nvSpPr>
          <p:spPr>
            <a:xfrm>
              <a:off x="6422032" y="1091429"/>
              <a:ext cx="1281120" cy="52322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প্রকৃত নাম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E2C3A2-F05F-429F-A72E-37E65C454795}"/>
                </a:ext>
              </a:extLst>
            </p:cNvPr>
            <p:cNvSpPr txBox="1"/>
            <p:nvPr/>
          </p:nvSpPr>
          <p:spPr>
            <a:xfrm>
              <a:off x="5544003" y="1577989"/>
              <a:ext cx="2658100" cy="46166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প্রবোধ কুমার বন্দ্যোপাধ্যায়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575107-DAB9-471C-91BE-E14311148FC9}"/>
                </a:ext>
              </a:extLst>
            </p:cNvPr>
            <p:cNvSpPr txBox="1"/>
            <p:nvPr/>
          </p:nvSpPr>
          <p:spPr>
            <a:xfrm>
              <a:off x="6326395" y="1965309"/>
              <a:ext cx="1776448" cy="52322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সাহিত্যিক নাম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DB1F3E-BBE2-445F-A778-F2BA72F7F2DA}"/>
                </a:ext>
              </a:extLst>
            </p:cNvPr>
            <p:cNvSpPr txBox="1"/>
            <p:nvPr/>
          </p:nvSpPr>
          <p:spPr>
            <a:xfrm>
              <a:off x="6174932" y="2580034"/>
              <a:ext cx="2076209" cy="46166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মানিক বন্দ্যোপাধ্যায়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B8B542-AF66-44F3-A25F-CA34DF447753}"/>
                </a:ext>
              </a:extLst>
            </p:cNvPr>
            <p:cNvSpPr txBox="1"/>
            <p:nvPr/>
          </p:nvSpPr>
          <p:spPr>
            <a:xfrm>
              <a:off x="6390515" y="3080610"/>
              <a:ext cx="1648208" cy="52322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পিতা ও মাতা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05BDFF-07A1-46E6-A345-398D52C3F26A}"/>
                </a:ext>
              </a:extLst>
            </p:cNvPr>
            <p:cNvSpPr txBox="1"/>
            <p:nvPr/>
          </p:nvSpPr>
          <p:spPr>
            <a:xfrm>
              <a:off x="6086121" y="3604638"/>
              <a:ext cx="2138727" cy="120032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হরিহর বন্দ্যোপাধ্যায়</a:t>
              </a:r>
            </a:p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ও</a:t>
              </a:r>
            </a:p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নীরদাসুন্দরী দেবী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B61672-B224-421F-8220-80F74FF24C19}"/>
                </a:ext>
              </a:extLst>
            </p:cNvPr>
            <p:cNvSpPr txBox="1"/>
            <p:nvPr/>
          </p:nvSpPr>
          <p:spPr>
            <a:xfrm>
              <a:off x="6422032" y="4756791"/>
              <a:ext cx="1471878" cy="52322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শিক্ষা জীবন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484086-40CC-4A9C-81A7-984E1E06502C}"/>
                </a:ext>
              </a:extLst>
            </p:cNvPr>
            <p:cNvSpPr txBox="1"/>
            <p:nvPr/>
          </p:nvSpPr>
          <p:spPr>
            <a:xfrm>
              <a:off x="6073922" y="5313949"/>
              <a:ext cx="2281394" cy="120032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১৯২৬ সালে মেট্রিক ও</a:t>
              </a:r>
            </a:p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১৯২৮ সালে আইএসসি</a:t>
              </a:r>
            </a:p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পাশ করেন।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2742E1-4430-4888-900C-DF206A272A04}"/>
                </a:ext>
              </a:extLst>
            </p:cNvPr>
            <p:cNvSpPr txBox="1"/>
            <p:nvPr/>
          </p:nvSpPr>
          <p:spPr>
            <a:xfrm>
              <a:off x="4477478" y="4790729"/>
              <a:ext cx="1362874" cy="52322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প্রথম রচনা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76C7CA-C2E2-4A23-A06F-9E905E4A794E}"/>
                </a:ext>
              </a:extLst>
            </p:cNvPr>
            <p:cNvSpPr txBox="1"/>
            <p:nvPr/>
          </p:nvSpPr>
          <p:spPr>
            <a:xfrm>
              <a:off x="4443355" y="5494796"/>
              <a:ext cx="1520217" cy="89255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অতসীমামী’</a:t>
              </a:r>
            </a:p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গল্পগ্রন্থ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BE5FF3-0F44-4BB1-9120-418D618A0083}"/>
                </a:ext>
              </a:extLst>
            </p:cNvPr>
            <p:cNvSpPr txBox="1"/>
            <p:nvPr/>
          </p:nvSpPr>
          <p:spPr>
            <a:xfrm>
              <a:off x="2406133" y="4817251"/>
              <a:ext cx="1927131" cy="52322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বিখ্যাত উপন্যাস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DD1129-4282-43F0-8BDC-76B74A0A2FE0}"/>
                </a:ext>
              </a:extLst>
            </p:cNvPr>
            <p:cNvSpPr txBox="1"/>
            <p:nvPr/>
          </p:nvSpPr>
          <p:spPr>
            <a:xfrm>
              <a:off x="2477875" y="5494796"/>
              <a:ext cx="1430199" cy="92333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‘দিবারাত্রির কাব্য’</a:t>
              </a:r>
            </a:p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একুশ বছর বয়সে</a:t>
              </a:r>
            </a:p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প্রকাশিত হয়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3DC27A-912F-4EFC-B158-EDFDF3475B30}"/>
                </a:ext>
              </a:extLst>
            </p:cNvPr>
            <p:cNvSpPr txBox="1"/>
            <p:nvPr/>
          </p:nvSpPr>
          <p:spPr>
            <a:xfrm>
              <a:off x="254466" y="3823386"/>
              <a:ext cx="2510624" cy="70788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বাংলা সাহিত্যের সিংহাসন</a:t>
              </a:r>
            </a:p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আরোহণ করেন যে গ্রন্থের জন্য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3A0F22-7754-4174-9D0B-4ED99D97CDF1}"/>
                </a:ext>
              </a:extLst>
            </p:cNvPr>
            <p:cNvSpPr txBox="1"/>
            <p:nvPr/>
          </p:nvSpPr>
          <p:spPr>
            <a:xfrm>
              <a:off x="315290" y="4750828"/>
              <a:ext cx="1773242" cy="132343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উপন্যাসের জন্য‘পদ্মা নদীর মাঝি’ও</a:t>
              </a:r>
            </a:p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‘পুতুল নাচের ইতিকথা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C8334D-19B6-4B51-9D66-C1C9E605DA48}"/>
                </a:ext>
              </a:extLst>
            </p:cNvPr>
            <p:cNvSpPr txBox="1"/>
            <p:nvPr/>
          </p:nvSpPr>
          <p:spPr>
            <a:xfrm>
              <a:off x="300586" y="2112686"/>
              <a:ext cx="2173697" cy="46166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উল্লেখযোগ্য উপন্যাস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03FF3F-0B8F-4440-8587-5D3FCB436D6D}"/>
                </a:ext>
              </a:extLst>
            </p:cNvPr>
            <p:cNvSpPr txBox="1"/>
            <p:nvPr/>
          </p:nvSpPr>
          <p:spPr>
            <a:xfrm>
              <a:off x="313653" y="2772833"/>
              <a:ext cx="1773242" cy="83099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rtlCol="0">
              <a:spAutoFit/>
            </a:bodyPr>
            <a:lstStyle/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জননী,চিহ্ন,সহরতলী,</a:t>
              </a:r>
            </a:p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অহিংস ও চতুষ্কোণ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91FB35-A07E-4BFE-9E6D-21C14BFA9C2B}"/>
                </a:ext>
              </a:extLst>
            </p:cNvPr>
            <p:cNvSpPr txBox="1"/>
            <p:nvPr/>
          </p:nvSpPr>
          <p:spPr>
            <a:xfrm>
              <a:off x="575228" y="419086"/>
              <a:ext cx="649537" cy="52322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মৃত্যু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F31EC3-78CE-4723-BFE0-BB4365E73986}"/>
                </a:ext>
              </a:extLst>
            </p:cNvPr>
            <p:cNvSpPr txBox="1"/>
            <p:nvPr/>
          </p:nvSpPr>
          <p:spPr>
            <a:xfrm>
              <a:off x="179709" y="1251867"/>
              <a:ext cx="2225170" cy="46166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৩ ডিসেম্বর ১৯৫৬ খ্রিঃ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42A9E9-6ED6-431D-ACFD-A591370EAB73}"/>
                </a:ext>
              </a:extLst>
            </p:cNvPr>
            <p:cNvSpPr txBox="1"/>
            <p:nvPr/>
          </p:nvSpPr>
          <p:spPr>
            <a:xfrm>
              <a:off x="3136235" y="398136"/>
              <a:ext cx="1890261" cy="52322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লেখক পরিচিতি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3" name="Picture 2" descr="Image result for manik bandopadhyay">
              <a:extLst>
                <a:ext uri="{FF2B5EF4-FFF2-40B4-BE49-F238E27FC236}">
                  <a16:creationId xmlns:a16="http://schemas.microsoft.com/office/drawing/2014/main" id="{18F22B51-52E7-4828-BF4E-F4F75DB20A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82" b="9239"/>
            <a:stretch/>
          </p:blipFill>
          <p:spPr bwMode="auto">
            <a:xfrm>
              <a:off x="3010859" y="1156394"/>
              <a:ext cx="2377600" cy="26904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FB7DDA1-EBA9-4237-9E75-80E23EB512F0}"/>
                </a:ext>
              </a:extLst>
            </p:cNvPr>
            <p:cNvSpPr txBox="1"/>
            <p:nvPr/>
          </p:nvSpPr>
          <p:spPr>
            <a:xfrm>
              <a:off x="3374396" y="3989801"/>
              <a:ext cx="2395207" cy="52322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মানিক বন্দ্যোপাধ্যায়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815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0CC723-EFFA-45B8-8D2B-74FC9BAAD344}"/>
              </a:ext>
            </a:extLst>
          </p:cNvPr>
          <p:cNvGrpSpPr/>
          <p:nvPr/>
        </p:nvGrpSpPr>
        <p:grpSpPr>
          <a:xfrm>
            <a:off x="936977" y="1284111"/>
            <a:ext cx="7270045" cy="4289778"/>
            <a:chOff x="272924" y="172732"/>
            <a:chExt cx="8598151" cy="63701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D5CA967-52A2-4840-81B2-5C5DE64AE9F1}"/>
                </a:ext>
              </a:extLst>
            </p:cNvPr>
            <p:cNvSpPr txBox="1"/>
            <p:nvPr/>
          </p:nvSpPr>
          <p:spPr>
            <a:xfrm>
              <a:off x="1358502" y="172732"/>
              <a:ext cx="682704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মানিক বন্দ্যোপাধ্যায়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কিছু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নেই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B01102D-CA3F-43D9-8783-6B9508CA421D}"/>
                </a:ext>
              </a:extLst>
            </p:cNvPr>
            <p:cNvGrpSpPr/>
            <p:nvPr/>
          </p:nvGrpSpPr>
          <p:grpSpPr>
            <a:xfrm>
              <a:off x="272924" y="965838"/>
              <a:ext cx="8598151" cy="2463162"/>
              <a:chOff x="272924" y="1274779"/>
              <a:chExt cx="8598151" cy="246316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8AB76B7-067B-4CC3-88C5-FA077421565A}"/>
                  </a:ext>
                </a:extLst>
              </p:cNvPr>
              <p:cNvGrpSpPr/>
              <p:nvPr/>
            </p:nvGrpSpPr>
            <p:grpSpPr>
              <a:xfrm>
                <a:off x="272924" y="1363692"/>
                <a:ext cx="8598151" cy="2281069"/>
                <a:chOff x="278848" y="1429082"/>
                <a:chExt cx="8598151" cy="2281069"/>
              </a:xfrm>
            </p:grpSpPr>
            <p:pic>
              <p:nvPicPr>
                <p:cNvPr id="3" name="Picture 2" descr="Image result for manik bandopadhyay">
                  <a:extLst>
                    <a:ext uri="{FF2B5EF4-FFF2-40B4-BE49-F238E27FC236}">
                      <a16:creationId xmlns:a16="http://schemas.microsoft.com/office/drawing/2014/main" id="{B62E65CC-6F5F-41D7-872F-0FB873FDA4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8848" y="1457325"/>
                  <a:ext cx="1556618" cy="222885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" name="Picture 4" descr="Image result for manik bandopadhyay">
                  <a:extLst>
                    <a:ext uri="{FF2B5EF4-FFF2-40B4-BE49-F238E27FC236}">
                      <a16:creationId xmlns:a16="http://schemas.microsoft.com/office/drawing/2014/main" id="{4548C7A0-0BDB-401C-97A3-37FA8586B6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48907" y="1457325"/>
                  <a:ext cx="1556618" cy="222885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" name="Picture 6" descr="Image result for manik bandopadhyay">
                  <a:extLst>
                    <a:ext uri="{FF2B5EF4-FFF2-40B4-BE49-F238E27FC236}">
                      <a16:creationId xmlns:a16="http://schemas.microsoft.com/office/drawing/2014/main" id="{B3F9BB2B-7CDA-46A4-B6B5-D9EB250BFD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8967" y="1481301"/>
                  <a:ext cx="1426774" cy="222885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Picture 8" descr="Image result for manik bandopadhyay">
                  <a:extLst>
                    <a:ext uri="{FF2B5EF4-FFF2-40B4-BE49-F238E27FC236}">
                      <a16:creationId xmlns:a16="http://schemas.microsoft.com/office/drawing/2014/main" id="{659B7AD5-CFA7-4DE6-8CC3-8884052810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92353" y="1429082"/>
                  <a:ext cx="1584646" cy="222885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1" name="Picture 18" descr="Image result for manik bandopadhyay">
                <a:extLst>
                  <a:ext uri="{FF2B5EF4-FFF2-40B4-BE49-F238E27FC236}">
                    <a16:creationId xmlns:a16="http://schemas.microsoft.com/office/drawing/2014/main" id="{1919A50E-B3CC-4661-86AF-53DF370B65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3258" y="1274779"/>
                <a:ext cx="1619729" cy="2463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7B7C905-D0C7-4674-A1A6-C812AEB94DBF}"/>
                </a:ext>
              </a:extLst>
            </p:cNvPr>
            <p:cNvGrpSpPr/>
            <p:nvPr/>
          </p:nvGrpSpPr>
          <p:grpSpPr>
            <a:xfrm>
              <a:off x="272924" y="3993549"/>
              <a:ext cx="8598151" cy="2549368"/>
              <a:chOff x="272924" y="3993549"/>
              <a:chExt cx="8903646" cy="2549368"/>
            </a:xfrm>
          </p:grpSpPr>
          <p:pic>
            <p:nvPicPr>
              <p:cNvPr id="11" name="Picture 10" descr="Image result for manik bandopadhyay">
                <a:extLst>
                  <a:ext uri="{FF2B5EF4-FFF2-40B4-BE49-F238E27FC236}">
                    <a16:creationId xmlns:a16="http://schemas.microsoft.com/office/drawing/2014/main" id="{EF24DAAA-6383-4506-9E7B-3D1C213DE7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924" y="3993549"/>
                <a:ext cx="1556618" cy="2511743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Image result for manik bandopadhyay">
                <a:extLst>
                  <a:ext uri="{FF2B5EF4-FFF2-40B4-BE49-F238E27FC236}">
                    <a16:creationId xmlns:a16="http://schemas.microsoft.com/office/drawing/2014/main" id="{CCB52BB5-2D51-4535-A24C-D01C8FF92C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2983" y="3993549"/>
                <a:ext cx="1647760" cy="2511743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 descr="Image result for manik bandopadhyay">
                <a:extLst>
                  <a:ext uri="{FF2B5EF4-FFF2-40B4-BE49-F238E27FC236}">
                    <a16:creationId xmlns:a16="http://schemas.microsoft.com/office/drawing/2014/main" id="{012F0E7D-C9D0-4ABD-BAE7-421F4F7404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4184" y="4017838"/>
                <a:ext cx="1640215" cy="2463163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6" descr="Image result for manik bandopadhyay">
                <a:extLst>
                  <a:ext uri="{FF2B5EF4-FFF2-40B4-BE49-F238E27FC236}">
                    <a16:creationId xmlns:a16="http://schemas.microsoft.com/office/drawing/2014/main" id="{4D15C9B6-0728-4FE1-83F1-AB88E61795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8847" y="4053082"/>
                <a:ext cx="1885950" cy="248983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Image result for manik bandopadhyay">
                <a:extLst>
                  <a:ext uri="{FF2B5EF4-FFF2-40B4-BE49-F238E27FC236}">
                    <a16:creationId xmlns:a16="http://schemas.microsoft.com/office/drawing/2014/main" id="{2126F8FD-2DD5-4F26-A5D1-EF629604D8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9245" y="4031174"/>
                <a:ext cx="1457325" cy="2511743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98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E9B720-D954-4FBF-B42F-0840B79416E5}"/>
              </a:ext>
            </a:extLst>
          </p:cNvPr>
          <p:cNvGrpSpPr/>
          <p:nvPr/>
        </p:nvGrpSpPr>
        <p:grpSpPr>
          <a:xfrm>
            <a:off x="1337733" y="779480"/>
            <a:ext cx="5904089" cy="5228484"/>
            <a:chOff x="1337733" y="779480"/>
            <a:chExt cx="5904089" cy="522848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4FB5AEB-BB04-47A3-A4FF-4770CD6C9697}"/>
                </a:ext>
              </a:extLst>
            </p:cNvPr>
            <p:cNvSpPr txBox="1"/>
            <p:nvPr/>
          </p:nvSpPr>
          <p:spPr>
            <a:xfrm>
              <a:off x="1337733" y="779480"/>
              <a:ext cx="5904089" cy="92333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আমাদের</a:t>
              </a:r>
              <a:r>
                <a:rPr lang="en-US" dirty="0"/>
                <a:t>  </a:t>
              </a:r>
              <a:r>
                <a:rPr lang="en-US" dirty="0" err="1"/>
                <a:t>আজকের</a:t>
              </a:r>
              <a:r>
                <a:rPr lang="en-US" dirty="0"/>
                <a:t> ‘</a:t>
              </a:r>
              <a:r>
                <a:rPr lang="en-US" dirty="0" err="1"/>
                <a:t>মমতাদি’গল্পটি</a:t>
              </a:r>
              <a:r>
                <a:rPr lang="en-US" dirty="0"/>
                <a:t> </a:t>
              </a:r>
              <a:r>
                <a:rPr lang="en-US" dirty="0" err="1"/>
                <a:t>মানিক</a:t>
              </a:r>
              <a:r>
                <a:rPr lang="en-US" dirty="0"/>
                <a:t> </a:t>
              </a:r>
              <a:r>
                <a:rPr lang="en-US" dirty="0" err="1"/>
                <a:t>বন্দ্যোপাধ্য্যায়ের</a:t>
              </a:r>
              <a:r>
                <a:rPr lang="en-US" dirty="0"/>
                <a:t> ‘ </a:t>
              </a:r>
              <a:r>
                <a:rPr lang="en-US" dirty="0" err="1"/>
                <a:t>সরীসৃপ</a:t>
              </a:r>
              <a:r>
                <a:rPr lang="en-US" dirty="0"/>
                <a:t>’ </a:t>
              </a:r>
              <a:r>
                <a:rPr lang="en-US" dirty="0" err="1"/>
                <a:t>গ্রন্থের</a:t>
              </a:r>
              <a:r>
                <a:rPr lang="en-US" dirty="0"/>
                <a:t> </a:t>
              </a:r>
              <a:r>
                <a:rPr lang="en-US" dirty="0" err="1"/>
                <a:t>অন্তর্ভূক্ত</a:t>
              </a:r>
              <a:r>
                <a:rPr lang="en-US" dirty="0"/>
                <a:t>।</a:t>
              </a:r>
            </a:p>
            <a:p>
              <a:endParaRPr lang="en-US" dirty="0"/>
            </a:p>
          </p:txBody>
        </p:sp>
        <p:pic>
          <p:nvPicPr>
            <p:cNvPr id="5" name="Picture 16" descr="Image result for manik bandopadhyay">
              <a:extLst>
                <a:ext uri="{FF2B5EF4-FFF2-40B4-BE49-F238E27FC236}">
                  <a16:creationId xmlns:a16="http://schemas.microsoft.com/office/drawing/2014/main" id="{4E7CC26B-917B-4EB4-8A4A-AFE3A1D8B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169" y="2628212"/>
              <a:ext cx="2852862" cy="33797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394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18B561-9924-406D-8CB6-758DE9C514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9" t="11176" r="8906"/>
          <a:stretch/>
        </p:blipFill>
        <p:spPr>
          <a:xfrm>
            <a:off x="722490" y="1213415"/>
            <a:ext cx="7936088" cy="4981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DA7242-C960-4DF3-8ECB-B3E80279D320}"/>
              </a:ext>
            </a:extLst>
          </p:cNvPr>
          <p:cNvSpPr/>
          <p:nvPr/>
        </p:nvSpPr>
        <p:spPr>
          <a:xfrm>
            <a:off x="2514600" y="209803"/>
            <a:ext cx="3211830" cy="830997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1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</TotalTime>
  <Words>423</Words>
  <Application>Microsoft Office PowerPoint</Application>
  <PresentationFormat>On-screen Show (4:3)</PresentationFormat>
  <Paragraphs>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Corbel</vt:lpstr>
      <vt:lpstr>NikoshBAN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41</cp:revision>
  <dcterms:created xsi:type="dcterms:W3CDTF">2020-08-23T15:23:30Z</dcterms:created>
  <dcterms:modified xsi:type="dcterms:W3CDTF">2020-08-28T13:12:34Z</dcterms:modified>
</cp:coreProperties>
</file>