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5" r:id="rId2"/>
    <p:sldId id="506" r:id="rId3"/>
    <p:sldId id="508" r:id="rId4"/>
    <p:sldId id="515" r:id="rId5"/>
    <p:sldId id="510" r:id="rId6"/>
    <p:sldId id="516" r:id="rId7"/>
    <p:sldId id="509" r:id="rId8"/>
    <p:sldId id="513" r:id="rId9"/>
    <p:sldId id="514" r:id="rId10"/>
    <p:sldId id="507" r:id="rId11"/>
    <p:sldId id="517" r:id="rId12"/>
    <p:sldId id="522" r:id="rId13"/>
    <p:sldId id="524" r:id="rId14"/>
    <p:sldId id="525" r:id="rId15"/>
    <p:sldId id="526" r:id="rId16"/>
    <p:sldId id="527" r:id="rId17"/>
    <p:sldId id="528" r:id="rId18"/>
    <p:sldId id="530" r:id="rId19"/>
    <p:sldId id="529" r:id="rId20"/>
    <p:sldId id="518" r:id="rId21"/>
    <p:sldId id="519" r:id="rId22"/>
    <p:sldId id="520" r:id="rId23"/>
    <p:sldId id="532" r:id="rId24"/>
    <p:sldId id="53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9000" t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CAE-D955-4B24-8F18-1956206F496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0D47-6995-43BF-8D71-64D7D92FA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1329B-FFEA-43D1-B092-AD3F292C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44" y="1174044"/>
            <a:ext cx="5023556" cy="3600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E5125-66B1-4773-93F7-C31F8183DAA3}"/>
              </a:ext>
            </a:extLst>
          </p:cNvPr>
          <p:cNvSpPr txBox="1"/>
          <p:nvPr/>
        </p:nvSpPr>
        <p:spPr>
          <a:xfrm>
            <a:off x="1682044" y="1174044"/>
            <a:ext cx="5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27E907-028F-4A8C-92B1-CDE26BC9D5A3}"/>
              </a:ext>
            </a:extLst>
          </p:cNvPr>
          <p:cNvGrpSpPr/>
          <p:nvPr/>
        </p:nvGrpSpPr>
        <p:grpSpPr>
          <a:xfrm>
            <a:off x="1168400" y="1269376"/>
            <a:ext cx="6807199" cy="4319247"/>
            <a:chOff x="684591" y="862217"/>
            <a:chExt cx="7398252" cy="52971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D27AD7-6636-4EEF-B8BF-5B05A26758C7}"/>
                </a:ext>
              </a:extLst>
            </p:cNvPr>
            <p:cNvSpPr txBox="1"/>
            <p:nvPr/>
          </p:nvSpPr>
          <p:spPr>
            <a:xfrm>
              <a:off x="2178754" y="862217"/>
              <a:ext cx="59040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আমাদের</a:t>
              </a:r>
              <a:r>
                <a:rPr lang="en-US" dirty="0"/>
                <a:t>  </a:t>
              </a:r>
              <a:r>
                <a:rPr lang="en-US" dirty="0" err="1"/>
                <a:t>আজকের</a:t>
              </a:r>
              <a:r>
                <a:rPr lang="en-US" dirty="0"/>
                <a:t> ‘</a:t>
              </a:r>
              <a:r>
                <a:rPr lang="en-US" dirty="0" err="1"/>
                <a:t>মমতাদি’গল্পটি</a:t>
              </a:r>
              <a:r>
                <a:rPr lang="en-US" dirty="0"/>
                <a:t> </a:t>
              </a:r>
              <a:r>
                <a:rPr lang="en-US" dirty="0" err="1"/>
                <a:t>মানিক</a:t>
              </a:r>
              <a:r>
                <a:rPr lang="en-US" dirty="0"/>
                <a:t> </a:t>
              </a:r>
              <a:r>
                <a:rPr lang="en-US" dirty="0" err="1"/>
                <a:t>বন্দ্যোপাধ্য্যায়ের</a:t>
              </a:r>
              <a:r>
                <a:rPr lang="en-US" dirty="0"/>
                <a:t> ‘ </a:t>
              </a:r>
              <a:r>
                <a:rPr lang="en-US" dirty="0" err="1"/>
                <a:t>সরীসৃপ</a:t>
              </a:r>
              <a:r>
                <a:rPr lang="en-US" dirty="0"/>
                <a:t>’ </a:t>
              </a:r>
              <a:r>
                <a:rPr lang="en-US" dirty="0" err="1"/>
                <a:t>গ্রন্থের</a:t>
              </a:r>
              <a:r>
                <a:rPr lang="en-US" dirty="0"/>
                <a:t> </a:t>
              </a:r>
              <a:r>
                <a:rPr lang="en-US" dirty="0" err="1"/>
                <a:t>অন্তর্ভূক্ত</a:t>
              </a:r>
              <a:r>
                <a:rPr lang="en-US" dirty="0"/>
                <a:t>।</a:t>
              </a:r>
            </a:p>
            <a:p>
              <a:endParaRPr lang="en-US" dirty="0"/>
            </a:p>
          </p:txBody>
        </p:sp>
        <p:pic>
          <p:nvPicPr>
            <p:cNvPr id="6" name="Picture 16" descr="Image result for manik bandopadhyay">
              <a:extLst>
                <a:ext uri="{FF2B5EF4-FFF2-40B4-BE49-F238E27FC236}">
                  <a16:creationId xmlns:a16="http://schemas.microsoft.com/office/drawing/2014/main" id="{400ABB2D-9A5C-4D9C-AE6B-E76A1AF56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524" y="2596446"/>
              <a:ext cx="2852862" cy="33797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89E4ED-8CAE-4B5F-9B70-B4066D20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91" y="2596446"/>
              <a:ext cx="2686755" cy="3562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0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D1CB05-F1CA-4BA8-960D-EB51D7C829DE}"/>
              </a:ext>
            </a:extLst>
          </p:cNvPr>
          <p:cNvGrpSpPr/>
          <p:nvPr/>
        </p:nvGrpSpPr>
        <p:grpSpPr>
          <a:xfrm>
            <a:off x="1377243" y="1885244"/>
            <a:ext cx="6547557" cy="4007556"/>
            <a:chOff x="680454" y="694135"/>
            <a:chExt cx="7676736" cy="52605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CF73C5-2A69-42F9-B418-C95E3F9F3E80}"/>
                </a:ext>
              </a:extLst>
            </p:cNvPr>
            <p:cNvSpPr txBox="1"/>
            <p:nvPr/>
          </p:nvSpPr>
          <p:spPr>
            <a:xfrm>
              <a:off x="738733" y="1815458"/>
              <a:ext cx="1531213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বামুনদি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09AA11-6126-4A8D-A0B1-B7F6AD66D17E}"/>
                </a:ext>
              </a:extLst>
            </p:cNvPr>
            <p:cNvSpPr txBox="1"/>
            <p:nvPr/>
          </p:nvSpPr>
          <p:spPr>
            <a:xfrm>
              <a:off x="738733" y="3521557"/>
              <a:ext cx="1682937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অপ্রতিভ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968F1A-978B-48BB-AF44-E5F886238C96}"/>
                </a:ext>
              </a:extLst>
            </p:cNvPr>
            <p:cNvSpPr txBox="1"/>
            <p:nvPr/>
          </p:nvSpPr>
          <p:spPr>
            <a:xfrm>
              <a:off x="2223397" y="694135"/>
              <a:ext cx="3552375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নতুন শব্দের অর্থ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F4A8DB-C257-4AC6-BE18-2785A233111C}"/>
                </a:ext>
              </a:extLst>
            </p:cNvPr>
            <p:cNvSpPr txBox="1"/>
            <p:nvPr/>
          </p:nvSpPr>
          <p:spPr>
            <a:xfrm>
              <a:off x="5212623" y="1541149"/>
              <a:ext cx="3144567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ব্রাহ্মণদিদির সংক্ষিপ্ত রূপ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E4A5DB-E2DE-431B-B6FC-6FB5C98ABF13}"/>
                </a:ext>
              </a:extLst>
            </p:cNvPr>
            <p:cNvSpPr txBox="1"/>
            <p:nvPr/>
          </p:nvSpPr>
          <p:spPr>
            <a:xfrm>
              <a:off x="5920056" y="3521557"/>
              <a:ext cx="1741652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অপ্রস্তুত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1FE022-88F1-44C7-AACF-D8D5756E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681" y="3068950"/>
              <a:ext cx="2268877" cy="114587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B9FC8D-8391-4BE0-B329-8E9E151F1D50}"/>
                </a:ext>
              </a:extLst>
            </p:cNvPr>
            <p:cNvSpPr/>
            <p:nvPr/>
          </p:nvSpPr>
          <p:spPr>
            <a:xfrm>
              <a:off x="5757306" y="5146202"/>
              <a:ext cx="2055202" cy="762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হালকা/সামান্য</a:t>
              </a:r>
              <a:endPara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32" name="Picture 31" descr="images (12).jpg">
              <a:extLst>
                <a:ext uri="{FF2B5EF4-FFF2-40B4-BE49-F238E27FC236}">
                  <a16:creationId xmlns:a16="http://schemas.microsoft.com/office/drawing/2014/main" id="{35D64F92-0408-42AA-A496-1B66EC57C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53077" y="4719794"/>
              <a:ext cx="2268877" cy="1234842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6AE809-B676-4693-ADF7-CB7084126F4F}"/>
                </a:ext>
              </a:extLst>
            </p:cNvPr>
            <p:cNvSpPr/>
            <p:nvPr/>
          </p:nvSpPr>
          <p:spPr>
            <a:xfrm>
              <a:off x="680454" y="5146202"/>
              <a:ext cx="1676400" cy="762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ঈষৎ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7" name="Picture 4" descr="No description available.">
              <a:extLst>
                <a:ext uri="{FF2B5EF4-FFF2-40B4-BE49-F238E27FC236}">
                  <a16:creationId xmlns:a16="http://schemas.microsoft.com/office/drawing/2014/main" id="{CB9972F9-3289-45EC-B532-6AD53A67AD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b="66585"/>
            <a:stretch/>
          </p:blipFill>
          <p:spPr bwMode="auto">
            <a:xfrm>
              <a:off x="2671616" y="1462555"/>
              <a:ext cx="2139336" cy="129057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7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9BE0EB-5AE8-4C21-BC6F-8D3AEC0633AA}"/>
              </a:ext>
            </a:extLst>
          </p:cNvPr>
          <p:cNvGrpSpPr/>
          <p:nvPr/>
        </p:nvGrpSpPr>
        <p:grpSpPr>
          <a:xfrm>
            <a:off x="1326445" y="1061325"/>
            <a:ext cx="6491110" cy="4735350"/>
            <a:chOff x="587023" y="1176866"/>
            <a:chExt cx="7495821" cy="47353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DB5F06-C3FB-4B11-B3DF-A68467FF0AAC}"/>
                </a:ext>
              </a:extLst>
            </p:cNvPr>
            <p:cNvSpPr txBox="1"/>
            <p:nvPr/>
          </p:nvSpPr>
          <p:spPr>
            <a:xfrm>
              <a:off x="5342465" y="2865228"/>
              <a:ext cx="274037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/>
                </a:rPr>
                <a:t>১। </a:t>
              </a:r>
              <a:r>
                <a:rPr lang="en-US" sz="2400" dirty="0" err="1">
                  <a:latin typeface="NikoshBAN"/>
                </a:rPr>
                <a:t>আত্মমর্যাদাশীল</a:t>
              </a:r>
              <a:r>
                <a:rPr lang="en-US" sz="2400" dirty="0">
                  <a:latin typeface="NikoshBAN"/>
                </a:rPr>
                <a:t>  </a:t>
              </a:r>
            </a:p>
            <a:p>
              <a:r>
                <a:rPr lang="en-US" sz="2400" dirty="0">
                  <a:latin typeface="NikoshBAN"/>
                </a:rPr>
                <a:t>২।  </a:t>
              </a:r>
              <a:r>
                <a:rPr lang="en-US" sz="2400" dirty="0" err="1">
                  <a:latin typeface="NikoshBAN"/>
                </a:rPr>
                <a:t>দায়িত্বশীল</a:t>
              </a:r>
              <a:r>
                <a:rPr lang="en-US" sz="2400" dirty="0">
                  <a:latin typeface="NikoshBAN"/>
                </a:rPr>
                <a:t>  </a:t>
              </a:r>
            </a:p>
            <a:p>
              <a:r>
                <a:rPr lang="en-US" sz="2400" dirty="0">
                  <a:latin typeface="NikoshBAN"/>
                </a:rPr>
                <a:t>৩। সৎ</a:t>
              </a:r>
            </a:p>
            <a:p>
              <a:r>
                <a:rPr lang="en-US" sz="2400" dirty="0">
                  <a:latin typeface="NikoshBAN"/>
                </a:rPr>
                <a:t>৪।কর্মঠ</a:t>
              </a:r>
            </a:p>
            <a:p>
              <a:r>
                <a:rPr lang="en-US" sz="2400" dirty="0">
                  <a:latin typeface="NikoshBAN"/>
                </a:rPr>
                <a:t>৫। </a:t>
              </a:r>
              <a:r>
                <a:rPr lang="en-US" sz="2400" dirty="0" err="1">
                  <a:latin typeface="NikoshBAN"/>
                </a:rPr>
                <a:t>স্নেহপরায়ন</a:t>
              </a:r>
              <a:endParaRPr lang="en-US" sz="2400" dirty="0">
                <a:latin typeface="NikoshBAN"/>
              </a:endParaRPr>
            </a:p>
            <a:p>
              <a:r>
                <a:rPr lang="en-US" sz="2400" dirty="0">
                  <a:latin typeface="NikoshBAN"/>
                </a:rPr>
                <a:t>৬।কৃতজ্ঞ</a:t>
              </a:r>
            </a:p>
            <a:p>
              <a:r>
                <a:rPr lang="en-US" sz="2400" dirty="0">
                  <a:latin typeface="NikoshBAN"/>
                </a:rPr>
                <a:t>৭।আত্মসচেতন</a:t>
              </a:r>
            </a:p>
            <a:p>
              <a:r>
                <a:rPr lang="en-US" sz="2400" dirty="0">
                  <a:latin typeface="NikoshBAN"/>
                </a:rPr>
                <a:t>৮।পতিভক্তি </a:t>
              </a:r>
            </a:p>
          </p:txBody>
        </p:sp>
        <p:pic>
          <p:nvPicPr>
            <p:cNvPr id="4" name="Picture 2" descr="Image result for মমতাদি">
              <a:extLst>
                <a:ext uri="{FF2B5EF4-FFF2-40B4-BE49-F238E27FC236}">
                  <a16:creationId xmlns:a16="http://schemas.microsoft.com/office/drawing/2014/main" id="{D10CD4D8-9061-4D0B-B138-C24AE0F5EF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183"/>
            <a:stretch/>
          </p:blipFill>
          <p:spPr bwMode="auto">
            <a:xfrm>
              <a:off x="587023" y="2265906"/>
              <a:ext cx="2861450" cy="36463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A9D853-A3C1-44FB-8A16-16C264FB5F4B}"/>
                </a:ext>
              </a:extLst>
            </p:cNvPr>
            <p:cNvSpPr txBox="1"/>
            <p:nvPr/>
          </p:nvSpPr>
          <p:spPr>
            <a:xfrm>
              <a:off x="2508955" y="1176866"/>
              <a:ext cx="3968046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/>
                </a:rPr>
                <a:t>মমতাদির</a:t>
              </a:r>
              <a:r>
                <a:rPr lang="en-US" sz="2400" b="1" dirty="0">
                  <a:latin typeface="NikoshBAN"/>
                </a:rPr>
                <a:t> </a:t>
              </a:r>
              <a:r>
                <a:rPr lang="en-US" sz="2400" b="1" dirty="0" err="1">
                  <a:latin typeface="NikoshBAN"/>
                </a:rPr>
                <a:t>চারিত্রিক</a:t>
              </a:r>
              <a:r>
                <a:rPr lang="en-US" sz="2400" b="1" dirty="0">
                  <a:latin typeface="NikoshBAN"/>
                </a:rPr>
                <a:t> </a:t>
              </a:r>
              <a:r>
                <a:rPr lang="en-US" sz="2400" b="1" dirty="0" err="1">
                  <a:latin typeface="NikoshBAN"/>
                </a:rPr>
                <a:t>বৈশিষ্ট্য</a:t>
              </a:r>
              <a:r>
                <a:rPr lang="en-US" sz="2400" b="1" dirty="0">
                  <a:latin typeface="NikoshBAN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6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F6E2E-CE41-47ED-BDF6-B7C287E48A9E}"/>
              </a:ext>
            </a:extLst>
          </p:cNvPr>
          <p:cNvGrpSpPr/>
          <p:nvPr/>
        </p:nvGrpSpPr>
        <p:grpSpPr>
          <a:xfrm>
            <a:off x="1219200" y="1490133"/>
            <a:ext cx="6762044" cy="4210756"/>
            <a:chOff x="610749" y="493292"/>
            <a:chExt cx="7766401" cy="5913294"/>
          </a:xfrm>
        </p:grpSpPr>
        <p:sp>
          <p:nvSpPr>
            <p:cNvPr id="13" name="Pentagon 31">
              <a:extLst>
                <a:ext uri="{FF2B5EF4-FFF2-40B4-BE49-F238E27FC236}">
                  <a16:creationId xmlns:a16="http://schemas.microsoft.com/office/drawing/2014/main" id="{790AF83D-0257-411C-AF35-493344C58BE9}"/>
                </a:ext>
              </a:extLst>
            </p:cNvPr>
            <p:cNvSpPr/>
            <p:nvPr/>
          </p:nvSpPr>
          <p:spPr>
            <a:xfrm>
              <a:off x="901262" y="5880076"/>
              <a:ext cx="12954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সাতাশ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Chevron 37">
              <a:extLst>
                <a:ext uri="{FF2B5EF4-FFF2-40B4-BE49-F238E27FC236}">
                  <a16:creationId xmlns:a16="http://schemas.microsoft.com/office/drawing/2014/main" id="{BFF68E6F-7F73-41F7-B81F-189537AF1B0E}"/>
                </a:ext>
              </a:extLst>
            </p:cNvPr>
            <p:cNvSpPr/>
            <p:nvPr/>
          </p:nvSpPr>
          <p:spPr>
            <a:xfrm>
              <a:off x="2367049" y="4439042"/>
              <a:ext cx="2848855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মমতাদির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40">
              <a:extLst>
                <a:ext uri="{FF2B5EF4-FFF2-40B4-BE49-F238E27FC236}">
                  <a16:creationId xmlns:a16="http://schemas.microsoft.com/office/drawing/2014/main" id="{68B21336-2BA8-4FC2-9369-E470BCA05567}"/>
                </a:ext>
              </a:extLst>
            </p:cNvPr>
            <p:cNvSpPr/>
            <p:nvPr/>
          </p:nvSpPr>
          <p:spPr>
            <a:xfrm>
              <a:off x="2319249" y="5900618"/>
              <a:ext cx="3752145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মমতাদির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নম্বর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485BBB8-C80B-40A9-AD5D-F0FFA0A88D0A}"/>
                </a:ext>
              </a:extLst>
            </p:cNvPr>
            <p:cNvGrpSpPr/>
            <p:nvPr/>
          </p:nvGrpSpPr>
          <p:grpSpPr>
            <a:xfrm>
              <a:off x="610749" y="1960559"/>
              <a:ext cx="4605155" cy="3038426"/>
              <a:chOff x="1841854" y="1759080"/>
              <a:chExt cx="4605155" cy="3038426"/>
            </a:xfrm>
          </p:grpSpPr>
          <p:sp>
            <p:nvSpPr>
              <p:cNvPr id="8" name="Pentagon 26">
                <a:extLst>
                  <a:ext uri="{FF2B5EF4-FFF2-40B4-BE49-F238E27FC236}">
                    <a16:creationId xmlns:a16="http://schemas.microsoft.com/office/drawing/2014/main" id="{F5A5E591-8F5A-4D59-A9F9-28C967480784}"/>
                  </a:ext>
                </a:extLst>
              </p:cNvPr>
              <p:cNvSpPr/>
              <p:nvPr/>
            </p:nvSpPr>
            <p:spPr>
              <a:xfrm>
                <a:off x="1841854" y="1759080"/>
                <a:ext cx="1585913" cy="484632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দশ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Pentagon 29">
                <a:extLst>
                  <a:ext uri="{FF2B5EF4-FFF2-40B4-BE49-F238E27FC236}">
                    <a16:creationId xmlns:a16="http://schemas.microsoft.com/office/drawing/2014/main" id="{F969A20A-FEB0-4A2D-8A2D-3208597F145B}"/>
                  </a:ext>
                </a:extLst>
              </p:cNvPr>
              <p:cNvSpPr/>
              <p:nvPr/>
            </p:nvSpPr>
            <p:spPr>
              <a:xfrm>
                <a:off x="1962061" y="3698634"/>
                <a:ext cx="1600200" cy="484632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আঠারো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Pentagon 30">
                <a:extLst>
                  <a:ext uri="{FF2B5EF4-FFF2-40B4-BE49-F238E27FC236}">
                    <a16:creationId xmlns:a16="http://schemas.microsoft.com/office/drawing/2014/main" id="{E380F474-C0EB-4C4B-910E-739142374DA0}"/>
                  </a:ext>
                </a:extLst>
              </p:cNvPr>
              <p:cNvSpPr/>
              <p:nvPr/>
            </p:nvSpPr>
            <p:spPr>
              <a:xfrm>
                <a:off x="1997954" y="4312874"/>
                <a:ext cx="1600200" cy="484632"/>
              </a:xfrm>
              <a:prstGeom prst="homePlate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তেইশ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Chevron 50">
                <a:extLst>
                  <a:ext uri="{FF2B5EF4-FFF2-40B4-BE49-F238E27FC236}">
                    <a16:creationId xmlns:a16="http://schemas.microsoft.com/office/drawing/2014/main" id="{5FC4AF91-B83C-4C52-BFF5-BA953D4EF3FC}"/>
                  </a:ext>
                </a:extLst>
              </p:cNvPr>
              <p:cNvSpPr/>
              <p:nvPr/>
            </p:nvSpPr>
            <p:spPr>
              <a:xfrm>
                <a:off x="3598154" y="3573105"/>
                <a:ext cx="2848855" cy="505968"/>
              </a:xfrm>
              <a:prstGeom prst="chevron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স্বামীর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অধিকার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Chevron 54">
              <a:extLst>
                <a:ext uri="{FF2B5EF4-FFF2-40B4-BE49-F238E27FC236}">
                  <a16:creationId xmlns:a16="http://schemas.microsoft.com/office/drawing/2014/main" id="{D7FA7AB1-6F5A-410A-BF8A-7DCB72411F7D}"/>
                </a:ext>
              </a:extLst>
            </p:cNvPr>
            <p:cNvSpPr/>
            <p:nvPr/>
          </p:nvSpPr>
          <p:spPr>
            <a:xfrm>
              <a:off x="2266952" y="1902941"/>
              <a:ext cx="3505198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সাড়ে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দশটা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অবধি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BEB246-2614-4822-9EF2-DE62DED08D36}"/>
                </a:ext>
              </a:extLst>
            </p:cNvPr>
            <p:cNvSpPr/>
            <p:nvPr/>
          </p:nvSpPr>
          <p:spPr>
            <a:xfrm>
              <a:off x="1674725" y="493292"/>
              <a:ext cx="6645628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‘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মমতাদি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’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গল্পে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সংখ্যাবাচক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শব্দের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ব্যবহার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--</a:t>
              </a:r>
            </a:p>
          </p:txBody>
        </p:sp>
        <p:sp>
          <p:nvSpPr>
            <p:cNvPr id="40" name="Pentagon 22">
              <a:extLst>
                <a:ext uri="{FF2B5EF4-FFF2-40B4-BE49-F238E27FC236}">
                  <a16:creationId xmlns:a16="http://schemas.microsoft.com/office/drawing/2014/main" id="{005C0878-9AAF-43A1-A552-BCA9623D6BCC}"/>
                </a:ext>
              </a:extLst>
            </p:cNvPr>
            <p:cNvSpPr/>
            <p:nvPr/>
          </p:nvSpPr>
          <p:spPr>
            <a:xfrm>
              <a:off x="940595" y="3205128"/>
              <a:ext cx="10668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পাঁচ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Chevron 47">
              <a:extLst>
                <a:ext uri="{FF2B5EF4-FFF2-40B4-BE49-F238E27FC236}">
                  <a16:creationId xmlns:a16="http://schemas.microsoft.com/office/drawing/2014/main" id="{7C7032F3-7214-4A22-B6CC-5526530C281A}"/>
                </a:ext>
              </a:extLst>
            </p:cNvPr>
            <p:cNvSpPr/>
            <p:nvPr/>
          </p:nvSpPr>
          <p:spPr>
            <a:xfrm>
              <a:off x="2711541" y="3183792"/>
              <a:ext cx="2447482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ছেলের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2" name="Pentagon 15">
              <a:extLst>
                <a:ext uri="{FF2B5EF4-FFF2-40B4-BE49-F238E27FC236}">
                  <a16:creationId xmlns:a16="http://schemas.microsoft.com/office/drawing/2014/main" id="{0FBE419E-5125-4401-8744-F051D8E57AB2}"/>
                </a:ext>
              </a:extLst>
            </p:cNvPr>
            <p:cNvSpPr/>
            <p:nvPr/>
          </p:nvSpPr>
          <p:spPr>
            <a:xfrm>
              <a:off x="800717" y="2550367"/>
              <a:ext cx="10668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দুই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Chevron 39">
              <a:extLst>
                <a:ext uri="{FF2B5EF4-FFF2-40B4-BE49-F238E27FC236}">
                  <a16:creationId xmlns:a16="http://schemas.microsoft.com/office/drawing/2014/main" id="{6CF6B89C-7DFA-4784-92FE-01DACC95D147}"/>
                </a:ext>
              </a:extLst>
            </p:cNvPr>
            <p:cNvSpPr/>
            <p:nvPr/>
          </p:nvSpPr>
          <p:spPr>
            <a:xfrm>
              <a:off x="2511625" y="2519334"/>
              <a:ext cx="2218928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দু’টি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লেবু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2" descr="Image result for মমতাদি">
              <a:extLst>
                <a:ext uri="{FF2B5EF4-FFF2-40B4-BE49-F238E27FC236}">
                  <a16:creationId xmlns:a16="http://schemas.microsoft.com/office/drawing/2014/main" id="{C2FC4623-4EEA-446E-94D3-C34AB45B53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183"/>
            <a:stretch/>
          </p:blipFill>
          <p:spPr bwMode="auto">
            <a:xfrm>
              <a:off x="5528295" y="1822244"/>
              <a:ext cx="2848855" cy="36463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Pentagon 17">
              <a:extLst>
                <a:ext uri="{FF2B5EF4-FFF2-40B4-BE49-F238E27FC236}">
                  <a16:creationId xmlns:a16="http://schemas.microsoft.com/office/drawing/2014/main" id="{D92CDBE1-C2E8-4CC6-9D42-6C8072C1651D}"/>
                </a:ext>
              </a:extLst>
            </p:cNvPr>
            <p:cNvSpPr/>
            <p:nvPr/>
          </p:nvSpPr>
          <p:spPr>
            <a:xfrm>
              <a:off x="1141325" y="5197214"/>
              <a:ext cx="1066800" cy="484632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তিন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Chevron 52">
              <a:extLst>
                <a:ext uri="{FF2B5EF4-FFF2-40B4-BE49-F238E27FC236}">
                  <a16:creationId xmlns:a16="http://schemas.microsoft.com/office/drawing/2014/main" id="{1B962E00-14AA-4BE1-82F3-FE31FBE0DC79}"/>
                </a:ext>
              </a:extLst>
            </p:cNvPr>
            <p:cNvSpPr/>
            <p:nvPr/>
          </p:nvSpPr>
          <p:spPr>
            <a:xfrm>
              <a:off x="2367049" y="5078497"/>
              <a:ext cx="2940845" cy="505968"/>
            </a:xfrm>
            <a:prstGeom prst="chevron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গালে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চড়ের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দাগ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8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AC1A0-73E6-4DDA-AACA-6E182AF8436A}"/>
              </a:ext>
            </a:extLst>
          </p:cNvPr>
          <p:cNvGrpSpPr/>
          <p:nvPr/>
        </p:nvGrpSpPr>
        <p:grpSpPr>
          <a:xfrm>
            <a:off x="954705" y="1520329"/>
            <a:ext cx="7234589" cy="4293450"/>
            <a:chOff x="848255" y="720288"/>
            <a:chExt cx="7234589" cy="527581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8DDB4B-80CB-4B92-846C-BBC6817F9A64}"/>
                </a:ext>
              </a:extLst>
            </p:cNvPr>
            <p:cNvSpPr txBox="1"/>
            <p:nvPr/>
          </p:nvSpPr>
          <p:spPr>
            <a:xfrm>
              <a:off x="2043624" y="720288"/>
              <a:ext cx="5374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কইতে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আপনার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ছেলে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pic>
          <p:nvPicPr>
            <p:cNvPr id="7170" name="Picture 2" descr="No description available.">
              <a:extLst>
                <a:ext uri="{FF2B5EF4-FFF2-40B4-BE49-F238E27FC236}">
                  <a16:creationId xmlns:a16="http://schemas.microsoft.com/office/drawing/2014/main" id="{F68D268E-1CF8-4D92-80F2-EBE2DB38D6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" b="66748"/>
            <a:stretch/>
          </p:blipFill>
          <p:spPr bwMode="auto">
            <a:xfrm>
              <a:off x="848255" y="2204156"/>
              <a:ext cx="3102857" cy="27855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28B4BD-1A30-40A3-BDA8-9DF858D68C22}"/>
                </a:ext>
              </a:extLst>
            </p:cNvPr>
            <p:cNvSpPr txBox="1"/>
            <p:nvPr/>
          </p:nvSpPr>
          <p:spPr>
            <a:xfrm>
              <a:off x="1884706" y="1292059"/>
              <a:ext cx="5692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/>
                </a:rPr>
                <a:t>বেশি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আস্কারা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দিও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না,জ্বালিয়ে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মারবে</a:t>
              </a:r>
              <a:r>
                <a:rPr lang="en-US" sz="2400" dirty="0">
                  <a:latin typeface="NikoshBAN"/>
                </a:rPr>
                <a:t>।</a:t>
              </a:r>
            </a:p>
          </p:txBody>
        </p:sp>
        <p:pic>
          <p:nvPicPr>
            <p:cNvPr id="7172" name="Picture 4" descr="No description available.">
              <a:extLst>
                <a:ext uri="{FF2B5EF4-FFF2-40B4-BE49-F238E27FC236}">
                  <a16:creationId xmlns:a16="http://schemas.microsoft.com/office/drawing/2014/main" id="{CE93BECA-2F95-4C9C-8BAB-0AB2AD96B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66091"/>
            <a:stretch/>
          </p:blipFill>
          <p:spPr bwMode="auto">
            <a:xfrm>
              <a:off x="4572000" y="3210566"/>
              <a:ext cx="3510844" cy="27855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4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58282A-C0DC-4FB5-90A3-6EB8F00379EC}"/>
              </a:ext>
            </a:extLst>
          </p:cNvPr>
          <p:cNvGrpSpPr/>
          <p:nvPr/>
        </p:nvGrpSpPr>
        <p:grpSpPr>
          <a:xfrm>
            <a:off x="966179" y="1196622"/>
            <a:ext cx="7211642" cy="4684890"/>
            <a:chOff x="581309" y="783258"/>
            <a:chExt cx="8018866" cy="54933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5391D9-4322-4AF8-A722-4A27946959B7}"/>
                </a:ext>
              </a:extLst>
            </p:cNvPr>
            <p:cNvSpPr txBox="1"/>
            <p:nvPr/>
          </p:nvSpPr>
          <p:spPr>
            <a:xfrm>
              <a:off x="2120900" y="1677074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/>
                </a:rPr>
                <a:t>তোমার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গালে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আঙ্গুলের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দাগ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কেন</a:t>
              </a:r>
              <a:r>
                <a:rPr lang="en-US" sz="2800" dirty="0">
                  <a:latin typeface="NikoshBAN"/>
                </a:rPr>
                <a:t>?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E2A016-FE7F-4A86-BC2B-DC081513FB2E}"/>
                </a:ext>
              </a:extLst>
            </p:cNvPr>
            <p:cNvSpPr txBox="1"/>
            <p:nvPr/>
          </p:nvSpPr>
          <p:spPr>
            <a:xfrm>
              <a:off x="1894575" y="783258"/>
              <a:ext cx="670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/>
                </a:rPr>
                <a:t>একদিন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অবনীর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গালে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যে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দাগ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হয়েছিল</a:t>
              </a:r>
              <a:r>
                <a:rPr lang="en-US" sz="2800" dirty="0">
                  <a:latin typeface="NikoshBAN"/>
                </a:rPr>
                <a:t>… </a:t>
              </a: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229BD17-A086-4FE7-8E76-2AC2C0DBA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581309" y="2265205"/>
              <a:ext cx="2626531" cy="2776188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920145-7CB8-4790-9469-9163E342B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1" r="10201"/>
            <a:stretch/>
          </p:blipFill>
          <p:spPr>
            <a:xfrm>
              <a:off x="3451737" y="2787906"/>
              <a:ext cx="2484426" cy="29267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194" name="Picture 2" descr="No description available.">
              <a:extLst>
                <a:ext uri="{FF2B5EF4-FFF2-40B4-BE49-F238E27FC236}">
                  <a16:creationId xmlns:a16="http://schemas.microsoft.com/office/drawing/2014/main" id="{204C66B5-F271-417D-B402-17955D21B7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b="66970"/>
            <a:stretch/>
          </p:blipFill>
          <p:spPr bwMode="auto">
            <a:xfrm>
              <a:off x="6180060" y="2935111"/>
              <a:ext cx="2267479" cy="334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25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57CD62-D631-4CB8-8D82-D35B7BDD1A7E}"/>
              </a:ext>
            </a:extLst>
          </p:cNvPr>
          <p:cNvGrpSpPr/>
          <p:nvPr/>
        </p:nvGrpSpPr>
        <p:grpSpPr>
          <a:xfrm>
            <a:off x="983723" y="1524000"/>
            <a:ext cx="7223299" cy="3951111"/>
            <a:chOff x="983723" y="648928"/>
            <a:chExt cx="7773632" cy="51228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4BF299-C761-401B-81A8-939D70780B7F}"/>
                </a:ext>
              </a:extLst>
            </p:cNvPr>
            <p:cNvSpPr txBox="1"/>
            <p:nvPr/>
          </p:nvSpPr>
          <p:spPr>
            <a:xfrm>
              <a:off x="1899355" y="648928"/>
              <a:ext cx="685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/>
                </a:rPr>
                <a:t>কারো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কাছে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যা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পাই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না</a:t>
              </a:r>
              <a:r>
                <a:rPr lang="en-US" sz="2800" dirty="0">
                  <a:latin typeface="NikoshBAN"/>
                </a:rPr>
                <a:t>, </a:t>
              </a:r>
              <a:r>
                <a:rPr lang="en-US" sz="2800" dirty="0" err="1">
                  <a:latin typeface="NikoshBAN"/>
                </a:rPr>
                <a:t>তুমি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তা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দেবে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কেন</a:t>
              </a:r>
              <a:r>
                <a:rPr lang="en-US" sz="2800" dirty="0">
                  <a:latin typeface="NikoshBAN"/>
                </a:rPr>
                <a:t>?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7C0F47-47F0-45B7-B08C-9E1349FB564E}"/>
                </a:ext>
              </a:extLst>
            </p:cNvPr>
            <p:cNvSpPr txBox="1"/>
            <p:nvPr/>
          </p:nvSpPr>
          <p:spPr>
            <a:xfrm>
              <a:off x="1937455" y="1210156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/>
                </a:rPr>
                <a:t>তোমার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বরের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চাকরি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হয়েছে</a:t>
              </a:r>
              <a:r>
                <a:rPr lang="en-US" sz="2800" dirty="0">
                  <a:latin typeface="NikoshBAN"/>
                </a:rPr>
                <a:t>?-</a:t>
              </a:r>
              <a:r>
                <a:rPr lang="en-US" sz="2800" dirty="0" err="1">
                  <a:latin typeface="NikoshBAN"/>
                </a:rPr>
                <a:t>হয়েছে</a:t>
              </a:r>
              <a:r>
                <a:rPr lang="en-US" sz="2800" dirty="0">
                  <a:latin typeface="NikoshBAN"/>
                </a:rPr>
                <a:t>।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A61B8C-32F2-4DCD-BBA3-61E7A661CA2F}"/>
                </a:ext>
              </a:extLst>
            </p:cNvPr>
            <p:cNvSpPr txBox="1"/>
            <p:nvPr/>
          </p:nvSpPr>
          <p:spPr>
            <a:xfrm>
              <a:off x="1655232" y="1955799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/>
                </a:rPr>
                <a:t>গুরুনিন্দা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বাঁচাতে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মিথ্যে</a:t>
              </a:r>
              <a:r>
                <a:rPr lang="en-US" sz="2800" dirty="0">
                  <a:latin typeface="NikoshBAN"/>
                </a:rPr>
                <a:t> </a:t>
              </a:r>
              <a:r>
                <a:rPr lang="en-US" sz="2800" dirty="0" err="1">
                  <a:latin typeface="NikoshBAN"/>
                </a:rPr>
                <a:t>বললে</a:t>
              </a:r>
              <a:r>
                <a:rPr lang="en-US" sz="2800" dirty="0">
                  <a:latin typeface="NikoshBAN"/>
                </a:rPr>
                <a:t>? </a:t>
              </a:r>
            </a:p>
          </p:txBody>
        </p:sp>
        <p:pic>
          <p:nvPicPr>
            <p:cNvPr id="9218" name="Picture 2" descr="No description available.">
              <a:extLst>
                <a:ext uri="{FF2B5EF4-FFF2-40B4-BE49-F238E27FC236}">
                  <a16:creationId xmlns:a16="http://schemas.microsoft.com/office/drawing/2014/main" id="{582CC32C-9B41-4402-B149-CF71DFC733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66584"/>
            <a:stretch/>
          </p:blipFill>
          <p:spPr bwMode="auto">
            <a:xfrm>
              <a:off x="983723" y="2611131"/>
              <a:ext cx="2967390" cy="258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No description available.">
              <a:extLst>
                <a:ext uri="{FF2B5EF4-FFF2-40B4-BE49-F238E27FC236}">
                  <a16:creationId xmlns:a16="http://schemas.microsoft.com/office/drawing/2014/main" id="{C66C842D-B308-4E58-BF7B-F19BF1AAE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" b="66748"/>
            <a:stretch/>
          </p:blipFill>
          <p:spPr bwMode="auto">
            <a:xfrm>
              <a:off x="4538133" y="2986215"/>
              <a:ext cx="3102857" cy="27855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928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B6E77B-E323-48A0-A299-45893A27A949}"/>
              </a:ext>
            </a:extLst>
          </p:cNvPr>
          <p:cNvGrpSpPr/>
          <p:nvPr/>
        </p:nvGrpSpPr>
        <p:grpSpPr>
          <a:xfrm>
            <a:off x="1444978" y="1100667"/>
            <a:ext cx="6716889" cy="4656665"/>
            <a:chOff x="457993" y="688876"/>
            <a:chExt cx="8244148" cy="551436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BEC8A6-BE85-4201-99B0-469009B2AB1D}"/>
                </a:ext>
              </a:extLst>
            </p:cNvPr>
            <p:cNvSpPr txBox="1"/>
            <p:nvPr/>
          </p:nvSpPr>
          <p:spPr>
            <a:xfrm>
              <a:off x="1817511" y="688876"/>
              <a:ext cx="6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/>
                </a:rPr>
                <a:t>দুটি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লেবু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কিনে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আমাকে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সঙ্গে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নিয়ে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সে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গলিতে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ঢুকল</a:t>
              </a:r>
              <a:r>
                <a:rPr lang="en-US" sz="2000" dirty="0">
                  <a:latin typeface="NikoshBAN"/>
                </a:rPr>
                <a:t>। </a:t>
              </a:r>
            </a:p>
          </p:txBody>
        </p:sp>
        <p:pic>
          <p:nvPicPr>
            <p:cNvPr id="10242" name="Picture 2" descr="No description available.">
              <a:extLst>
                <a:ext uri="{FF2B5EF4-FFF2-40B4-BE49-F238E27FC236}">
                  <a16:creationId xmlns:a16="http://schemas.microsoft.com/office/drawing/2014/main" id="{919E348F-27B6-4AE7-8078-BAF5800FF8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b="66914"/>
            <a:stretch/>
          </p:blipFill>
          <p:spPr bwMode="auto">
            <a:xfrm>
              <a:off x="457993" y="2079978"/>
              <a:ext cx="2719036" cy="269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No description available.">
              <a:extLst>
                <a:ext uri="{FF2B5EF4-FFF2-40B4-BE49-F238E27FC236}">
                  <a16:creationId xmlns:a16="http://schemas.microsoft.com/office/drawing/2014/main" id="{1AA95901-FF1A-46E5-948F-4935E86F1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b="66419"/>
            <a:stretch/>
          </p:blipFill>
          <p:spPr bwMode="auto">
            <a:xfrm>
              <a:off x="6513686" y="3505199"/>
              <a:ext cx="2188455" cy="269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6" descr="No description available.">
              <a:extLst>
                <a:ext uri="{FF2B5EF4-FFF2-40B4-BE49-F238E27FC236}">
                  <a16:creationId xmlns:a16="http://schemas.microsoft.com/office/drawing/2014/main" id="{11F650F1-91A9-41D6-BFA0-7A2A9DBC70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8" descr="No description available.">
              <a:extLst>
                <a:ext uri="{FF2B5EF4-FFF2-40B4-BE49-F238E27FC236}">
                  <a16:creationId xmlns:a16="http://schemas.microsoft.com/office/drawing/2014/main" id="{0C0DDE0B-6D3C-4640-97FF-B38D2D9A61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0" name="Picture 10" descr="No description available.">
              <a:extLst>
                <a:ext uri="{FF2B5EF4-FFF2-40B4-BE49-F238E27FC236}">
                  <a16:creationId xmlns:a16="http://schemas.microsoft.com/office/drawing/2014/main" id="{EC0E7737-9B01-4898-A1A8-69F3D08E6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1" b="66749"/>
            <a:stretch/>
          </p:blipFill>
          <p:spPr bwMode="auto">
            <a:xfrm>
              <a:off x="3546738" y="2946400"/>
              <a:ext cx="2660123" cy="3011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C5F111-CE80-4F9C-90CE-544088A9E06F}"/>
                </a:ext>
              </a:extLst>
            </p:cNvPr>
            <p:cNvSpPr/>
            <p:nvPr/>
          </p:nvSpPr>
          <p:spPr>
            <a:xfrm>
              <a:off x="3531833" y="2926644"/>
              <a:ext cx="1192567" cy="6096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২৭ নং বাড়ী</a:t>
              </a:r>
              <a:endPara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1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4A8711-FDED-4267-87B7-2457E3FEE9B2}"/>
              </a:ext>
            </a:extLst>
          </p:cNvPr>
          <p:cNvGrpSpPr/>
          <p:nvPr/>
        </p:nvGrpSpPr>
        <p:grpSpPr>
          <a:xfrm>
            <a:off x="1365956" y="1693333"/>
            <a:ext cx="6818488" cy="4617156"/>
            <a:chOff x="460460" y="857955"/>
            <a:chExt cx="9237538" cy="5532901"/>
          </a:xfrm>
        </p:grpSpPr>
        <p:pic>
          <p:nvPicPr>
            <p:cNvPr id="3" name="Picture 4" descr="No description available.">
              <a:extLst>
                <a:ext uri="{FF2B5EF4-FFF2-40B4-BE49-F238E27FC236}">
                  <a16:creationId xmlns:a16="http://schemas.microsoft.com/office/drawing/2014/main" id="{34F7CFDB-0E64-47A0-83BE-89AB89511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b="66419"/>
            <a:stretch/>
          </p:blipFill>
          <p:spPr bwMode="auto">
            <a:xfrm>
              <a:off x="460460" y="1859843"/>
              <a:ext cx="1736024" cy="269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A44AEE-EC1A-4B17-BCAD-75F83DC1086A}"/>
                </a:ext>
              </a:extLst>
            </p:cNvPr>
            <p:cNvSpPr txBox="1"/>
            <p:nvPr/>
          </p:nvSpPr>
          <p:spPr>
            <a:xfrm>
              <a:off x="782598" y="857955"/>
              <a:ext cx="891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/>
                </a:rPr>
                <a:t>ঘরে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দুটি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জানালা</a:t>
              </a:r>
              <a:r>
                <a:rPr lang="en-US" sz="2000" dirty="0">
                  <a:latin typeface="NikoshBAN"/>
                </a:rPr>
                <a:t>…</a:t>
              </a:r>
              <a:r>
                <a:rPr lang="en-US" sz="2000" dirty="0" err="1">
                  <a:latin typeface="NikoshBAN"/>
                </a:rPr>
                <a:t>দুটি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ট্রাংক</a:t>
              </a:r>
              <a:r>
                <a:rPr lang="en-US" sz="2000" dirty="0">
                  <a:latin typeface="NikoshBAN"/>
                </a:rPr>
                <a:t>…</a:t>
              </a:r>
              <a:r>
                <a:rPr lang="en-US" sz="2000" dirty="0" err="1">
                  <a:latin typeface="NikoshBAN"/>
                </a:rPr>
                <a:t>ভাঙ্গা</a:t>
              </a:r>
              <a:r>
                <a:rPr lang="en-US" sz="2000" dirty="0">
                  <a:latin typeface="NikoshBAN"/>
                </a:rPr>
                <a:t> </a:t>
              </a:r>
              <a:r>
                <a:rPr lang="en-US" sz="2000" dirty="0" err="1">
                  <a:latin typeface="NikoshBAN"/>
                </a:rPr>
                <a:t>টেবিল</a:t>
              </a:r>
              <a:r>
                <a:rPr lang="en-US" sz="2000" dirty="0">
                  <a:latin typeface="NikoshBAN"/>
                </a:rPr>
                <a:t>…</a:t>
              </a:r>
              <a:r>
                <a:rPr lang="en-US" sz="2000" dirty="0" err="1">
                  <a:latin typeface="NikoshBAN"/>
                </a:rPr>
                <a:t>আর্সি</a:t>
              </a:r>
              <a:r>
                <a:rPr lang="en-US" sz="2000" dirty="0">
                  <a:latin typeface="NikoshBAN"/>
                </a:rPr>
                <a:t>…</a:t>
              </a:r>
              <a:r>
                <a:rPr lang="en-US" sz="2000" dirty="0" err="1">
                  <a:latin typeface="NikoshBAN"/>
                </a:rPr>
                <a:t>বই</a:t>
              </a:r>
              <a:r>
                <a:rPr lang="en-US" sz="2000" dirty="0">
                  <a:latin typeface="NikoshBAN"/>
                </a:rPr>
                <a:t>   </a:t>
              </a:r>
            </a:p>
          </p:txBody>
        </p:sp>
        <p:pic>
          <p:nvPicPr>
            <p:cNvPr id="6" name="Picture 4" descr="No description available.">
              <a:extLst>
                <a:ext uri="{FF2B5EF4-FFF2-40B4-BE49-F238E27FC236}">
                  <a16:creationId xmlns:a16="http://schemas.microsoft.com/office/drawing/2014/main" id="{425487DA-2D3B-414C-944A-9418D02C3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9" b="68395"/>
            <a:stretch/>
          </p:blipFill>
          <p:spPr bwMode="auto">
            <a:xfrm>
              <a:off x="2394638" y="2424990"/>
              <a:ext cx="2102156" cy="296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D2927E-508D-4E4A-8B61-A3601C7A4B0A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4" t="13866" r="9444" b="15859"/>
            <a:stretch/>
          </p:blipFill>
          <p:spPr>
            <a:xfrm>
              <a:off x="4572000" y="4302411"/>
              <a:ext cx="2762113" cy="2088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12" descr="Image result for আয়না">
              <a:extLst>
                <a:ext uri="{FF2B5EF4-FFF2-40B4-BE49-F238E27FC236}">
                  <a16:creationId xmlns:a16="http://schemas.microsoft.com/office/drawing/2014/main" id="{F397F860-7D45-4E1C-BC11-05CF6B9CD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876" y="2424990"/>
              <a:ext cx="1736023" cy="175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Image result for বই">
              <a:extLst>
                <a:ext uri="{FF2B5EF4-FFF2-40B4-BE49-F238E27FC236}">
                  <a16:creationId xmlns:a16="http://schemas.microsoft.com/office/drawing/2014/main" id="{6F687BC6-0305-4177-A694-1384A573C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312" y="2526560"/>
              <a:ext cx="162877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6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0F5EA6-6546-4AC0-A1C3-0A973696F4F3}"/>
              </a:ext>
            </a:extLst>
          </p:cNvPr>
          <p:cNvGrpSpPr/>
          <p:nvPr/>
        </p:nvGrpSpPr>
        <p:grpSpPr>
          <a:xfrm>
            <a:off x="1236132" y="1343378"/>
            <a:ext cx="6671735" cy="3962400"/>
            <a:chOff x="657576" y="743193"/>
            <a:chExt cx="7606732" cy="485056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00BC5-FEFE-4B7F-98F4-BA8634178D7F}"/>
                </a:ext>
              </a:extLst>
            </p:cNvPr>
            <p:cNvSpPr txBox="1"/>
            <p:nvPr/>
          </p:nvSpPr>
          <p:spPr>
            <a:xfrm>
              <a:off x="1986843" y="743193"/>
              <a:ext cx="5586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/>
                </a:rPr>
                <a:t>একটি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বছর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পাঁচেকের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ছেলে</a:t>
              </a:r>
              <a:r>
                <a:rPr lang="en-US" sz="2400" dirty="0">
                  <a:latin typeface="NikoshBAN"/>
                </a:rPr>
                <a:t>…</a:t>
              </a:r>
              <a:r>
                <a:rPr lang="en-US" sz="2400" dirty="0" err="1">
                  <a:latin typeface="NikoshBAN"/>
                </a:rPr>
                <a:t>পেটের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ব্যথা</a:t>
              </a:r>
              <a:r>
                <a:rPr lang="en-US" sz="2400" dirty="0">
                  <a:latin typeface="NikoshBAN"/>
                </a:rPr>
                <a:t>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3E8D97-A524-4C90-AC7B-415F22D93EF1}"/>
                </a:ext>
              </a:extLst>
            </p:cNvPr>
            <p:cNvSpPr txBox="1"/>
            <p:nvPr/>
          </p:nvSpPr>
          <p:spPr>
            <a:xfrm>
              <a:off x="1986844" y="1264240"/>
              <a:ext cx="627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/>
                </a:rPr>
                <a:t>তুমি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এবার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বাড়ি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যাও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ভাই।তোমার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খিদে</a:t>
              </a:r>
              <a:r>
                <a:rPr lang="en-US" sz="2400" dirty="0">
                  <a:latin typeface="NikoshBAN"/>
                </a:rPr>
                <a:t> </a:t>
              </a:r>
              <a:r>
                <a:rPr lang="en-US" sz="2400" dirty="0" err="1">
                  <a:latin typeface="NikoshBAN"/>
                </a:rPr>
                <a:t>পেয়েছে</a:t>
              </a:r>
              <a:r>
                <a:rPr lang="en-US" sz="2400" dirty="0">
                  <a:latin typeface="NikoshBAN"/>
                </a:rPr>
                <a:t>। </a:t>
              </a:r>
            </a:p>
          </p:txBody>
        </p:sp>
        <p:pic>
          <p:nvPicPr>
            <p:cNvPr id="11266" name="Picture 2" descr="No description available.">
              <a:extLst>
                <a:ext uri="{FF2B5EF4-FFF2-40B4-BE49-F238E27FC236}">
                  <a16:creationId xmlns:a16="http://schemas.microsoft.com/office/drawing/2014/main" id="{EC8E670B-4E58-45E7-8351-4A0B78B6E0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2" b="65926"/>
            <a:stretch/>
          </p:blipFill>
          <p:spPr bwMode="auto">
            <a:xfrm>
              <a:off x="3682186" y="3000138"/>
              <a:ext cx="3112558" cy="2593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6" descr="No description available.">
              <a:extLst>
                <a:ext uri="{FF2B5EF4-FFF2-40B4-BE49-F238E27FC236}">
                  <a16:creationId xmlns:a16="http://schemas.microsoft.com/office/drawing/2014/main" id="{200AE97F-C80F-4C00-A65C-A11FD03718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72" name="Picture 8" descr="No description available.">
              <a:extLst>
                <a:ext uri="{FF2B5EF4-FFF2-40B4-BE49-F238E27FC236}">
                  <a16:creationId xmlns:a16="http://schemas.microsoft.com/office/drawing/2014/main" id="{DACD66DF-9657-49D4-94B2-C10551814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2" b="67572"/>
            <a:stretch/>
          </p:blipFill>
          <p:spPr bwMode="auto">
            <a:xfrm>
              <a:off x="657576" y="1994594"/>
              <a:ext cx="2658533" cy="236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3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91648F-9E35-450E-8023-FE92DA2DEC29}"/>
              </a:ext>
            </a:extLst>
          </p:cNvPr>
          <p:cNvGrpSpPr/>
          <p:nvPr/>
        </p:nvGrpSpPr>
        <p:grpSpPr>
          <a:xfrm>
            <a:off x="821615" y="695396"/>
            <a:ext cx="7859397" cy="5376585"/>
            <a:chOff x="821615" y="695396"/>
            <a:chExt cx="7859397" cy="53765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0869A-1376-41BE-9189-D56A26D2F503}"/>
                </a:ext>
              </a:extLst>
            </p:cNvPr>
            <p:cNvSpPr txBox="1"/>
            <p:nvPr/>
          </p:nvSpPr>
          <p:spPr>
            <a:xfrm>
              <a:off x="5472128" y="3235574"/>
              <a:ext cx="3208884" cy="21698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রেহানা পারভীন।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সহকারী শিক্ষক।</a:t>
              </a: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জামতলা দাখিল মাদ্রাসা</a:t>
              </a:r>
              <a:r>
                <a:rPr lang="en-US" sz="2700" b="1" dirty="0">
                  <a:ln/>
                  <a:solidFill>
                    <a:schemeClr val="tx1"/>
                  </a:solidFill>
                  <a:latin typeface="Corbel" panose="020B0503020204020204"/>
                </a:rPr>
                <a:t>। </a:t>
              </a:r>
              <a:endParaRPr lang="bn-IN" sz="2700" b="1" dirty="0">
                <a:ln/>
                <a:solidFill>
                  <a:schemeClr val="tx1"/>
                </a:solidFill>
                <a:latin typeface="Corbel" panose="020B0503020204020204"/>
                <a:cs typeface="Vrinda" panose="020B0502040204020203" pitchFamily="34" charset="0"/>
              </a:endParaRPr>
            </a:p>
            <a:p>
              <a:pPr defTabSz="342900">
                <a:defRPr/>
              </a:pPr>
              <a:r>
                <a:rPr lang="bn-IN" sz="2700" b="1" dirty="0">
                  <a:ln/>
                  <a:solidFill>
                    <a:schemeClr val="tx1"/>
                  </a:solidFill>
                  <a:latin typeface="Corbel" panose="020B0503020204020204"/>
                  <a:cs typeface="Vrinda" panose="020B0502040204020203" pitchFamily="34" charset="0"/>
                </a:rPr>
                <a:t>গোয়ালন্দ,রাজবাড়ী</a:t>
              </a:r>
              <a:r>
                <a:rPr lang="bn-IN" sz="2700" b="1" dirty="0">
                  <a:ln/>
                  <a:solidFill>
                    <a:srgbClr val="C00000"/>
                  </a:solidFill>
                  <a:latin typeface="Corbel" panose="020B0503020204020204"/>
                  <a:cs typeface="Vrinda" panose="020B0502040204020203" pitchFamily="34" charset="0"/>
                </a:rPr>
                <a:t>। </a:t>
              </a:r>
              <a:endParaRPr lang="en-US" sz="2700" b="1" dirty="0">
                <a:ln/>
                <a:solidFill>
                  <a:srgbClr val="C00000"/>
                </a:solidFill>
                <a:latin typeface="Corbel" panose="020B0503020204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4B3C73-1A2D-416D-A827-ED5781AB188D}"/>
                </a:ext>
              </a:extLst>
            </p:cNvPr>
            <p:cNvSpPr txBox="1"/>
            <p:nvPr/>
          </p:nvSpPr>
          <p:spPr>
            <a:xfrm>
              <a:off x="1948745" y="695396"/>
              <a:ext cx="6190568" cy="1962072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algn="ctr" defTabSz="685800">
                <a:defRPr/>
              </a:pPr>
              <a:r>
                <a:rPr lang="bn-BD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BCF786-0B71-49DB-875F-B05B2F54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482" y="3429000"/>
              <a:ext cx="1945039" cy="259194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D3919CC-63EC-4A70-8E0B-9CF9C73BC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7" r="7674"/>
            <a:stretch/>
          </p:blipFill>
          <p:spPr>
            <a:xfrm>
              <a:off x="821615" y="2568991"/>
              <a:ext cx="2254260" cy="35029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41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4E36BC-FD38-4AA4-9751-B263DBBBF673}"/>
              </a:ext>
            </a:extLst>
          </p:cNvPr>
          <p:cNvGrpSpPr/>
          <p:nvPr/>
        </p:nvGrpSpPr>
        <p:grpSpPr>
          <a:xfrm>
            <a:off x="1096197" y="707408"/>
            <a:ext cx="6546381" cy="3808148"/>
            <a:chOff x="1096197" y="707408"/>
            <a:chExt cx="6546381" cy="3808148"/>
          </a:xfrm>
        </p:grpSpPr>
        <p:sp>
          <p:nvSpPr>
            <p:cNvPr id="4" name="Pentagon 14">
              <a:extLst>
                <a:ext uri="{FF2B5EF4-FFF2-40B4-BE49-F238E27FC236}">
                  <a16:creationId xmlns:a16="http://schemas.microsoft.com/office/drawing/2014/main" id="{F0FA518F-C88C-406B-B8A2-6C0D32F02385}"/>
                </a:ext>
              </a:extLst>
            </p:cNvPr>
            <p:cNvSpPr/>
            <p:nvPr/>
          </p:nvSpPr>
          <p:spPr>
            <a:xfrm>
              <a:off x="1096197" y="3426121"/>
              <a:ext cx="4965935" cy="914400"/>
            </a:xfrm>
            <a:prstGeom prst="homePlate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১।লেখককে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বাসায়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যায়ে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খেতে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দিয়েছিলেন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‘মমতাদি’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গ্রন্থের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অন্তর্ভুক্ত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? </a:t>
              </a:r>
              <a:endParaRPr lang="bn-IN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৩।‘অপ্রতিভ’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৪ ।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মমতাদির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স্বামীর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চাকরি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মাস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?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৫।মমতাদির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ছেলে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রোগে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ভুগছিল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? </a:t>
              </a:r>
            </a:p>
            <a:p>
              <a:endParaRPr lang="bn-IN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B6ED0D-E089-4553-9D26-F1E20268300E}"/>
                </a:ext>
              </a:extLst>
            </p:cNvPr>
            <p:cNvSpPr txBox="1"/>
            <p:nvPr/>
          </p:nvSpPr>
          <p:spPr>
            <a:xfrm>
              <a:off x="1859845" y="707408"/>
              <a:ext cx="4495800" cy="1015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881F47-2D02-4DF2-8796-E85F3926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132" y="2013303"/>
              <a:ext cx="1580446" cy="2502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0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F14D4-D0D0-4D56-BFD4-B7598352D1FB}"/>
              </a:ext>
            </a:extLst>
          </p:cNvPr>
          <p:cNvSpPr txBox="1"/>
          <p:nvPr/>
        </p:nvSpPr>
        <p:spPr>
          <a:xfrm>
            <a:off x="1009552" y="5290798"/>
            <a:ext cx="712489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‘মমতাদি’ গল্পে স্কুল পড়ুয়া বালকের বিশ্বাস ও ভালোবাসার যে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চিত্র ফুটে ওঠেছে –তা ভিডিওর আলোকে বিশ্লেষণ কর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2CC57-F1A8-4CD5-BA6E-A06072FA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1" y="2417723"/>
            <a:ext cx="3258784" cy="1804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9B34CB-54C7-4D05-9AD4-4B0FE58218F6}"/>
              </a:ext>
            </a:extLst>
          </p:cNvPr>
          <p:cNvSpPr/>
          <p:nvPr/>
        </p:nvSpPr>
        <p:spPr>
          <a:xfrm>
            <a:off x="2453393" y="766908"/>
            <a:ext cx="3258784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7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79D8EB-3600-4754-82BC-9C121AC0BA00}"/>
              </a:ext>
            </a:extLst>
          </p:cNvPr>
          <p:cNvGrpSpPr/>
          <p:nvPr/>
        </p:nvGrpSpPr>
        <p:grpSpPr>
          <a:xfrm>
            <a:off x="1219200" y="1286934"/>
            <a:ext cx="6874933" cy="4490308"/>
            <a:chOff x="846667" y="849782"/>
            <a:chExt cx="7236177" cy="5412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06F4612-020C-41CA-A8CC-47E65433E574}"/>
                </a:ext>
              </a:extLst>
            </p:cNvPr>
            <p:cNvSpPr/>
            <p:nvPr/>
          </p:nvSpPr>
          <p:spPr>
            <a:xfrm>
              <a:off x="2703769" y="849782"/>
              <a:ext cx="2757060" cy="7793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DE6F3D-DD6A-4045-A759-F99D03BEE6B8}"/>
                </a:ext>
              </a:extLst>
            </p:cNvPr>
            <p:cNvSpPr txBox="1"/>
            <p:nvPr/>
          </p:nvSpPr>
          <p:spPr>
            <a:xfrm>
              <a:off x="2445451" y="3002994"/>
              <a:ext cx="4780026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মমতাদি’র চোখে জল এল কেন?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35C4DC-3F0E-4EAE-A797-80759A0A63EC}"/>
                </a:ext>
              </a:extLst>
            </p:cNvPr>
            <p:cNvSpPr txBox="1"/>
            <p:nvPr/>
          </p:nvSpPr>
          <p:spPr>
            <a:xfrm>
              <a:off x="2445451" y="2040112"/>
              <a:ext cx="5558371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‘মমতাদি’ গল্পে মমতাদির স্বভাব কেমন?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D8ADB2-706D-455D-8ADF-CB344C954387}"/>
                </a:ext>
              </a:extLst>
            </p:cNvPr>
            <p:cNvSpPr txBox="1"/>
            <p:nvPr/>
          </p:nvSpPr>
          <p:spPr>
            <a:xfrm>
              <a:off x="2445451" y="4036240"/>
              <a:ext cx="4901859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মমতাদি কিসের প্রত্যাশি ছিলেন?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48868-4FAF-4047-9A88-D16CAF9E414D}"/>
                </a:ext>
              </a:extLst>
            </p:cNvPr>
            <p:cNvSpPr txBox="1"/>
            <p:nvPr/>
          </p:nvSpPr>
          <p:spPr>
            <a:xfrm>
              <a:off x="2366428" y="5185446"/>
              <a:ext cx="5716416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মমতাদি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স্বামীর চাকুরী হওয়া সত্বেও কাজ থেকে অব্যহতি নেননি কেন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8">
              <a:extLst>
                <a:ext uri="{FF2B5EF4-FFF2-40B4-BE49-F238E27FC236}">
                  <a16:creationId xmlns:a16="http://schemas.microsoft.com/office/drawing/2014/main" id="{E2BE6553-2A7B-4B23-BD9F-E3EA55AA1B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66633"/>
            <a:stretch/>
          </p:blipFill>
          <p:spPr bwMode="auto">
            <a:xfrm>
              <a:off x="931157" y="2045838"/>
              <a:ext cx="1246890" cy="7051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325E752-05EE-4598-960A-9A3BE5B9C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6" r="53247" b="66633"/>
            <a:stretch/>
          </p:blipFill>
          <p:spPr bwMode="auto">
            <a:xfrm>
              <a:off x="927885" y="2980232"/>
              <a:ext cx="1246891" cy="766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FDCC46B-6DD9-441D-83AF-B987FDDB2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3" b="65679"/>
            <a:stretch/>
          </p:blipFill>
          <p:spPr bwMode="auto">
            <a:xfrm>
              <a:off x="931155" y="4036240"/>
              <a:ext cx="1246889" cy="851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No description available.">
              <a:extLst>
                <a:ext uri="{FF2B5EF4-FFF2-40B4-BE49-F238E27FC236}">
                  <a16:creationId xmlns:a16="http://schemas.microsoft.com/office/drawing/2014/main" id="{EA56F513-C265-4F63-BF2F-0EC7242776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" t="3521" r="9840" b="67118"/>
            <a:stretch/>
          </p:blipFill>
          <p:spPr bwMode="auto">
            <a:xfrm>
              <a:off x="846667" y="5286574"/>
              <a:ext cx="1331377" cy="8749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3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2F9CCA-EB27-4197-9504-253730BC0BE6}"/>
              </a:ext>
            </a:extLst>
          </p:cNvPr>
          <p:cNvGrpSpPr/>
          <p:nvPr/>
        </p:nvGrpSpPr>
        <p:grpSpPr>
          <a:xfrm>
            <a:off x="1411111" y="1535288"/>
            <a:ext cx="6321778" cy="4261345"/>
            <a:chOff x="500462" y="756566"/>
            <a:chExt cx="7796871" cy="50400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B94C65-6D2C-4470-8313-603EF36B30FE}"/>
                </a:ext>
              </a:extLst>
            </p:cNvPr>
            <p:cNvSpPr txBox="1"/>
            <p:nvPr/>
          </p:nvSpPr>
          <p:spPr>
            <a:xfrm>
              <a:off x="500462" y="5334969"/>
              <a:ext cx="7796871" cy="46166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স্কুলপড়ুয়া</a:t>
              </a:r>
              <a:r>
                <a:rPr lang="en-US" sz="2000" dirty="0"/>
                <a:t> </a:t>
              </a:r>
              <a:r>
                <a:rPr lang="en-US" sz="2000" dirty="0" err="1"/>
                <a:t>ছেলেটি</a:t>
              </a:r>
              <a:r>
                <a:rPr lang="en-US" sz="2000" dirty="0"/>
                <a:t> </a:t>
              </a:r>
              <a:r>
                <a:rPr lang="en-US" sz="2000" dirty="0" err="1"/>
                <a:t>মমতাদির</a:t>
              </a:r>
              <a:r>
                <a:rPr lang="en-US" sz="2000" dirty="0"/>
                <a:t> </a:t>
              </a:r>
              <a:r>
                <a:rPr lang="en-US" sz="2000" dirty="0" err="1"/>
                <a:t>প্রতি</a:t>
              </a:r>
              <a:r>
                <a:rPr lang="en-US" sz="2000" dirty="0"/>
                <a:t> </a:t>
              </a:r>
              <a:r>
                <a:rPr lang="en-US" sz="2000" dirty="0" err="1"/>
                <a:t>কেন</a:t>
              </a:r>
              <a:r>
                <a:rPr lang="en-US" sz="2000" dirty="0"/>
                <a:t> </a:t>
              </a:r>
              <a:r>
                <a:rPr lang="en-US" sz="2000" dirty="0" err="1"/>
                <a:t>আকৃষ্ট</a:t>
              </a:r>
              <a:r>
                <a:rPr lang="en-US" sz="2000" dirty="0"/>
                <a:t> </a:t>
              </a:r>
              <a:r>
                <a:rPr lang="en-US" sz="2000" dirty="0" err="1"/>
                <a:t>হয়ে</a:t>
              </a:r>
              <a:r>
                <a:rPr lang="en-US" sz="2000" dirty="0"/>
                <a:t> </a:t>
              </a:r>
              <a:r>
                <a:rPr lang="en-US" sz="2000" dirty="0" err="1"/>
                <a:t>উঠেছিল</a:t>
              </a:r>
              <a:r>
                <a:rPr lang="en-US" sz="2400" dirty="0"/>
                <a:t>?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B9AA04-C181-43F0-BBD8-13584087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458" y="2960302"/>
              <a:ext cx="4270986" cy="19981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1516A2ED-26C4-44D5-93BE-E3ABB8E5B3D7}"/>
                </a:ext>
              </a:extLst>
            </p:cNvPr>
            <p:cNvSpPr txBox="1">
              <a:spLocks/>
            </p:cNvSpPr>
            <p:nvPr/>
          </p:nvSpPr>
          <p:spPr>
            <a:xfrm>
              <a:off x="2336801" y="756566"/>
              <a:ext cx="4714970" cy="1143000"/>
            </a:xfrm>
            <a:prstGeom prst="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300" b="1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73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3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3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2D3BC-7167-40DB-9F09-B1EBABFA2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2383801"/>
            <a:ext cx="6095999" cy="3057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655367-8EA8-40A8-B98D-CE2AC28D3371}"/>
              </a:ext>
            </a:extLst>
          </p:cNvPr>
          <p:cNvSpPr txBox="1"/>
          <p:nvPr/>
        </p:nvSpPr>
        <p:spPr>
          <a:xfrm>
            <a:off x="1796696" y="1060362"/>
            <a:ext cx="592490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DA7242-C960-4DF3-8ECB-B3E80279D320}"/>
              </a:ext>
            </a:extLst>
          </p:cNvPr>
          <p:cNvSpPr/>
          <p:nvPr/>
        </p:nvSpPr>
        <p:spPr>
          <a:xfrm>
            <a:off x="2521938" y="762006"/>
            <a:ext cx="3211830" cy="83099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6F660-0E4F-49AE-BC36-F329A483E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r="7674"/>
          <a:stretch/>
        </p:blipFill>
        <p:spPr>
          <a:xfrm>
            <a:off x="3059430" y="2011680"/>
            <a:ext cx="3025140" cy="3828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43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1120E-BB52-4BA7-893F-F2FDC4671781}"/>
              </a:ext>
            </a:extLst>
          </p:cNvPr>
          <p:cNvSpPr txBox="1"/>
          <p:nvPr/>
        </p:nvSpPr>
        <p:spPr>
          <a:xfrm>
            <a:off x="2496151" y="789119"/>
            <a:ext cx="3661580" cy="52322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5A0A3-0B45-449C-AC8C-9DD8C79090D5}"/>
              </a:ext>
            </a:extLst>
          </p:cNvPr>
          <p:cNvSpPr txBox="1"/>
          <p:nvPr/>
        </p:nvSpPr>
        <p:spPr>
          <a:xfrm>
            <a:off x="4058356" y="5284051"/>
            <a:ext cx="3950120" cy="52322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ভিডিওটি দেখে তোমরা কী বুঝলে?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মমতাদি">
            <a:extLst>
              <a:ext uri="{FF2B5EF4-FFF2-40B4-BE49-F238E27FC236}">
                <a16:creationId xmlns:a16="http://schemas.microsoft.com/office/drawing/2014/main" id="{7827B6C9-674A-4E4B-8D46-5CC781340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601"/>
          <a:stretch/>
        </p:blipFill>
        <p:spPr bwMode="auto">
          <a:xfrm>
            <a:off x="2314223" y="2088974"/>
            <a:ext cx="5452533" cy="29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0E72E-2783-40BA-9A75-BAE6E265C995}"/>
              </a:ext>
            </a:extLst>
          </p:cNvPr>
          <p:cNvSpPr txBox="1"/>
          <p:nvPr/>
        </p:nvSpPr>
        <p:spPr>
          <a:xfrm>
            <a:off x="2640302" y="2145152"/>
            <a:ext cx="57134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FAC08-32F0-49F7-B1E6-D36E1D26CBB8}"/>
              </a:ext>
            </a:extLst>
          </p:cNvPr>
          <p:cNvSpPr txBox="1"/>
          <p:nvPr/>
        </p:nvSpPr>
        <p:spPr>
          <a:xfrm>
            <a:off x="5633158" y="4420460"/>
            <a:ext cx="27206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মানিক বন্দ্যোপাধ্যায়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15833-DC89-44FD-B2E7-4F9D59FB5C1F}"/>
              </a:ext>
            </a:extLst>
          </p:cNvPr>
          <p:cNvSpPr txBox="1"/>
          <p:nvPr/>
        </p:nvSpPr>
        <p:spPr>
          <a:xfrm>
            <a:off x="2200838" y="1042674"/>
            <a:ext cx="2371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Image result for manik bandopadhyay">
            <a:extLst>
              <a:ext uri="{FF2B5EF4-FFF2-40B4-BE49-F238E27FC236}">
                <a16:creationId xmlns:a16="http://schemas.microsoft.com/office/drawing/2014/main" id="{D8DD3909-968D-43FE-876C-1E2C43AA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4" y="3338007"/>
            <a:ext cx="2888275" cy="33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AFBC2E-AD4C-4B57-BBAC-F7B31E5D0664}"/>
              </a:ext>
            </a:extLst>
          </p:cNvPr>
          <p:cNvSpPr txBox="1"/>
          <p:nvPr/>
        </p:nvSpPr>
        <p:spPr>
          <a:xfrm>
            <a:off x="521370" y="354155"/>
            <a:ext cx="783032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--</a:t>
            </a:r>
          </a:p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en-US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গৃহকর্মে নিয়োজিত মানুষের প্রতি মানবিক আচরনের গুরুত্ব বর্ণনা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465138" indent="-465138"/>
            <a:r>
              <a:rPr lang="en-US" sz="32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৩।স্কুল পড়ুয়া বালকের বিশ্বাস ও ভালোবাসার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চিত্র তুলে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AD0D5B-EB83-4FE9-B954-4CF67076C41A}"/>
              </a:ext>
            </a:extLst>
          </p:cNvPr>
          <p:cNvGrpSpPr/>
          <p:nvPr/>
        </p:nvGrpSpPr>
        <p:grpSpPr>
          <a:xfrm>
            <a:off x="1162755" y="866128"/>
            <a:ext cx="6412089" cy="5015384"/>
            <a:chOff x="575228" y="550330"/>
            <a:chExt cx="7986251" cy="59639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48D37D-BE0C-4940-8E84-D2D830D949E3}"/>
                </a:ext>
              </a:extLst>
            </p:cNvPr>
            <p:cNvSpPr txBox="1"/>
            <p:nvPr/>
          </p:nvSpPr>
          <p:spPr>
            <a:xfrm>
              <a:off x="5428886" y="618346"/>
              <a:ext cx="606256" cy="52322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75A7E4-AECB-4E54-B432-38355542B89A}"/>
                </a:ext>
              </a:extLst>
            </p:cNvPr>
            <p:cNvSpPr txBox="1"/>
            <p:nvPr/>
          </p:nvSpPr>
          <p:spPr>
            <a:xfrm>
              <a:off x="6086121" y="616331"/>
              <a:ext cx="2475358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১৯ মে, ১৯০৮ খ্রিষ্টাব্দ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0B111F-21DC-4F8F-91E3-A9D7A318EA62}"/>
                </a:ext>
              </a:extLst>
            </p:cNvPr>
            <p:cNvSpPr txBox="1"/>
            <p:nvPr/>
          </p:nvSpPr>
          <p:spPr>
            <a:xfrm>
              <a:off x="6422032" y="1091429"/>
              <a:ext cx="1281120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প্রকৃত নাম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8A848E-3635-49AB-AB9A-01CE77D2205B}"/>
                </a:ext>
              </a:extLst>
            </p:cNvPr>
            <p:cNvSpPr txBox="1"/>
            <p:nvPr/>
          </p:nvSpPr>
          <p:spPr>
            <a:xfrm>
              <a:off x="5544003" y="1577989"/>
              <a:ext cx="2658100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প্রবোধ কুমার বন্দ্যোপাধ্যায়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BBF79-5E02-46AA-B141-A360490ECDCA}"/>
                </a:ext>
              </a:extLst>
            </p:cNvPr>
            <p:cNvSpPr txBox="1"/>
            <p:nvPr/>
          </p:nvSpPr>
          <p:spPr>
            <a:xfrm>
              <a:off x="6326395" y="1965309"/>
              <a:ext cx="177644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সাহিত্যিক নাম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DA59A8-E28B-48BA-ADED-689A6819702D}"/>
                </a:ext>
              </a:extLst>
            </p:cNvPr>
            <p:cNvSpPr txBox="1"/>
            <p:nvPr/>
          </p:nvSpPr>
          <p:spPr>
            <a:xfrm>
              <a:off x="6174932" y="2580034"/>
              <a:ext cx="2076209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মানিক বন্দ্যোপাধ্যায়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878530-6F16-481F-B5D2-157B5333A83A}"/>
                </a:ext>
              </a:extLst>
            </p:cNvPr>
            <p:cNvSpPr txBox="1"/>
            <p:nvPr/>
          </p:nvSpPr>
          <p:spPr>
            <a:xfrm>
              <a:off x="6390515" y="3080610"/>
              <a:ext cx="164820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পিতা ও মাতা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049322-9B40-4682-B89F-201DFA02019F}"/>
                </a:ext>
              </a:extLst>
            </p:cNvPr>
            <p:cNvSpPr txBox="1"/>
            <p:nvPr/>
          </p:nvSpPr>
          <p:spPr>
            <a:xfrm>
              <a:off x="6086121" y="3604638"/>
              <a:ext cx="2138727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হরিহর বন্দ্যোপাধ্যায়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ও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নীরদাসুন্দরী দেবী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39DD8C-6D74-4D05-8365-3B1F862B3095}"/>
                </a:ext>
              </a:extLst>
            </p:cNvPr>
            <p:cNvSpPr txBox="1"/>
            <p:nvPr/>
          </p:nvSpPr>
          <p:spPr>
            <a:xfrm>
              <a:off x="6422032" y="4756791"/>
              <a:ext cx="1471878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শিক্ষা জীবন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82DFCD-9256-4A81-B764-5F075D88E155}"/>
                </a:ext>
              </a:extLst>
            </p:cNvPr>
            <p:cNvSpPr txBox="1"/>
            <p:nvPr/>
          </p:nvSpPr>
          <p:spPr>
            <a:xfrm>
              <a:off x="6073922" y="5313949"/>
              <a:ext cx="2281394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১৯২৬ সালে মেট্রিক ও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১৯২৮ সালে আইএসসি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পাশ করেন।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A3EF01-6D34-4803-B209-A609157711D9}"/>
                </a:ext>
              </a:extLst>
            </p:cNvPr>
            <p:cNvSpPr txBox="1"/>
            <p:nvPr/>
          </p:nvSpPr>
          <p:spPr>
            <a:xfrm>
              <a:off x="4477478" y="4790729"/>
              <a:ext cx="1362874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প্রথম রচনা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713B9A-BEC0-476E-BA46-1F44C6B54A1A}"/>
                </a:ext>
              </a:extLst>
            </p:cNvPr>
            <p:cNvSpPr txBox="1"/>
            <p:nvPr/>
          </p:nvSpPr>
          <p:spPr>
            <a:xfrm>
              <a:off x="4443355" y="5494796"/>
              <a:ext cx="1520217" cy="8925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অতসীমামী’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গল্পগ্রন্থ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86152F-AFA4-4438-ADCE-08B061AF9281}"/>
                </a:ext>
              </a:extLst>
            </p:cNvPr>
            <p:cNvSpPr txBox="1"/>
            <p:nvPr/>
          </p:nvSpPr>
          <p:spPr>
            <a:xfrm>
              <a:off x="2406133" y="4817251"/>
              <a:ext cx="1927131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বিখ্যাত উপন্যাস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3C1D8-6A92-4ADD-96BF-516CBACF65FB}"/>
                </a:ext>
              </a:extLst>
            </p:cNvPr>
            <p:cNvSpPr txBox="1"/>
            <p:nvPr/>
          </p:nvSpPr>
          <p:spPr>
            <a:xfrm>
              <a:off x="2477875" y="5494796"/>
              <a:ext cx="1430199" cy="923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‘দিবারাত্রির কাব্য’</a:t>
              </a: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একুশ বছর বয়সে</a:t>
              </a: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প্রকাশিত হয়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E57936-630F-491B-8D1E-5A7266AFA2C4}"/>
                </a:ext>
              </a:extLst>
            </p:cNvPr>
            <p:cNvSpPr txBox="1"/>
            <p:nvPr/>
          </p:nvSpPr>
          <p:spPr>
            <a:xfrm>
              <a:off x="575228" y="3982796"/>
              <a:ext cx="2510624" cy="70788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বাংলা সাহিত্যের সিংহাসন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আরোহণ করেন যে গ্রন্থের জন্য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D1AE95-C13C-409A-AD6C-272C92746AC4}"/>
                </a:ext>
              </a:extLst>
            </p:cNvPr>
            <p:cNvSpPr txBox="1"/>
            <p:nvPr/>
          </p:nvSpPr>
          <p:spPr>
            <a:xfrm>
              <a:off x="623157" y="4763761"/>
              <a:ext cx="1773242" cy="132343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উপন্যাসের জন্য‘পদ্মা নদীর মাঝি’ও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‘পুতুল নাচের ইতিকথা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E98B3C-D99F-4C48-8A0F-E48914CAF8D2}"/>
                </a:ext>
              </a:extLst>
            </p:cNvPr>
            <p:cNvSpPr txBox="1"/>
            <p:nvPr/>
          </p:nvSpPr>
          <p:spPr>
            <a:xfrm>
              <a:off x="602494" y="2484759"/>
              <a:ext cx="2173697" cy="46166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উল্লেখযোগ্য উপন্যাস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A40B84-1A31-442D-8D22-7ABF5A6D5E50}"/>
                </a:ext>
              </a:extLst>
            </p:cNvPr>
            <p:cNvSpPr txBox="1"/>
            <p:nvPr/>
          </p:nvSpPr>
          <p:spPr>
            <a:xfrm>
              <a:off x="788948" y="2973506"/>
              <a:ext cx="1773242" cy="830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জননী,চিহ্ন,সহরতলী,</a:t>
              </a: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অহিংস ও চতুষ্কোণ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EFE843-7064-4E4E-A773-105AA0B9E4BA}"/>
                </a:ext>
              </a:extLst>
            </p:cNvPr>
            <p:cNvSpPr txBox="1"/>
            <p:nvPr/>
          </p:nvSpPr>
          <p:spPr>
            <a:xfrm>
              <a:off x="2015525" y="1316379"/>
              <a:ext cx="649537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মৃত্যু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207327-B083-4027-B93F-FED1C3D847BC}"/>
                </a:ext>
              </a:extLst>
            </p:cNvPr>
            <p:cNvSpPr txBox="1"/>
            <p:nvPr/>
          </p:nvSpPr>
          <p:spPr>
            <a:xfrm>
              <a:off x="882649" y="1959809"/>
              <a:ext cx="2225170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৩ ডিসেম্বর ১৯৫৬ খ্রিঃ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D8C603-EE4C-4781-A83F-57D9F00F8393}"/>
                </a:ext>
              </a:extLst>
            </p:cNvPr>
            <p:cNvSpPr txBox="1"/>
            <p:nvPr/>
          </p:nvSpPr>
          <p:spPr>
            <a:xfrm>
              <a:off x="3150706" y="550330"/>
              <a:ext cx="1890261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Image result for manik bandopadhyay">
              <a:extLst>
                <a:ext uri="{FF2B5EF4-FFF2-40B4-BE49-F238E27FC236}">
                  <a16:creationId xmlns:a16="http://schemas.microsoft.com/office/drawing/2014/main" id="{2033BE4F-3B81-453B-B6BC-BEB64D086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2" b="9239"/>
            <a:stretch/>
          </p:blipFill>
          <p:spPr bwMode="auto">
            <a:xfrm>
              <a:off x="3263206" y="1139551"/>
              <a:ext cx="2274266" cy="2690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6ED043-56C9-4D06-9BF1-06CA7680D4DC}"/>
                </a:ext>
              </a:extLst>
            </p:cNvPr>
            <p:cNvSpPr txBox="1"/>
            <p:nvPr/>
          </p:nvSpPr>
          <p:spPr>
            <a:xfrm>
              <a:off x="3374396" y="3989801"/>
              <a:ext cx="2395207" cy="52322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মানিক বন্দ্যোপাধ্যায়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5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F0060F8-8349-4306-91B7-7BDF53D692E3}"/>
              </a:ext>
            </a:extLst>
          </p:cNvPr>
          <p:cNvGrpSpPr/>
          <p:nvPr/>
        </p:nvGrpSpPr>
        <p:grpSpPr>
          <a:xfrm>
            <a:off x="1167878" y="1501422"/>
            <a:ext cx="7101755" cy="4430995"/>
            <a:chOff x="598311" y="910513"/>
            <a:chExt cx="8004866" cy="52251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B3DC61-E3DD-4B8B-8BA8-EBCF693B1BBA}"/>
                </a:ext>
              </a:extLst>
            </p:cNvPr>
            <p:cNvSpPr txBox="1"/>
            <p:nvPr/>
          </p:nvSpPr>
          <p:spPr>
            <a:xfrm>
              <a:off x="1776133" y="910513"/>
              <a:ext cx="68270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মানিক বন্দ্যোপাধ্যায়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8B77C8-C997-48F5-A7B4-9B60AFB68186}"/>
                </a:ext>
              </a:extLst>
            </p:cNvPr>
            <p:cNvGrpSpPr/>
            <p:nvPr/>
          </p:nvGrpSpPr>
          <p:grpSpPr>
            <a:xfrm>
              <a:off x="598311" y="1656608"/>
              <a:ext cx="7823200" cy="2142067"/>
              <a:chOff x="272924" y="1274779"/>
              <a:chExt cx="8598151" cy="246316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03CEC85-718B-4E87-9BB2-45033EED00D8}"/>
                  </a:ext>
                </a:extLst>
              </p:cNvPr>
              <p:cNvGrpSpPr/>
              <p:nvPr/>
            </p:nvGrpSpPr>
            <p:grpSpPr>
              <a:xfrm>
                <a:off x="272924" y="1363692"/>
                <a:ext cx="8598151" cy="2281069"/>
                <a:chOff x="278848" y="1429082"/>
                <a:chExt cx="8598151" cy="2281069"/>
              </a:xfrm>
            </p:grpSpPr>
            <p:pic>
              <p:nvPicPr>
                <p:cNvPr id="6" name="Picture 5" descr="Image result for manik bandopadhyay">
                  <a:extLst>
                    <a:ext uri="{FF2B5EF4-FFF2-40B4-BE49-F238E27FC236}">
                      <a16:creationId xmlns:a16="http://schemas.microsoft.com/office/drawing/2014/main" id="{05F7016F-B6F3-48F1-98C5-23B16CC495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8848" y="1457325"/>
                  <a:ext cx="1556618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 descr="Image result for manik bandopadhyay">
                  <a:extLst>
                    <a:ext uri="{FF2B5EF4-FFF2-40B4-BE49-F238E27FC236}">
                      <a16:creationId xmlns:a16="http://schemas.microsoft.com/office/drawing/2014/main" id="{B2664DCE-4E26-42AC-A4B6-E62B65101E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8907" y="1457325"/>
                  <a:ext cx="1556618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7" descr="Image result for manik bandopadhyay">
                  <a:extLst>
                    <a:ext uri="{FF2B5EF4-FFF2-40B4-BE49-F238E27FC236}">
                      <a16:creationId xmlns:a16="http://schemas.microsoft.com/office/drawing/2014/main" id="{045068FB-1D72-4CD0-8FE0-D2EF44C459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8967" y="1481301"/>
                  <a:ext cx="1426774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Image result for manik bandopadhyay">
                  <a:extLst>
                    <a:ext uri="{FF2B5EF4-FFF2-40B4-BE49-F238E27FC236}">
                      <a16:creationId xmlns:a16="http://schemas.microsoft.com/office/drawing/2014/main" id="{205C102F-05F9-40C3-9BFB-4955BD47D1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92353" y="1429082"/>
                  <a:ext cx="1584646" cy="22288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" name="Picture 18" descr="Image result for manik bandopadhyay">
                <a:extLst>
                  <a:ext uri="{FF2B5EF4-FFF2-40B4-BE49-F238E27FC236}">
                    <a16:creationId xmlns:a16="http://schemas.microsoft.com/office/drawing/2014/main" id="{2D871EBD-3629-4B8E-A654-F3C9B01C9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258" y="1274779"/>
                <a:ext cx="1619729" cy="2463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155159-D1AE-4D6D-8021-655B65F09171}"/>
                </a:ext>
              </a:extLst>
            </p:cNvPr>
            <p:cNvGrpSpPr/>
            <p:nvPr/>
          </p:nvGrpSpPr>
          <p:grpSpPr>
            <a:xfrm>
              <a:off x="598311" y="3993549"/>
              <a:ext cx="7823200" cy="2142067"/>
              <a:chOff x="272924" y="3993549"/>
              <a:chExt cx="8903646" cy="2549368"/>
            </a:xfrm>
          </p:grpSpPr>
          <p:pic>
            <p:nvPicPr>
              <p:cNvPr id="11" name="Picture 10" descr="Image result for manik bandopadhyay">
                <a:extLst>
                  <a:ext uri="{FF2B5EF4-FFF2-40B4-BE49-F238E27FC236}">
                    <a16:creationId xmlns:a16="http://schemas.microsoft.com/office/drawing/2014/main" id="{5242236D-44FA-4964-93B5-260E517EE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924" y="3993549"/>
                <a:ext cx="1556618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Image result for manik bandopadhyay">
                <a:extLst>
                  <a:ext uri="{FF2B5EF4-FFF2-40B4-BE49-F238E27FC236}">
                    <a16:creationId xmlns:a16="http://schemas.microsoft.com/office/drawing/2014/main" id="{94224F7F-2659-43E7-AB54-255C6E656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983" y="3993549"/>
                <a:ext cx="1647760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Image result for manik bandopadhyay">
                <a:extLst>
                  <a:ext uri="{FF2B5EF4-FFF2-40B4-BE49-F238E27FC236}">
                    <a16:creationId xmlns:a16="http://schemas.microsoft.com/office/drawing/2014/main" id="{0708F28B-155B-4B1C-BC1D-EBA47B230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184" y="4017838"/>
                <a:ext cx="1640215" cy="246316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Image result for manik bandopadhyay">
                <a:extLst>
                  <a:ext uri="{FF2B5EF4-FFF2-40B4-BE49-F238E27FC236}">
                    <a16:creationId xmlns:a16="http://schemas.microsoft.com/office/drawing/2014/main" id="{5AB1858D-A0EA-4793-B1AE-71632AEE0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47" y="4053082"/>
                <a:ext cx="1885950" cy="248983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Image result for manik bandopadhyay">
                <a:extLst>
                  <a:ext uri="{FF2B5EF4-FFF2-40B4-BE49-F238E27FC236}">
                    <a16:creationId xmlns:a16="http://schemas.microsoft.com/office/drawing/2014/main" id="{F0C8CBAF-D098-48EB-BC60-C36DE713C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245" y="4031174"/>
                <a:ext cx="1457325" cy="251174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882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482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46</cp:revision>
  <dcterms:created xsi:type="dcterms:W3CDTF">2020-08-23T06:07:33Z</dcterms:created>
  <dcterms:modified xsi:type="dcterms:W3CDTF">2020-08-28T14:48:34Z</dcterms:modified>
</cp:coreProperties>
</file>