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ppm"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2" r:id="rId2"/>
    <p:sldId id="278" r:id="rId3"/>
    <p:sldId id="334" r:id="rId4"/>
    <p:sldId id="279" r:id="rId5"/>
    <p:sldId id="270" r:id="rId6"/>
    <p:sldId id="326" r:id="rId7"/>
    <p:sldId id="324" r:id="rId8"/>
    <p:sldId id="332" r:id="rId9"/>
    <p:sldId id="330" r:id="rId10"/>
    <p:sldId id="338" r:id="rId11"/>
    <p:sldId id="343" r:id="rId12"/>
    <p:sldId id="345" r:id="rId13"/>
    <p:sldId id="344" r:id="rId14"/>
    <p:sldId id="337" r:id="rId15"/>
    <p:sldId id="341" r:id="rId16"/>
    <p:sldId id="342" r:id="rId17"/>
    <p:sldId id="340" r:id="rId18"/>
    <p:sldId id="339" r:id="rId19"/>
    <p:sldId id="336" r:id="rId20"/>
    <p:sldId id="335" r:id="rId21"/>
    <p:sldId id="333" r:id="rId22"/>
    <p:sldId id="327" r:id="rId23"/>
    <p:sldId id="331" r:id="rId24"/>
    <p:sldId id="346" r:id="rId25"/>
    <p:sldId id="320" r:id="rId26"/>
    <p:sldId id="315" r:id="rId27"/>
    <p:sldId id="280" r:id="rId28"/>
    <p:sldId id="283" r:id="rId29"/>
    <p:sldId id="291" r:id="rId30"/>
    <p:sldId id="32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7" d="100"/>
          <a:sy n="57" d="100"/>
        </p:scale>
        <p:origin x="101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FB372-4CAA-410C-92DB-3F533A40403A}"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0F00C-88DD-4C28-9D76-0E1CE5E4691A}" type="slidenum">
              <a:rPr lang="en-US" smtClean="0"/>
              <a:t>‹#›</a:t>
            </a:fld>
            <a:endParaRPr lang="en-US"/>
          </a:p>
        </p:txBody>
      </p:sp>
    </p:spTree>
    <p:extLst>
      <p:ext uri="{BB962C8B-B14F-4D97-AF65-F5344CB8AC3E}">
        <p14:creationId xmlns:p14="http://schemas.microsoft.com/office/powerpoint/2010/main" val="207781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0F00C-88DD-4C28-9D76-0E1CE5E4691A}" type="slidenum">
              <a:rPr lang="en-US" smtClean="0"/>
              <a:t>14</a:t>
            </a:fld>
            <a:endParaRPr lang="en-US"/>
          </a:p>
        </p:txBody>
      </p:sp>
    </p:spTree>
    <p:extLst>
      <p:ext uri="{BB962C8B-B14F-4D97-AF65-F5344CB8AC3E}">
        <p14:creationId xmlns:p14="http://schemas.microsoft.com/office/powerpoint/2010/main" val="3179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0F00C-88DD-4C28-9D76-0E1CE5E4691A}" type="slidenum">
              <a:rPr lang="en-US" smtClean="0"/>
              <a:t>22</a:t>
            </a:fld>
            <a:endParaRPr lang="en-US"/>
          </a:p>
        </p:txBody>
      </p:sp>
    </p:spTree>
    <p:extLst>
      <p:ext uri="{BB962C8B-B14F-4D97-AF65-F5344CB8AC3E}">
        <p14:creationId xmlns:p14="http://schemas.microsoft.com/office/powerpoint/2010/main" val="80585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60FA7-B704-49BA-AD79-41C4625E7C45}" type="slidenum">
              <a:rPr lang="en-US" smtClean="0"/>
              <a:t>24</a:t>
            </a:fld>
            <a:endParaRPr lang="en-US"/>
          </a:p>
        </p:txBody>
      </p:sp>
    </p:spTree>
    <p:extLst>
      <p:ext uri="{BB962C8B-B14F-4D97-AF65-F5344CB8AC3E}">
        <p14:creationId xmlns:p14="http://schemas.microsoft.com/office/powerpoint/2010/main" val="100555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0FA7-B704-49BA-AD79-41C4625E7C45}" type="slidenum">
              <a:rPr lang="en-US" smtClean="0"/>
              <a:t>26</a:t>
            </a:fld>
            <a:endParaRPr lang="en-US"/>
          </a:p>
        </p:txBody>
      </p:sp>
    </p:spTree>
    <p:extLst>
      <p:ext uri="{BB962C8B-B14F-4D97-AF65-F5344CB8AC3E}">
        <p14:creationId xmlns:p14="http://schemas.microsoft.com/office/powerpoint/2010/main" val="90762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60FA7-B704-49BA-AD79-41C4625E7C45}" type="slidenum">
              <a:rPr lang="en-US" smtClean="0"/>
              <a:t>27</a:t>
            </a:fld>
            <a:endParaRPr lang="en-US"/>
          </a:p>
        </p:txBody>
      </p:sp>
    </p:spTree>
    <p:extLst>
      <p:ext uri="{BB962C8B-B14F-4D97-AF65-F5344CB8AC3E}">
        <p14:creationId xmlns:p14="http://schemas.microsoft.com/office/powerpoint/2010/main" val="100555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0FA7-B704-49BA-AD79-41C4625E7C45}" type="slidenum">
              <a:rPr lang="en-US" smtClean="0"/>
              <a:t>28</a:t>
            </a:fld>
            <a:endParaRPr lang="en-US"/>
          </a:p>
        </p:txBody>
      </p:sp>
    </p:spTree>
    <p:extLst>
      <p:ext uri="{BB962C8B-B14F-4D97-AF65-F5344CB8AC3E}">
        <p14:creationId xmlns:p14="http://schemas.microsoft.com/office/powerpoint/2010/main" val="235115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6EFA4-1C87-49E5-8914-206B5920EF61}" type="slidenum">
              <a:rPr lang="en-US" smtClean="0"/>
              <a:t>29</a:t>
            </a:fld>
            <a:endParaRPr lang="en-US"/>
          </a:p>
        </p:txBody>
      </p:sp>
    </p:spTree>
    <p:extLst>
      <p:ext uri="{BB962C8B-B14F-4D97-AF65-F5344CB8AC3E}">
        <p14:creationId xmlns:p14="http://schemas.microsoft.com/office/powerpoint/2010/main" val="393963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1CF1-5754-4712-A877-0ED20A76B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3AFA10-E73F-4371-B1EC-913083C33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2B07D-9032-4588-9CD5-58789928C96F}"/>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E5D190EE-87D9-46AE-81D3-29CC9E4AF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087B3-6FC4-4114-9725-3F897F2EAAF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5618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081C-49C4-4F94-9634-7149DDFA90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6BB2E-C520-448F-81CC-48194EE07A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F5AF6-A95F-47D3-886C-8ED019D07317}"/>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58785849-C0A4-45F9-8804-91CB87A9C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A1441-B516-42E7-A339-A8709021892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97267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9C5CD-7E80-47D8-B7CD-D7557A7C7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29E0E-BC49-490F-8A5B-E16B0423D7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36C8B-7938-4F86-9F50-D97FA028F328}"/>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2B8BCAC4-42CB-47A5-8352-E5F5580D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6457A-BDFC-4A99-8934-14BB10B1FF2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7971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0049-32DE-41AC-BA5A-C319B936F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A30BF-B8DB-409B-B288-D85153583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5E52F-89AF-4228-A4F2-D9184CB8EDEC}"/>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0FD44492-7B4E-44D1-815C-41B1D843F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043BB-FEED-4164-B882-4B4B625DA93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07399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5384-F103-45CE-B57D-8BEB32066B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7572E-B65B-45C4-A9E2-9CA72548A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5B589-C7DE-4A33-A092-5AD8E12E45CA}"/>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EF11D48B-8EAB-4AC7-9C21-050FE9506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B91CC-2D19-4009-A684-E6F889C304C9}"/>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9634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0412-7F34-42A7-8617-ED3F96B1D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22919-4D65-42A9-84F5-AF7AE41F8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B4B6A-E7B0-4C1E-9D5C-03F5AD2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22801-CE4F-4F7F-866B-C4D41BBC91F8}"/>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6" name="Footer Placeholder 5">
            <a:extLst>
              <a:ext uri="{FF2B5EF4-FFF2-40B4-BE49-F238E27FC236}">
                <a16:creationId xmlns:a16="http://schemas.microsoft.com/office/drawing/2014/main" id="{D023B21D-390F-4727-B8A3-1B83EEA6C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46AAA-EB7A-4CE0-B62B-EF07A9C26A86}"/>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308545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F511-FA1B-4A39-AA3A-3A095AD58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F3335B-D5B7-4D41-821A-724F16767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1FF12-ECAC-437D-95B8-5E9A688FE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8FC22-9B16-43A1-A165-CF3518E5B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09280-8868-4D4E-8FAC-D8081E8EE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E1809-3517-48FA-80D8-21688DB90409}"/>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8" name="Footer Placeholder 7">
            <a:extLst>
              <a:ext uri="{FF2B5EF4-FFF2-40B4-BE49-F238E27FC236}">
                <a16:creationId xmlns:a16="http://schemas.microsoft.com/office/drawing/2014/main" id="{E28AD787-151B-4F2C-BCE6-06F3E1ABA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9B654-ADC9-4940-9570-E3F2F2530FA1}"/>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22680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85BA-A3E2-4D28-B247-A821A54B3C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57E7A-E90A-4D89-8C79-458760379C78}"/>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4" name="Footer Placeholder 3">
            <a:extLst>
              <a:ext uri="{FF2B5EF4-FFF2-40B4-BE49-F238E27FC236}">
                <a16:creationId xmlns:a16="http://schemas.microsoft.com/office/drawing/2014/main" id="{EC778C50-7E6B-432D-8E17-DE1E9C002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771AD-D247-4CDB-B6E1-2713E0571AF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156733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EA91A-1587-45C6-9791-1DF006EBA881}"/>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3" name="Footer Placeholder 2">
            <a:extLst>
              <a:ext uri="{FF2B5EF4-FFF2-40B4-BE49-F238E27FC236}">
                <a16:creationId xmlns:a16="http://schemas.microsoft.com/office/drawing/2014/main" id="{42AD3D9D-D980-4EFC-8D43-1442D734B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AB1339-A7A0-473D-9EEE-B3B153DD30DD}"/>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337441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4D92-3441-44B5-9647-D389BA694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78A4-9836-43EC-9D2A-7D56C4A6F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6F2B6D-8C2C-44EC-86F8-19DCEFA2E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E4A44-856E-4524-8E52-34903D350874}"/>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6" name="Footer Placeholder 5">
            <a:extLst>
              <a:ext uri="{FF2B5EF4-FFF2-40B4-BE49-F238E27FC236}">
                <a16:creationId xmlns:a16="http://schemas.microsoft.com/office/drawing/2014/main" id="{17FB220D-5B7D-480C-9908-F95BB7A97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19221-CCCA-4819-89EE-DA114D48B8EE}"/>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349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49B9-864E-4AE7-BA49-C28137EBA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3C45D-D26A-463A-A445-34168B473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20A5B-0868-4C2A-974C-02D3570AE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8F916-3158-4651-8CB4-6DC0EA13F001}"/>
              </a:ext>
            </a:extLst>
          </p:cNvPr>
          <p:cNvSpPr>
            <a:spLocks noGrp="1"/>
          </p:cNvSpPr>
          <p:nvPr>
            <p:ph type="dt" sz="half" idx="10"/>
          </p:nvPr>
        </p:nvSpPr>
        <p:spPr/>
        <p:txBody>
          <a:bodyPr/>
          <a:lstStyle/>
          <a:p>
            <a:fld id="{E3FC2971-6909-4271-8C58-2836089E8932}" type="datetimeFigureOut">
              <a:rPr lang="en-US" smtClean="0"/>
              <a:t>8/28/2020</a:t>
            </a:fld>
            <a:endParaRPr lang="en-US"/>
          </a:p>
        </p:txBody>
      </p:sp>
      <p:sp>
        <p:nvSpPr>
          <p:cNvPr id="6" name="Footer Placeholder 5">
            <a:extLst>
              <a:ext uri="{FF2B5EF4-FFF2-40B4-BE49-F238E27FC236}">
                <a16:creationId xmlns:a16="http://schemas.microsoft.com/office/drawing/2014/main" id="{2AC7EA72-FAAC-41F3-82D1-D2EE838C0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9CE89-BA52-42DE-8993-34BD1038ADF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79230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E77D1-93E5-4BEF-A1D4-D3DE47324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00E7E-0271-4EF5-A65B-932307F51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4CE99-46E9-4787-A26A-79FDA86A1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C2971-6909-4271-8C58-2836089E8932}" type="datetimeFigureOut">
              <a:rPr lang="en-US" smtClean="0"/>
              <a:t>8/28/2020</a:t>
            </a:fld>
            <a:endParaRPr lang="en-US"/>
          </a:p>
        </p:txBody>
      </p:sp>
      <p:sp>
        <p:nvSpPr>
          <p:cNvPr id="5" name="Footer Placeholder 4">
            <a:extLst>
              <a:ext uri="{FF2B5EF4-FFF2-40B4-BE49-F238E27FC236}">
                <a16:creationId xmlns:a16="http://schemas.microsoft.com/office/drawing/2014/main" id="{A7ABD3DE-E9EE-4C64-9A32-185E02C60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B53E7-C5EB-40D0-B969-E1B8315CD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83DD8-5661-44F7-B867-1FBB4B398BC3}" type="slidenum">
              <a:rPr lang="en-US" smtClean="0"/>
              <a:t>‹#›</a:t>
            </a:fld>
            <a:endParaRPr lang="en-US"/>
          </a:p>
        </p:txBody>
      </p:sp>
    </p:spTree>
    <p:extLst>
      <p:ext uri="{BB962C8B-B14F-4D97-AF65-F5344CB8AC3E}">
        <p14:creationId xmlns:p14="http://schemas.microsoft.com/office/powerpoint/2010/main" val="351637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27.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29.jpg"/><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63.jpg"/></Relationships>
</file>

<file path=ppt/slides/_rels/slide2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6.ppm"/></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BEC3DD-2BF8-4BA9-8792-B8B9C4B620A7}"/>
              </a:ext>
            </a:extLst>
          </p:cNvPr>
          <p:cNvSpPr txBox="1"/>
          <p:nvPr/>
        </p:nvSpPr>
        <p:spPr>
          <a:xfrm>
            <a:off x="1608668" y="5554133"/>
            <a:ext cx="9067799" cy="707886"/>
          </a:xfrm>
          <a:prstGeom prst="rect">
            <a:avLst/>
          </a:prstGeom>
          <a:noFill/>
        </p:spPr>
        <p:txBody>
          <a:bodyPr wrap="square" rtlCol="0">
            <a:spAutoFit/>
          </a:bodyPr>
          <a:lstStyle/>
          <a:p>
            <a:r>
              <a:rPr lang="en-US" sz="4000" b="1" i="1" dirty="0">
                <a:solidFill>
                  <a:srgbClr val="FFC000"/>
                </a:solidFill>
                <a:latin typeface="Times New Roman" panose="02020603050405020304" pitchFamily="18" charset="0"/>
                <a:cs typeface="Times New Roman" panose="02020603050405020304" pitchFamily="18" charset="0"/>
              </a:rPr>
              <a:t>WELCOME TO MULTI MEDIA CLASS</a:t>
            </a:r>
          </a:p>
        </p:txBody>
      </p:sp>
      <p:pic>
        <p:nvPicPr>
          <p:cNvPr id="2" name="Picture 1">
            <a:extLst>
              <a:ext uri="{FF2B5EF4-FFF2-40B4-BE49-F238E27FC236}">
                <a16:creationId xmlns:a16="http://schemas.microsoft.com/office/drawing/2014/main" id="{43E8DB83-D3C9-42A0-8D66-29B10D4F8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3" y="0"/>
            <a:ext cx="9990668" cy="5554133"/>
          </a:xfrm>
          <a:prstGeom prst="rect">
            <a:avLst/>
          </a:prstGeom>
        </p:spPr>
      </p:pic>
      <p:pic>
        <p:nvPicPr>
          <p:cNvPr id="3" name="Picture 2">
            <a:extLst>
              <a:ext uri="{FF2B5EF4-FFF2-40B4-BE49-F238E27FC236}">
                <a16:creationId xmlns:a16="http://schemas.microsoft.com/office/drawing/2014/main" id="{7CC2C66F-7A3A-4920-8370-919C0C201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11" name="Picture 10">
            <a:extLst>
              <a:ext uri="{FF2B5EF4-FFF2-40B4-BE49-F238E27FC236}">
                <a16:creationId xmlns:a16="http://schemas.microsoft.com/office/drawing/2014/main" id="{7916BF28-227F-46BB-820C-A9EFA4547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99884" y="2835961"/>
            <a:ext cx="6776634" cy="1143000"/>
          </a:xfrm>
          <a:prstGeom prst="rect">
            <a:avLst/>
          </a:prstGeom>
        </p:spPr>
      </p:pic>
      <p:sp>
        <p:nvSpPr>
          <p:cNvPr id="5" name="TextBox 4">
            <a:extLst>
              <a:ext uri="{FF2B5EF4-FFF2-40B4-BE49-F238E27FC236}">
                <a16:creationId xmlns:a16="http://schemas.microsoft.com/office/drawing/2014/main" id="{CFC0F839-4D31-41A9-9F4D-503DBA195CCE}"/>
              </a:ext>
            </a:extLst>
          </p:cNvPr>
          <p:cNvSpPr txBox="1"/>
          <p:nvPr/>
        </p:nvSpPr>
        <p:spPr>
          <a:xfrm>
            <a:off x="3471335" y="6534168"/>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855262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48578372-F851-42FE-A95B-E0625889A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68" y="19143"/>
            <a:ext cx="1917700" cy="4298857"/>
          </a:xfrm>
          <a:prstGeom prst="rect">
            <a:avLst/>
          </a:prstGeom>
        </p:spPr>
      </p:pic>
      <p:pic>
        <p:nvPicPr>
          <p:cNvPr id="6" name="Picture 5">
            <a:extLst>
              <a:ext uri="{FF2B5EF4-FFF2-40B4-BE49-F238E27FC236}">
                <a16:creationId xmlns:a16="http://schemas.microsoft.com/office/drawing/2014/main" id="{109E06D4-5D9E-4800-B53F-9CF496FCC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922" y="19142"/>
            <a:ext cx="2187575" cy="4279713"/>
          </a:xfrm>
          <a:prstGeom prst="rect">
            <a:avLst/>
          </a:prstGeom>
        </p:spPr>
      </p:pic>
      <p:pic>
        <p:nvPicPr>
          <p:cNvPr id="9" name="Picture 8">
            <a:extLst>
              <a:ext uri="{FF2B5EF4-FFF2-40B4-BE49-F238E27FC236}">
                <a16:creationId xmlns:a16="http://schemas.microsoft.com/office/drawing/2014/main" id="{458BC087-9736-49BD-81F8-E9DA01CC6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083" y="-1"/>
            <a:ext cx="1917700" cy="4298857"/>
          </a:xfrm>
          <a:prstGeom prst="rect">
            <a:avLst/>
          </a:prstGeom>
        </p:spPr>
      </p:pic>
      <p:pic>
        <p:nvPicPr>
          <p:cNvPr id="11" name="Picture 10">
            <a:extLst>
              <a:ext uri="{FF2B5EF4-FFF2-40B4-BE49-F238E27FC236}">
                <a16:creationId xmlns:a16="http://schemas.microsoft.com/office/drawing/2014/main" id="{E595D15A-AD53-4361-AC3C-BB2ED20E12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6636" y="0"/>
            <a:ext cx="2017715" cy="4279713"/>
          </a:xfrm>
          <a:prstGeom prst="rect">
            <a:avLst/>
          </a:prstGeom>
        </p:spPr>
      </p:pic>
      <p:pic>
        <p:nvPicPr>
          <p:cNvPr id="13" name="Picture 12">
            <a:extLst>
              <a:ext uri="{FF2B5EF4-FFF2-40B4-BE49-F238E27FC236}">
                <a16:creationId xmlns:a16="http://schemas.microsoft.com/office/drawing/2014/main" id="{2A123E68-8D7B-4393-A833-FD2B7C7FF2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1490" y="19143"/>
            <a:ext cx="2010577" cy="4260570"/>
          </a:xfrm>
          <a:prstGeom prst="rect">
            <a:avLst/>
          </a:prstGeom>
        </p:spPr>
      </p:pic>
      <p:sp>
        <p:nvSpPr>
          <p:cNvPr id="14" name="TextBox 13">
            <a:extLst>
              <a:ext uri="{FF2B5EF4-FFF2-40B4-BE49-F238E27FC236}">
                <a16:creationId xmlns:a16="http://schemas.microsoft.com/office/drawing/2014/main" id="{616D2DF9-8663-4233-A764-A8B32E629998}"/>
              </a:ext>
            </a:extLst>
          </p:cNvPr>
          <p:cNvSpPr txBox="1"/>
          <p:nvPr/>
        </p:nvSpPr>
        <p:spPr>
          <a:xfrm>
            <a:off x="1159933" y="4453467"/>
            <a:ext cx="9872133"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four major ethnic groups are the Sinhalese, Sri Lankan Tamils, Indian Tamils and  Sri Lankan Moors or Muslims. A fifth group, the </a:t>
            </a:r>
            <a:r>
              <a:rPr lang="en-US" sz="3200" b="1" dirty="0" err="1">
                <a:latin typeface="Times New Roman" panose="02020603050405020304" pitchFamily="18" charset="0"/>
                <a:cs typeface="Times New Roman" panose="02020603050405020304" pitchFamily="18" charset="0"/>
              </a:rPr>
              <a:t>Veddhas</a:t>
            </a:r>
            <a:r>
              <a:rPr lang="en-US" sz="3200" b="1" dirty="0">
                <a:latin typeface="Times New Roman" panose="02020603050405020304" pitchFamily="18" charset="0"/>
                <a:cs typeface="Times New Roman" panose="02020603050405020304" pitchFamily="18" charset="0"/>
              </a:rPr>
              <a:t> are the original inhabitants of the island.</a:t>
            </a:r>
          </a:p>
        </p:txBody>
      </p:sp>
      <p:sp>
        <p:nvSpPr>
          <p:cNvPr id="10" name="TextBox 9">
            <a:extLst>
              <a:ext uri="{FF2B5EF4-FFF2-40B4-BE49-F238E27FC236}">
                <a16:creationId xmlns:a16="http://schemas.microsoft.com/office/drawing/2014/main" id="{523E0FE6-C741-418D-9467-D702B8D845E7}"/>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5515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2"/>
            <a:ext cx="6937859" cy="1142999"/>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2" name="Picture 1">
            <a:extLst>
              <a:ext uri="{FF2B5EF4-FFF2-40B4-BE49-F238E27FC236}">
                <a16:creationId xmlns:a16="http://schemas.microsoft.com/office/drawing/2014/main" id="{F5A12B9A-3BA4-43E6-8BD8-8B49C5DC3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1" y="59073"/>
            <a:ext cx="3158196" cy="3886394"/>
          </a:xfrm>
          <a:prstGeom prst="rect">
            <a:avLst/>
          </a:prstGeom>
        </p:spPr>
      </p:pic>
      <p:pic>
        <p:nvPicPr>
          <p:cNvPr id="5" name="Picture 4">
            <a:extLst>
              <a:ext uri="{FF2B5EF4-FFF2-40B4-BE49-F238E27FC236}">
                <a16:creationId xmlns:a16="http://schemas.microsoft.com/office/drawing/2014/main" id="{139C955F-E715-4B78-9F8C-F80CFEEF8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465" y="59072"/>
            <a:ext cx="3306235" cy="3861473"/>
          </a:xfrm>
          <a:prstGeom prst="rect">
            <a:avLst/>
          </a:prstGeom>
        </p:spPr>
      </p:pic>
      <p:pic>
        <p:nvPicPr>
          <p:cNvPr id="9" name="Picture 8">
            <a:extLst>
              <a:ext uri="{FF2B5EF4-FFF2-40B4-BE49-F238E27FC236}">
                <a16:creationId xmlns:a16="http://schemas.microsoft.com/office/drawing/2014/main" id="{A64C06F7-078D-4CB5-BE3F-A568665A0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4664" y="59073"/>
            <a:ext cx="3306235" cy="3861473"/>
          </a:xfrm>
          <a:prstGeom prst="rect">
            <a:avLst/>
          </a:prstGeom>
        </p:spPr>
      </p:pic>
      <p:sp>
        <p:nvSpPr>
          <p:cNvPr id="10" name="TextBox 9">
            <a:extLst>
              <a:ext uri="{FF2B5EF4-FFF2-40B4-BE49-F238E27FC236}">
                <a16:creationId xmlns:a16="http://schemas.microsoft.com/office/drawing/2014/main" id="{7F97D874-D6C3-446F-9816-A5592E67F229}"/>
              </a:ext>
            </a:extLst>
          </p:cNvPr>
          <p:cNvSpPr txBox="1"/>
          <p:nvPr/>
        </p:nvSpPr>
        <p:spPr>
          <a:xfrm>
            <a:off x="1202268" y="3970388"/>
            <a:ext cx="9829799" cy="2308324"/>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ancient history of  Sri Lanka is depicted in the Hindu epic the Ramayana. But the most important work on Lankan origin is related in Mahavamsa or  “ The great Chronicle”. </a:t>
            </a:r>
          </a:p>
        </p:txBody>
      </p:sp>
      <p:sp>
        <p:nvSpPr>
          <p:cNvPr id="8" name="TextBox 7">
            <a:extLst>
              <a:ext uri="{FF2B5EF4-FFF2-40B4-BE49-F238E27FC236}">
                <a16:creationId xmlns:a16="http://schemas.microsoft.com/office/drawing/2014/main" id="{89D0ADE7-4FE4-4C03-9022-E31AD04B41C9}"/>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9820510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2" name="Picture 1">
            <a:extLst>
              <a:ext uri="{FF2B5EF4-FFF2-40B4-BE49-F238E27FC236}">
                <a16:creationId xmlns:a16="http://schemas.microsoft.com/office/drawing/2014/main" id="{984FD432-E165-4327-86B5-6591E8279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3" y="35811"/>
            <a:ext cx="3175000" cy="3393189"/>
          </a:xfrm>
          <a:prstGeom prst="rect">
            <a:avLst/>
          </a:prstGeom>
        </p:spPr>
      </p:pic>
      <p:pic>
        <p:nvPicPr>
          <p:cNvPr id="5" name="Picture 4">
            <a:extLst>
              <a:ext uri="{FF2B5EF4-FFF2-40B4-BE49-F238E27FC236}">
                <a16:creationId xmlns:a16="http://schemas.microsoft.com/office/drawing/2014/main" id="{D2002729-2697-45E6-BF1E-C92926928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934" y="19143"/>
            <a:ext cx="3403599" cy="3393188"/>
          </a:xfrm>
          <a:prstGeom prst="rect">
            <a:avLst/>
          </a:prstGeom>
        </p:spPr>
      </p:pic>
      <p:pic>
        <p:nvPicPr>
          <p:cNvPr id="9" name="Picture 8">
            <a:extLst>
              <a:ext uri="{FF2B5EF4-FFF2-40B4-BE49-F238E27FC236}">
                <a16:creationId xmlns:a16="http://schemas.microsoft.com/office/drawing/2014/main" id="{1E34DD91-0864-459C-8197-C121417D4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533" y="69148"/>
            <a:ext cx="3293534" cy="3343183"/>
          </a:xfrm>
          <a:prstGeom prst="rect">
            <a:avLst/>
          </a:prstGeom>
        </p:spPr>
      </p:pic>
      <p:sp>
        <p:nvSpPr>
          <p:cNvPr id="10" name="TextBox 9">
            <a:extLst>
              <a:ext uri="{FF2B5EF4-FFF2-40B4-BE49-F238E27FC236}">
                <a16:creationId xmlns:a16="http://schemas.microsoft.com/office/drawing/2014/main" id="{ACFCFF1A-DDF0-49EE-BB34-DF7BA4C719D6}"/>
              </a:ext>
            </a:extLst>
          </p:cNvPr>
          <p:cNvSpPr txBox="1"/>
          <p:nvPr/>
        </p:nvSpPr>
        <p:spPr>
          <a:xfrm>
            <a:off x="1159933" y="3412331"/>
            <a:ext cx="9872134" cy="2862322"/>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Sri Lanka’s economy has traditionally been based on agriculture. The emphasis is on exporting crops such as tea, rubber and coconuts. In fact, Sri Lanka is the largest tea exporter of the world.</a:t>
            </a:r>
          </a:p>
        </p:txBody>
      </p:sp>
      <p:sp>
        <p:nvSpPr>
          <p:cNvPr id="8" name="TextBox 7">
            <a:extLst>
              <a:ext uri="{FF2B5EF4-FFF2-40B4-BE49-F238E27FC236}">
                <a16:creationId xmlns:a16="http://schemas.microsoft.com/office/drawing/2014/main" id="{28AE23CE-E0BA-4A29-B674-C7B25EA1286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21379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55ED92AB-3FE6-45F1-A702-6F1D695E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276" y="273142"/>
            <a:ext cx="1929343" cy="3175000"/>
          </a:xfrm>
          <a:prstGeom prst="rect">
            <a:avLst/>
          </a:prstGeom>
        </p:spPr>
      </p:pic>
      <p:pic>
        <p:nvPicPr>
          <p:cNvPr id="6" name="Picture 5">
            <a:extLst>
              <a:ext uri="{FF2B5EF4-FFF2-40B4-BE49-F238E27FC236}">
                <a16:creationId xmlns:a16="http://schemas.microsoft.com/office/drawing/2014/main" id="{66FCB171-B135-46C4-B46A-B70F25B88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962" y="253998"/>
            <a:ext cx="1929344" cy="3155858"/>
          </a:xfrm>
          <a:prstGeom prst="rect">
            <a:avLst/>
          </a:prstGeom>
        </p:spPr>
      </p:pic>
      <p:pic>
        <p:nvPicPr>
          <p:cNvPr id="9" name="Picture 8">
            <a:extLst>
              <a:ext uri="{FF2B5EF4-FFF2-40B4-BE49-F238E27FC236}">
                <a16:creationId xmlns:a16="http://schemas.microsoft.com/office/drawing/2014/main" id="{5A12C93C-BF54-479A-B6E0-101707E7A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933" y="254000"/>
            <a:ext cx="1929343" cy="3175000"/>
          </a:xfrm>
          <a:prstGeom prst="rect">
            <a:avLst/>
          </a:prstGeom>
        </p:spPr>
      </p:pic>
      <p:pic>
        <p:nvPicPr>
          <p:cNvPr id="11" name="Picture 10">
            <a:extLst>
              <a:ext uri="{FF2B5EF4-FFF2-40B4-BE49-F238E27FC236}">
                <a16:creationId xmlns:a16="http://schemas.microsoft.com/office/drawing/2014/main" id="{AD5F64CC-2167-445B-8463-8FE18F556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2722" y="253998"/>
            <a:ext cx="1929343" cy="3155858"/>
          </a:xfrm>
          <a:prstGeom prst="rect">
            <a:avLst/>
          </a:prstGeom>
        </p:spPr>
      </p:pic>
      <p:pic>
        <p:nvPicPr>
          <p:cNvPr id="13" name="Picture 12">
            <a:extLst>
              <a:ext uri="{FF2B5EF4-FFF2-40B4-BE49-F238E27FC236}">
                <a16:creationId xmlns:a16="http://schemas.microsoft.com/office/drawing/2014/main" id="{6EE1722F-0529-493C-8061-F82EA4CD63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619" y="253999"/>
            <a:ext cx="1929343" cy="3194143"/>
          </a:xfrm>
          <a:prstGeom prst="rect">
            <a:avLst/>
          </a:prstGeom>
        </p:spPr>
      </p:pic>
      <p:sp>
        <p:nvSpPr>
          <p:cNvPr id="14" name="TextBox 13">
            <a:extLst>
              <a:ext uri="{FF2B5EF4-FFF2-40B4-BE49-F238E27FC236}">
                <a16:creationId xmlns:a16="http://schemas.microsoft.com/office/drawing/2014/main" id="{39859858-3605-42F3-8C11-6818D841D168}"/>
              </a:ext>
            </a:extLst>
          </p:cNvPr>
          <p:cNvSpPr txBox="1"/>
          <p:nvPr/>
        </p:nvSpPr>
        <p:spPr>
          <a:xfrm>
            <a:off x="1047224" y="3682999"/>
            <a:ext cx="9872132"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country is also a major producer and supplier of a variety of spices such as cinnamon, cardamom, pepper, cloves, and nutmeg. Cinnamon first originated in Sri Lanka and was introduced later to the world  by the Arab merchants.</a:t>
            </a:r>
          </a:p>
        </p:txBody>
      </p:sp>
      <p:sp>
        <p:nvSpPr>
          <p:cNvPr id="10" name="TextBox 9">
            <a:extLst>
              <a:ext uri="{FF2B5EF4-FFF2-40B4-BE49-F238E27FC236}">
                <a16:creationId xmlns:a16="http://schemas.microsoft.com/office/drawing/2014/main" id="{21768CAE-B2B8-43EE-AADA-792F5DA219E1}"/>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885146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16F3102E-1569-45A0-8A39-0F64B77FF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19" y="377630"/>
            <a:ext cx="2506132" cy="3435925"/>
          </a:xfrm>
          <a:prstGeom prst="rect">
            <a:avLst/>
          </a:prstGeom>
        </p:spPr>
      </p:pic>
      <p:pic>
        <p:nvPicPr>
          <p:cNvPr id="6" name="Picture 5">
            <a:extLst>
              <a:ext uri="{FF2B5EF4-FFF2-40B4-BE49-F238E27FC236}">
                <a16:creationId xmlns:a16="http://schemas.microsoft.com/office/drawing/2014/main" id="{3AE44666-D43F-468A-92BA-D990460BD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7276" y="394134"/>
            <a:ext cx="2362200" cy="3435925"/>
          </a:xfrm>
          <a:prstGeom prst="rect">
            <a:avLst/>
          </a:prstGeom>
        </p:spPr>
      </p:pic>
      <p:pic>
        <p:nvPicPr>
          <p:cNvPr id="9" name="Picture 8">
            <a:extLst>
              <a:ext uri="{FF2B5EF4-FFF2-40B4-BE49-F238E27FC236}">
                <a16:creationId xmlns:a16="http://schemas.microsoft.com/office/drawing/2014/main" id="{8A5D4A65-CAE5-4146-940F-2EF74EC5D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235" y="318557"/>
            <a:ext cx="2362200" cy="3494997"/>
          </a:xfrm>
          <a:prstGeom prst="rect">
            <a:avLst/>
          </a:prstGeom>
        </p:spPr>
      </p:pic>
      <p:pic>
        <p:nvPicPr>
          <p:cNvPr id="13" name="Picture 12">
            <a:extLst>
              <a:ext uri="{FF2B5EF4-FFF2-40B4-BE49-F238E27FC236}">
                <a16:creationId xmlns:a16="http://schemas.microsoft.com/office/drawing/2014/main" id="{6E313C42-3AEF-4D20-AAE5-008DD4EFA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5435" y="318558"/>
            <a:ext cx="2501898" cy="3494996"/>
          </a:xfrm>
          <a:prstGeom prst="rect">
            <a:avLst/>
          </a:prstGeom>
        </p:spPr>
      </p:pic>
      <p:sp>
        <p:nvSpPr>
          <p:cNvPr id="15" name="TextBox 14">
            <a:extLst>
              <a:ext uri="{FF2B5EF4-FFF2-40B4-BE49-F238E27FC236}">
                <a16:creationId xmlns:a16="http://schemas.microsoft.com/office/drawing/2014/main" id="{269C98F8-4061-4797-B700-FD50819BB6C6}"/>
              </a:ext>
            </a:extLst>
          </p:cNvPr>
          <p:cNvSpPr txBox="1"/>
          <p:nvPr/>
        </p:nvSpPr>
        <p:spPr>
          <a:xfrm>
            <a:off x="1159933" y="3830059"/>
            <a:ext cx="9872134" cy="2308324"/>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Sri Lanka’s archaeological treasures may be compared to other civilizations of the past like the Golden Age of Greece, the Roman Empire and Mayan citadels. </a:t>
            </a:r>
          </a:p>
        </p:txBody>
      </p:sp>
      <p:sp>
        <p:nvSpPr>
          <p:cNvPr id="10" name="TextBox 9">
            <a:extLst>
              <a:ext uri="{FF2B5EF4-FFF2-40B4-BE49-F238E27FC236}">
                <a16:creationId xmlns:a16="http://schemas.microsoft.com/office/drawing/2014/main" id="{FCEBCF1E-94B5-48B6-B885-F61025DB8FEA}"/>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19015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61C1373D-B04D-4286-9CF0-EEE14EB10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3" y="248632"/>
            <a:ext cx="3490617" cy="3578301"/>
          </a:xfrm>
          <a:prstGeom prst="rect">
            <a:avLst/>
          </a:prstGeom>
        </p:spPr>
      </p:pic>
      <p:pic>
        <p:nvPicPr>
          <p:cNvPr id="6" name="Picture 5">
            <a:extLst>
              <a:ext uri="{FF2B5EF4-FFF2-40B4-BE49-F238E27FC236}">
                <a16:creationId xmlns:a16="http://schemas.microsoft.com/office/drawing/2014/main" id="{AE2BA976-846A-4F5B-AF64-035BA4A0A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8" y="248631"/>
            <a:ext cx="3238501" cy="3578301"/>
          </a:xfrm>
          <a:prstGeom prst="rect">
            <a:avLst/>
          </a:prstGeom>
        </p:spPr>
      </p:pic>
      <p:pic>
        <p:nvPicPr>
          <p:cNvPr id="9" name="Picture 8">
            <a:extLst>
              <a:ext uri="{FF2B5EF4-FFF2-40B4-BE49-F238E27FC236}">
                <a16:creationId xmlns:a16="http://schemas.microsoft.com/office/drawing/2014/main" id="{2263BF1E-E169-444F-A71D-829E14D87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7047" y="248632"/>
            <a:ext cx="3040005" cy="3578300"/>
          </a:xfrm>
          <a:prstGeom prst="rect">
            <a:avLst/>
          </a:prstGeom>
        </p:spPr>
      </p:pic>
      <p:sp>
        <p:nvSpPr>
          <p:cNvPr id="10" name="TextBox 9">
            <a:extLst>
              <a:ext uri="{FF2B5EF4-FFF2-40B4-BE49-F238E27FC236}">
                <a16:creationId xmlns:a16="http://schemas.microsoft.com/office/drawing/2014/main" id="{75C648C8-4881-4180-9AEC-4D11DFFA578F}"/>
              </a:ext>
            </a:extLst>
          </p:cNvPr>
          <p:cNvSpPr txBox="1"/>
          <p:nvPr/>
        </p:nvSpPr>
        <p:spPr>
          <a:xfrm>
            <a:off x="1406880" y="3887086"/>
            <a:ext cx="9682104"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culture that followed those glorious pasts has been enriched by the more recent influences of Western colonizers and Eastern traders. That resulted in developing a unique mix of races and religions, arts and crafts.</a:t>
            </a:r>
          </a:p>
        </p:txBody>
      </p:sp>
      <p:sp>
        <p:nvSpPr>
          <p:cNvPr id="8" name="TextBox 7">
            <a:extLst>
              <a:ext uri="{FF2B5EF4-FFF2-40B4-BE49-F238E27FC236}">
                <a16:creationId xmlns:a16="http://schemas.microsoft.com/office/drawing/2014/main" id="{9DDF8F22-C786-4205-8901-F55A4AFF60AE}"/>
              </a:ext>
            </a:extLst>
          </p:cNvPr>
          <p:cNvSpPr txBox="1"/>
          <p:nvPr/>
        </p:nvSpPr>
        <p:spPr>
          <a:xfrm>
            <a:off x="3352332" y="653565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746586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2" name="Picture 1">
            <a:extLst>
              <a:ext uri="{FF2B5EF4-FFF2-40B4-BE49-F238E27FC236}">
                <a16:creationId xmlns:a16="http://schemas.microsoft.com/office/drawing/2014/main" id="{21CABEBC-470D-49F4-AB76-6F912576F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34" y="268819"/>
            <a:ext cx="2506133" cy="4257614"/>
          </a:xfrm>
          <a:prstGeom prst="rect">
            <a:avLst/>
          </a:prstGeom>
        </p:spPr>
      </p:pic>
      <p:pic>
        <p:nvPicPr>
          <p:cNvPr id="9" name="Picture 8">
            <a:extLst>
              <a:ext uri="{FF2B5EF4-FFF2-40B4-BE49-F238E27FC236}">
                <a16:creationId xmlns:a16="http://schemas.microsoft.com/office/drawing/2014/main" id="{81642860-A4D7-4AAA-B632-740402CC7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942" y="268819"/>
            <a:ext cx="2785589" cy="4198542"/>
          </a:xfrm>
          <a:prstGeom prst="rect">
            <a:avLst/>
          </a:prstGeom>
        </p:spPr>
      </p:pic>
      <p:pic>
        <p:nvPicPr>
          <p:cNvPr id="11" name="Picture 10">
            <a:extLst>
              <a:ext uri="{FF2B5EF4-FFF2-40B4-BE49-F238E27FC236}">
                <a16:creationId xmlns:a16="http://schemas.microsoft.com/office/drawing/2014/main" id="{2A9556DD-7F64-4C21-A285-7D41BAAF2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8408" y="296862"/>
            <a:ext cx="2624666" cy="4198542"/>
          </a:xfrm>
          <a:prstGeom prst="rect">
            <a:avLst/>
          </a:prstGeom>
        </p:spPr>
      </p:pic>
      <p:pic>
        <p:nvPicPr>
          <p:cNvPr id="13" name="Picture 12">
            <a:extLst>
              <a:ext uri="{FF2B5EF4-FFF2-40B4-BE49-F238E27FC236}">
                <a16:creationId xmlns:a16="http://schemas.microsoft.com/office/drawing/2014/main" id="{14342C16-60A9-440B-9BA9-3EFCB7A201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9950" y="327891"/>
            <a:ext cx="2175992" cy="4167513"/>
          </a:xfrm>
          <a:prstGeom prst="rect">
            <a:avLst/>
          </a:prstGeom>
        </p:spPr>
      </p:pic>
      <p:sp>
        <p:nvSpPr>
          <p:cNvPr id="14" name="TextBox 13">
            <a:extLst>
              <a:ext uri="{FF2B5EF4-FFF2-40B4-BE49-F238E27FC236}">
                <a16:creationId xmlns:a16="http://schemas.microsoft.com/office/drawing/2014/main" id="{2CE5A697-2534-46A1-9096-7AFAF68C9AD1}"/>
              </a:ext>
            </a:extLst>
          </p:cNvPr>
          <p:cNvSpPr txBox="1"/>
          <p:nvPr/>
        </p:nvSpPr>
        <p:spPr>
          <a:xfrm>
            <a:off x="1303808" y="4776108"/>
            <a:ext cx="9872134"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There are different religious festivals celebrated all the year round in Sri Lanka. </a:t>
            </a:r>
          </a:p>
        </p:txBody>
      </p:sp>
      <p:sp>
        <p:nvSpPr>
          <p:cNvPr id="10" name="TextBox 9">
            <a:extLst>
              <a:ext uri="{FF2B5EF4-FFF2-40B4-BE49-F238E27FC236}">
                <a16:creationId xmlns:a16="http://schemas.microsoft.com/office/drawing/2014/main" id="{78852BEB-9AC4-4912-9FF9-5B1AE9CE939E}"/>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475848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0766EBBE-6322-4A9B-911F-D52002FC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339194"/>
            <a:ext cx="2316692" cy="3741737"/>
          </a:xfrm>
          <a:prstGeom prst="rect">
            <a:avLst/>
          </a:prstGeom>
        </p:spPr>
      </p:pic>
      <p:pic>
        <p:nvPicPr>
          <p:cNvPr id="6" name="Picture 5">
            <a:extLst>
              <a:ext uri="{FF2B5EF4-FFF2-40B4-BE49-F238E27FC236}">
                <a16:creationId xmlns:a16="http://schemas.microsoft.com/office/drawing/2014/main" id="{004BFB49-3EB1-41F7-ACA9-D9255F58E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692" y="301094"/>
            <a:ext cx="2562225" cy="3741737"/>
          </a:xfrm>
          <a:prstGeom prst="rect">
            <a:avLst/>
          </a:prstGeom>
        </p:spPr>
      </p:pic>
      <p:pic>
        <p:nvPicPr>
          <p:cNvPr id="11" name="Picture 10">
            <a:extLst>
              <a:ext uri="{FF2B5EF4-FFF2-40B4-BE49-F238E27FC236}">
                <a16:creationId xmlns:a16="http://schemas.microsoft.com/office/drawing/2014/main" id="{069BC0F8-EE1D-4FF0-887C-4995B98DE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9842" y="301095"/>
            <a:ext cx="2562225" cy="3741736"/>
          </a:xfrm>
          <a:prstGeom prst="rect">
            <a:avLst/>
          </a:prstGeom>
        </p:spPr>
      </p:pic>
      <p:pic>
        <p:nvPicPr>
          <p:cNvPr id="13" name="Picture 12">
            <a:extLst>
              <a:ext uri="{FF2B5EF4-FFF2-40B4-BE49-F238E27FC236}">
                <a16:creationId xmlns:a16="http://schemas.microsoft.com/office/drawing/2014/main" id="{FE69E138-2211-4279-AA51-CF1BF4E55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933" y="329669"/>
            <a:ext cx="2396067" cy="3751263"/>
          </a:xfrm>
          <a:prstGeom prst="rect">
            <a:avLst/>
          </a:prstGeom>
        </p:spPr>
      </p:pic>
      <p:sp>
        <p:nvSpPr>
          <p:cNvPr id="14" name="TextBox 13">
            <a:extLst>
              <a:ext uri="{FF2B5EF4-FFF2-40B4-BE49-F238E27FC236}">
                <a16:creationId xmlns:a16="http://schemas.microsoft.com/office/drawing/2014/main" id="{0864CB48-D88A-4D13-A98A-C17AB5ABD905}"/>
              </a:ext>
            </a:extLst>
          </p:cNvPr>
          <p:cNvSpPr txBox="1"/>
          <p:nvPr/>
        </p:nvSpPr>
        <p:spPr>
          <a:xfrm>
            <a:off x="1159933" y="4042831"/>
            <a:ext cx="9745134"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Besides the man-made riches, one may find the God-given blessings of nature in Sri Lanka. The island is circled by azure seas and  is blessed with sandy beaches, green hills, cascading waterfalls.</a:t>
            </a:r>
          </a:p>
        </p:txBody>
      </p:sp>
      <p:sp>
        <p:nvSpPr>
          <p:cNvPr id="9" name="TextBox 8">
            <a:extLst>
              <a:ext uri="{FF2B5EF4-FFF2-40B4-BE49-F238E27FC236}">
                <a16:creationId xmlns:a16="http://schemas.microsoft.com/office/drawing/2014/main" id="{4A20C8FC-7131-4DA1-B9E1-051B7D16A642}"/>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86675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E52DD7EE-3538-4B60-B64E-89D4CE5E0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2" y="325966"/>
            <a:ext cx="3410741" cy="4093634"/>
          </a:xfrm>
          <a:prstGeom prst="rect">
            <a:avLst/>
          </a:prstGeom>
        </p:spPr>
      </p:pic>
      <p:pic>
        <p:nvPicPr>
          <p:cNvPr id="6" name="Picture 5">
            <a:extLst>
              <a:ext uri="{FF2B5EF4-FFF2-40B4-BE49-F238E27FC236}">
                <a16:creationId xmlns:a16="http://schemas.microsoft.com/office/drawing/2014/main" id="{6886E87C-52B8-4095-8DB4-F6CDE63E7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673" y="325964"/>
            <a:ext cx="3115469" cy="4093634"/>
          </a:xfrm>
          <a:prstGeom prst="rect">
            <a:avLst/>
          </a:prstGeom>
        </p:spPr>
      </p:pic>
      <p:pic>
        <p:nvPicPr>
          <p:cNvPr id="9" name="Picture 8">
            <a:extLst>
              <a:ext uri="{FF2B5EF4-FFF2-40B4-BE49-F238E27FC236}">
                <a16:creationId xmlns:a16="http://schemas.microsoft.com/office/drawing/2014/main" id="{09A6CE25-20F1-4FDD-9C05-FDCF68B7F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6142" y="325963"/>
            <a:ext cx="3345922" cy="4093633"/>
          </a:xfrm>
          <a:prstGeom prst="rect">
            <a:avLst/>
          </a:prstGeom>
        </p:spPr>
      </p:pic>
      <p:sp>
        <p:nvSpPr>
          <p:cNvPr id="10" name="TextBox 9">
            <a:extLst>
              <a:ext uri="{FF2B5EF4-FFF2-40B4-BE49-F238E27FC236}">
                <a16:creationId xmlns:a16="http://schemas.microsoft.com/office/drawing/2014/main" id="{B644CF90-38A5-4251-917E-0544BE8D0637}"/>
              </a:ext>
            </a:extLst>
          </p:cNvPr>
          <p:cNvSpPr txBox="1"/>
          <p:nvPr/>
        </p:nvSpPr>
        <p:spPr>
          <a:xfrm>
            <a:off x="1192340" y="4559597"/>
            <a:ext cx="9872133"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country Sri Lanka is very enriched in various wild life. There are many types of wonderful animals in Sri Lanka.</a:t>
            </a:r>
          </a:p>
        </p:txBody>
      </p:sp>
      <p:sp>
        <p:nvSpPr>
          <p:cNvPr id="8" name="TextBox 7">
            <a:extLst>
              <a:ext uri="{FF2B5EF4-FFF2-40B4-BE49-F238E27FC236}">
                <a16:creationId xmlns:a16="http://schemas.microsoft.com/office/drawing/2014/main" id="{0EA1E819-A89F-49D2-B5AF-BD3663336370}"/>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19740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4" name="Picture 3">
            <a:extLst>
              <a:ext uri="{FF2B5EF4-FFF2-40B4-BE49-F238E27FC236}">
                <a16:creationId xmlns:a16="http://schemas.microsoft.com/office/drawing/2014/main" id="{0ED77752-F4B8-4AFA-A77F-DEBAB1B91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150" y="215369"/>
            <a:ext cx="2973917" cy="2426231"/>
          </a:xfrm>
          <a:prstGeom prst="rect">
            <a:avLst/>
          </a:prstGeom>
        </p:spPr>
      </p:pic>
      <p:pic>
        <p:nvPicPr>
          <p:cNvPr id="6" name="Picture 5">
            <a:extLst>
              <a:ext uri="{FF2B5EF4-FFF2-40B4-BE49-F238E27FC236}">
                <a16:creationId xmlns:a16="http://schemas.microsoft.com/office/drawing/2014/main" id="{6CC80FC9-0A33-46D9-9630-8715F5CCF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33" y="215369"/>
            <a:ext cx="3450697" cy="2426231"/>
          </a:xfrm>
          <a:prstGeom prst="rect">
            <a:avLst/>
          </a:prstGeom>
        </p:spPr>
      </p:pic>
      <p:pic>
        <p:nvPicPr>
          <p:cNvPr id="9" name="Picture 8">
            <a:extLst>
              <a:ext uri="{FF2B5EF4-FFF2-40B4-BE49-F238E27FC236}">
                <a16:creationId xmlns:a16="http://schemas.microsoft.com/office/drawing/2014/main" id="{E0A3C7C6-516A-48DB-B54E-E423F0E2C0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1257" y="215370"/>
            <a:ext cx="3450697" cy="2426230"/>
          </a:xfrm>
          <a:prstGeom prst="rect">
            <a:avLst/>
          </a:prstGeom>
        </p:spPr>
      </p:pic>
      <p:pic>
        <p:nvPicPr>
          <p:cNvPr id="13" name="Picture 12">
            <a:extLst>
              <a:ext uri="{FF2B5EF4-FFF2-40B4-BE49-F238E27FC236}">
                <a16:creationId xmlns:a16="http://schemas.microsoft.com/office/drawing/2014/main" id="{44DDE8CB-0532-48BF-B8DA-A6D99D7B0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113" y="2591230"/>
            <a:ext cx="3450697" cy="2143125"/>
          </a:xfrm>
          <a:prstGeom prst="rect">
            <a:avLst/>
          </a:prstGeom>
        </p:spPr>
      </p:pic>
      <p:pic>
        <p:nvPicPr>
          <p:cNvPr id="15" name="Picture 14">
            <a:extLst>
              <a:ext uri="{FF2B5EF4-FFF2-40B4-BE49-F238E27FC236}">
                <a16:creationId xmlns:a16="http://schemas.microsoft.com/office/drawing/2014/main" id="{F46FA26B-9587-48D5-95E6-4186E371D8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150" y="2591230"/>
            <a:ext cx="2973917" cy="2143125"/>
          </a:xfrm>
          <a:prstGeom prst="rect">
            <a:avLst/>
          </a:prstGeom>
        </p:spPr>
      </p:pic>
      <p:pic>
        <p:nvPicPr>
          <p:cNvPr id="19" name="Picture 18">
            <a:extLst>
              <a:ext uri="{FF2B5EF4-FFF2-40B4-BE49-F238E27FC236}">
                <a16:creationId xmlns:a16="http://schemas.microsoft.com/office/drawing/2014/main" id="{5A5DEC1E-98BC-4106-98D9-59EC0DDBE7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274" y="2641600"/>
            <a:ext cx="3374500" cy="1990725"/>
          </a:xfrm>
          <a:prstGeom prst="rect">
            <a:avLst/>
          </a:prstGeom>
        </p:spPr>
      </p:pic>
      <p:sp>
        <p:nvSpPr>
          <p:cNvPr id="20" name="TextBox 19">
            <a:extLst>
              <a:ext uri="{FF2B5EF4-FFF2-40B4-BE49-F238E27FC236}">
                <a16:creationId xmlns:a16="http://schemas.microsoft.com/office/drawing/2014/main" id="{C91F0035-4B49-4258-B0B7-48A9101CD780}"/>
              </a:ext>
            </a:extLst>
          </p:cNvPr>
          <p:cNvSpPr txBox="1"/>
          <p:nvPr/>
        </p:nvSpPr>
        <p:spPr>
          <a:xfrm>
            <a:off x="1291698" y="5017460"/>
            <a:ext cx="9677399"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Various kinds of flowers and fruits have  increased the economy of Sri Lanka.</a:t>
            </a:r>
          </a:p>
        </p:txBody>
      </p:sp>
      <p:sp>
        <p:nvSpPr>
          <p:cNvPr id="11" name="TextBox 10">
            <a:extLst>
              <a:ext uri="{FF2B5EF4-FFF2-40B4-BE49-F238E27FC236}">
                <a16:creationId xmlns:a16="http://schemas.microsoft.com/office/drawing/2014/main" id="{EDDBCD0D-5C22-409F-A322-6C7D68271D2E}"/>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6747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9F791C-73E0-418F-9F27-566412C19A98}"/>
              </a:ext>
            </a:extLst>
          </p:cNvPr>
          <p:cNvSpPr txBox="1"/>
          <p:nvPr/>
        </p:nvSpPr>
        <p:spPr>
          <a:xfrm>
            <a:off x="3713227" y="35937"/>
            <a:ext cx="5107215" cy="923330"/>
          </a:xfrm>
          <a:prstGeom prst="rect">
            <a:avLst/>
          </a:prstGeom>
          <a:noFill/>
        </p:spPr>
        <p:txBody>
          <a:bodyPr wrap="square" rtlCol="0">
            <a:spAutoFit/>
          </a:bodyPr>
          <a:lstStyle/>
          <a:p>
            <a:r>
              <a:rPr lang="en-US" sz="5400" b="1" i="1" dirty="0">
                <a:latin typeface="Times New Roman" panose="02020603050405020304" pitchFamily="18" charset="0"/>
                <a:cs typeface="Times New Roman" panose="02020603050405020304" pitchFamily="18" charset="0"/>
              </a:rPr>
              <a:t>Introducing:</a:t>
            </a:r>
          </a:p>
        </p:txBody>
      </p:sp>
      <p:sp>
        <p:nvSpPr>
          <p:cNvPr id="2" name="TextBox 1">
            <a:extLst>
              <a:ext uri="{FF2B5EF4-FFF2-40B4-BE49-F238E27FC236}">
                <a16:creationId xmlns:a16="http://schemas.microsoft.com/office/drawing/2014/main" id="{33FAF108-3587-4F1E-808E-949931200B21}"/>
              </a:ext>
            </a:extLst>
          </p:cNvPr>
          <p:cNvSpPr txBox="1"/>
          <p:nvPr/>
        </p:nvSpPr>
        <p:spPr>
          <a:xfrm>
            <a:off x="6405882" y="2543968"/>
            <a:ext cx="4611166" cy="3046988"/>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Class: Nine-Ten</a:t>
            </a:r>
          </a:p>
          <a:p>
            <a:r>
              <a:rPr lang="en-US" sz="3200" b="1" i="1" dirty="0">
                <a:latin typeface="Times New Roman" panose="02020603050405020304" pitchFamily="18" charset="0"/>
                <a:cs typeface="Times New Roman" panose="02020603050405020304" pitchFamily="18" charset="0"/>
              </a:rPr>
              <a:t>Subject: English for today</a:t>
            </a:r>
          </a:p>
          <a:p>
            <a:r>
              <a:rPr lang="en-US" sz="3200" b="1" i="1" dirty="0">
                <a:latin typeface="Times New Roman" panose="02020603050405020304" pitchFamily="18" charset="0"/>
                <a:cs typeface="Times New Roman" panose="02020603050405020304" pitchFamily="18" charset="0"/>
              </a:rPr>
              <a:t>Unit: 06</a:t>
            </a:r>
          </a:p>
          <a:p>
            <a:r>
              <a:rPr lang="en-US" sz="3200" b="1" i="1" dirty="0">
                <a:latin typeface="Times New Roman" panose="02020603050405020304" pitchFamily="18" charset="0"/>
                <a:cs typeface="Times New Roman" panose="02020603050405020304" pitchFamily="18" charset="0"/>
              </a:rPr>
              <a:t>Lesson: 02</a:t>
            </a:r>
          </a:p>
          <a:p>
            <a:r>
              <a:rPr lang="en-US" sz="3200" b="1" i="1" dirty="0">
                <a:latin typeface="Times New Roman" panose="02020603050405020304" pitchFamily="18" charset="0"/>
                <a:cs typeface="Times New Roman" panose="02020603050405020304" pitchFamily="18" charset="0"/>
              </a:rPr>
              <a:t>Time: 50 Minutes</a:t>
            </a:r>
          </a:p>
          <a:p>
            <a:r>
              <a:rPr lang="en-US" sz="3200" b="1" i="1" dirty="0">
                <a:latin typeface="Times New Roman" panose="02020603050405020304" pitchFamily="18" charset="0"/>
                <a:cs typeface="Times New Roman" panose="02020603050405020304" pitchFamily="18" charset="0"/>
              </a:rPr>
              <a:t>Date: 28-08-2019</a:t>
            </a:r>
          </a:p>
        </p:txBody>
      </p:sp>
      <p:sp>
        <p:nvSpPr>
          <p:cNvPr id="3" name="TextBox 2">
            <a:extLst>
              <a:ext uri="{FF2B5EF4-FFF2-40B4-BE49-F238E27FC236}">
                <a16:creationId xmlns:a16="http://schemas.microsoft.com/office/drawing/2014/main" id="{F3639FA3-44F9-421D-928F-0DA6A41EC85A}"/>
              </a:ext>
            </a:extLst>
          </p:cNvPr>
          <p:cNvSpPr txBox="1"/>
          <p:nvPr/>
        </p:nvSpPr>
        <p:spPr>
          <a:xfrm>
            <a:off x="1174952" y="2543968"/>
            <a:ext cx="5230930" cy="3662541"/>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Md. Saiful Islam</a:t>
            </a:r>
          </a:p>
          <a:p>
            <a:r>
              <a:rPr lang="en-US" sz="3200" b="1" i="1" dirty="0">
                <a:latin typeface="Times New Roman" panose="02020603050405020304" pitchFamily="18" charset="0"/>
                <a:cs typeface="Times New Roman" panose="02020603050405020304" pitchFamily="18" charset="0"/>
              </a:rPr>
              <a:t>Assistant Teacher (English)</a:t>
            </a:r>
          </a:p>
          <a:p>
            <a:r>
              <a:rPr lang="en-US" sz="3200" b="1" i="1" dirty="0">
                <a:latin typeface="Times New Roman" panose="02020603050405020304" pitchFamily="18" charset="0"/>
                <a:cs typeface="Times New Roman" panose="02020603050405020304" pitchFamily="18" charset="0"/>
              </a:rPr>
              <a:t>Bagbari </a:t>
            </a:r>
            <a:r>
              <a:rPr lang="en-US" sz="3200" b="1" i="1" dirty="0" err="1">
                <a:latin typeface="Times New Roman" panose="02020603050405020304" pitchFamily="18" charset="0"/>
                <a:cs typeface="Times New Roman" panose="02020603050405020304" pitchFamily="18" charset="0"/>
              </a:rPr>
              <a:t>Chowbaria</a:t>
            </a:r>
            <a:r>
              <a:rPr lang="en-US" sz="3200" b="1" i="1" dirty="0">
                <a:latin typeface="Times New Roman" panose="02020603050405020304" pitchFamily="18" charset="0"/>
                <a:cs typeface="Times New Roman" panose="02020603050405020304" pitchFamily="18" charset="0"/>
              </a:rPr>
              <a:t> High School,</a:t>
            </a:r>
          </a:p>
          <a:p>
            <a:r>
              <a:rPr lang="en-US" sz="3200" b="1" i="1" dirty="0">
                <a:latin typeface="Times New Roman" panose="02020603050405020304" pitchFamily="18" charset="0"/>
                <a:cs typeface="Times New Roman" panose="02020603050405020304" pitchFamily="18" charset="0"/>
              </a:rPr>
              <a:t>Tangail </a:t>
            </a:r>
            <a:r>
              <a:rPr lang="en-US" sz="3200" b="1" i="1" dirty="0" err="1">
                <a:latin typeface="Times New Roman" panose="02020603050405020304" pitchFamily="18" charset="0"/>
                <a:cs typeface="Times New Roman" panose="02020603050405020304" pitchFamily="18" charset="0"/>
              </a:rPr>
              <a:t>Sadar</a:t>
            </a:r>
            <a:r>
              <a:rPr lang="en-US" sz="3200" b="1" i="1" dirty="0">
                <a:latin typeface="Times New Roman" panose="02020603050405020304" pitchFamily="18" charset="0"/>
                <a:cs typeface="Times New Roman" panose="02020603050405020304" pitchFamily="18" charset="0"/>
              </a:rPr>
              <a:t>, Tangail</a:t>
            </a:r>
          </a:p>
          <a:p>
            <a:r>
              <a:rPr lang="en-US" sz="3200" b="1" i="1" dirty="0">
                <a:latin typeface="Times New Roman" panose="02020603050405020304" pitchFamily="18" charset="0"/>
                <a:cs typeface="Times New Roman" panose="02020603050405020304" pitchFamily="18" charset="0"/>
              </a:rPr>
              <a:t>E-mail: hridoy9555@gmail.com</a:t>
            </a:r>
          </a:p>
        </p:txBody>
      </p:sp>
      <p:pic>
        <p:nvPicPr>
          <p:cNvPr id="6" name="Picture 5">
            <a:extLst>
              <a:ext uri="{FF2B5EF4-FFF2-40B4-BE49-F238E27FC236}">
                <a16:creationId xmlns:a16="http://schemas.microsoft.com/office/drawing/2014/main" id="{4779682C-4D3F-4B54-BD6B-C72B9E98C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06" y="289110"/>
            <a:ext cx="1852864" cy="1852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a:extLst>
              <a:ext uri="{FF2B5EF4-FFF2-40B4-BE49-F238E27FC236}">
                <a16:creationId xmlns:a16="http://schemas.microsoft.com/office/drawing/2014/main" id="{1B539AB9-F569-42E0-A371-B28B3FA6D0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0442" y="289110"/>
            <a:ext cx="2051152" cy="2254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92529719-A31B-4A44-99AC-08BCF1932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10" name="Picture 9">
            <a:extLst>
              <a:ext uri="{FF2B5EF4-FFF2-40B4-BE49-F238E27FC236}">
                <a16:creationId xmlns:a16="http://schemas.microsoft.com/office/drawing/2014/main" id="{169947CF-7E51-4A62-B149-C33CF6854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9" name="TextBox 8">
            <a:extLst>
              <a:ext uri="{FF2B5EF4-FFF2-40B4-BE49-F238E27FC236}">
                <a16:creationId xmlns:a16="http://schemas.microsoft.com/office/drawing/2014/main" id="{B7549073-1659-4C7E-82CB-E75D5BBCBA24}"/>
              </a:ext>
            </a:extLst>
          </p:cNvPr>
          <p:cNvSpPr txBox="1"/>
          <p:nvPr/>
        </p:nvSpPr>
        <p:spPr>
          <a:xfrm>
            <a:off x="3200400" y="6608503"/>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515915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9" name="Picture 8">
            <a:extLst>
              <a:ext uri="{FF2B5EF4-FFF2-40B4-BE49-F238E27FC236}">
                <a16:creationId xmlns:a16="http://schemas.microsoft.com/office/drawing/2014/main" id="{53F3FBCF-716A-4CED-BD8F-3F1F8C3BE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44" y="-41192"/>
            <a:ext cx="2663558" cy="4661780"/>
          </a:xfrm>
          <a:prstGeom prst="rect">
            <a:avLst/>
          </a:prstGeom>
        </p:spPr>
      </p:pic>
      <p:sp>
        <p:nvSpPr>
          <p:cNvPr id="2" name="TextBox 1">
            <a:extLst>
              <a:ext uri="{FF2B5EF4-FFF2-40B4-BE49-F238E27FC236}">
                <a16:creationId xmlns:a16="http://schemas.microsoft.com/office/drawing/2014/main" id="{C769E973-A5AF-409C-A2A5-4EA7F57B538C}"/>
              </a:ext>
            </a:extLst>
          </p:cNvPr>
          <p:cNvSpPr txBox="1"/>
          <p:nvPr/>
        </p:nvSpPr>
        <p:spPr>
          <a:xfrm>
            <a:off x="1281909" y="4639733"/>
            <a:ext cx="9628182"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country abounds with coconut groves, spice gardens, tea estates and many other gardens and woods.</a:t>
            </a:r>
          </a:p>
        </p:txBody>
      </p:sp>
      <p:pic>
        <p:nvPicPr>
          <p:cNvPr id="5" name="Picture 4">
            <a:extLst>
              <a:ext uri="{FF2B5EF4-FFF2-40B4-BE49-F238E27FC236}">
                <a16:creationId xmlns:a16="http://schemas.microsoft.com/office/drawing/2014/main" id="{ECAA083D-5EC2-43BD-ABBF-1397C370E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969" y="-1"/>
            <a:ext cx="2298370" cy="4620589"/>
          </a:xfrm>
          <a:prstGeom prst="rect">
            <a:avLst/>
          </a:prstGeom>
        </p:spPr>
      </p:pic>
      <p:pic>
        <p:nvPicPr>
          <p:cNvPr id="10" name="Picture 9">
            <a:extLst>
              <a:ext uri="{FF2B5EF4-FFF2-40B4-BE49-F238E27FC236}">
                <a16:creationId xmlns:a16="http://schemas.microsoft.com/office/drawing/2014/main" id="{97898CDC-D3CF-404C-A3A5-73158E0FD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806" y="19143"/>
            <a:ext cx="2663558" cy="4620590"/>
          </a:xfrm>
          <a:prstGeom prst="rect">
            <a:avLst/>
          </a:prstGeom>
        </p:spPr>
      </p:pic>
      <p:pic>
        <p:nvPicPr>
          <p:cNvPr id="12" name="Picture 11">
            <a:extLst>
              <a:ext uri="{FF2B5EF4-FFF2-40B4-BE49-F238E27FC236}">
                <a16:creationId xmlns:a16="http://schemas.microsoft.com/office/drawing/2014/main" id="{C137D2FE-9713-4D33-BC7B-03D56F11F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1230" y="19144"/>
            <a:ext cx="2330837" cy="4620590"/>
          </a:xfrm>
          <a:prstGeom prst="rect">
            <a:avLst/>
          </a:prstGeom>
        </p:spPr>
      </p:pic>
      <p:sp>
        <p:nvSpPr>
          <p:cNvPr id="11" name="TextBox 10">
            <a:extLst>
              <a:ext uri="{FF2B5EF4-FFF2-40B4-BE49-F238E27FC236}">
                <a16:creationId xmlns:a16="http://schemas.microsoft.com/office/drawing/2014/main" id="{866A614B-E54E-4744-8F30-E9D35A6C1D13}"/>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2065300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62529" y="3098605"/>
            <a:ext cx="6937859" cy="778936"/>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16670" y="3098607"/>
            <a:ext cx="6937859" cy="778935"/>
          </a:xfrm>
          <a:prstGeom prst="rect">
            <a:avLst/>
          </a:prstGeom>
        </p:spPr>
      </p:pic>
      <p:pic>
        <p:nvPicPr>
          <p:cNvPr id="11" name="Picture 10">
            <a:extLst>
              <a:ext uri="{FF2B5EF4-FFF2-40B4-BE49-F238E27FC236}">
                <a16:creationId xmlns:a16="http://schemas.microsoft.com/office/drawing/2014/main" id="{C6ACB7D5-FABD-41AA-B1DE-761073B50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999" y="38193"/>
            <a:ext cx="2688430" cy="3840162"/>
          </a:xfrm>
          <a:prstGeom prst="rect">
            <a:avLst/>
          </a:prstGeom>
        </p:spPr>
      </p:pic>
      <p:pic>
        <p:nvPicPr>
          <p:cNvPr id="13" name="Picture 12">
            <a:extLst>
              <a:ext uri="{FF2B5EF4-FFF2-40B4-BE49-F238E27FC236}">
                <a16:creationId xmlns:a16="http://schemas.microsoft.com/office/drawing/2014/main" id="{EB7C660A-A3D8-4623-A286-5C8A9EF82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17" y="19143"/>
            <a:ext cx="2697690" cy="3878263"/>
          </a:xfrm>
          <a:prstGeom prst="rect">
            <a:avLst/>
          </a:prstGeom>
        </p:spPr>
      </p:pic>
      <p:pic>
        <p:nvPicPr>
          <p:cNvPr id="15" name="Picture 14">
            <a:extLst>
              <a:ext uri="{FF2B5EF4-FFF2-40B4-BE49-F238E27FC236}">
                <a16:creationId xmlns:a16="http://schemas.microsoft.com/office/drawing/2014/main" id="{C563B784-0F92-4773-A7D7-F3644C9C3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862" y="38192"/>
            <a:ext cx="2571750" cy="3840163"/>
          </a:xfrm>
          <a:prstGeom prst="rect">
            <a:avLst/>
          </a:prstGeom>
        </p:spPr>
      </p:pic>
      <p:pic>
        <p:nvPicPr>
          <p:cNvPr id="17" name="Picture 16">
            <a:extLst>
              <a:ext uri="{FF2B5EF4-FFF2-40B4-BE49-F238E27FC236}">
                <a16:creationId xmlns:a16="http://schemas.microsoft.com/office/drawing/2014/main" id="{3DC176A6-0F98-4688-B8D7-900350A7A5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4646" y="19141"/>
            <a:ext cx="2533650" cy="3840162"/>
          </a:xfrm>
          <a:prstGeom prst="rect">
            <a:avLst/>
          </a:prstGeom>
        </p:spPr>
      </p:pic>
      <p:sp>
        <p:nvSpPr>
          <p:cNvPr id="18" name="TextBox 17">
            <a:extLst>
              <a:ext uri="{FF2B5EF4-FFF2-40B4-BE49-F238E27FC236}">
                <a16:creationId xmlns:a16="http://schemas.microsoft.com/office/drawing/2014/main" id="{37D0C75D-68BE-4299-9165-9FB268BB1BD4}"/>
              </a:ext>
            </a:extLst>
          </p:cNvPr>
          <p:cNvSpPr txBox="1"/>
          <p:nvPr/>
        </p:nvSpPr>
        <p:spPr>
          <a:xfrm>
            <a:off x="850572" y="3916455"/>
            <a:ext cx="10490857" cy="255454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Travellers</a:t>
            </a:r>
            <a:r>
              <a:rPr lang="en-US" sz="3200" b="1" dirty="0">
                <a:latin typeface="Times New Roman" panose="02020603050405020304" pitchFamily="18" charset="0"/>
                <a:cs typeface="Times New Roman" panose="02020603050405020304" pitchFamily="18" charset="0"/>
              </a:rPr>
              <a:t> from all over the world come to Sri Lanka. Here , a weary </a:t>
            </a:r>
            <a:r>
              <a:rPr lang="en-US" sz="3200" b="1" dirty="0" err="1">
                <a:latin typeface="Times New Roman" panose="02020603050405020304" pitchFamily="18" charset="0"/>
                <a:cs typeface="Times New Roman" panose="02020603050405020304" pitchFamily="18" charset="0"/>
              </a:rPr>
              <a:t>traveller</a:t>
            </a:r>
            <a:r>
              <a:rPr lang="en-US" sz="3200" b="1" dirty="0">
                <a:latin typeface="Times New Roman" panose="02020603050405020304" pitchFamily="18" charset="0"/>
                <a:cs typeface="Times New Roman" panose="02020603050405020304" pitchFamily="18" charset="0"/>
              </a:rPr>
              <a:t> can pass a relaxing day by palm-shaded lagoon looking at the endless ocean. And for the adventurous, days can be full of excitement </a:t>
            </a:r>
            <a:r>
              <a:rPr lang="en-US" sz="3200" b="1" dirty="0" err="1">
                <a:latin typeface="Times New Roman" panose="02020603050405020304" pitchFamily="18" charset="0"/>
                <a:cs typeface="Times New Roman" panose="02020603050405020304" pitchFamily="18" charset="0"/>
              </a:rPr>
              <a:t>snorkelling</a:t>
            </a:r>
            <a:r>
              <a:rPr lang="en-US" sz="3200" b="1" dirty="0">
                <a:latin typeface="Times New Roman" panose="02020603050405020304" pitchFamily="18" charset="0"/>
                <a:cs typeface="Times New Roman" panose="02020603050405020304" pitchFamily="18" charset="0"/>
              </a:rPr>
              <a:t>, swimming, fishing or sailing.</a:t>
            </a:r>
          </a:p>
        </p:txBody>
      </p:sp>
      <p:sp>
        <p:nvSpPr>
          <p:cNvPr id="9" name="TextBox 8">
            <a:extLst>
              <a:ext uri="{FF2B5EF4-FFF2-40B4-BE49-F238E27FC236}">
                <a16:creationId xmlns:a16="http://schemas.microsoft.com/office/drawing/2014/main" id="{0DF71215-E467-493F-AAB6-A724D3BD73A4}"/>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63187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BD5D4-0160-4E40-8000-2E2B1DF2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3773"/>
            <a:ext cx="4690531" cy="4959915"/>
          </a:xfrm>
          <a:prstGeom prst="rect">
            <a:avLst/>
          </a:prstGeom>
        </p:spPr>
      </p:pic>
      <p:pic>
        <p:nvPicPr>
          <p:cNvPr id="4" name="Picture 3">
            <a:extLst>
              <a:ext uri="{FF2B5EF4-FFF2-40B4-BE49-F238E27FC236}">
                <a16:creationId xmlns:a16="http://schemas.microsoft.com/office/drawing/2014/main" id="{1D6FE5CD-59CA-4249-810A-858E6F19E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466" y="19142"/>
            <a:ext cx="4690531" cy="4959915"/>
          </a:xfrm>
          <a:prstGeom prst="rect">
            <a:avLst/>
          </a:prstGeom>
        </p:spPr>
      </p:pic>
      <p:pic>
        <p:nvPicPr>
          <p:cNvPr id="3" name="Picture 2">
            <a:extLst>
              <a:ext uri="{FF2B5EF4-FFF2-40B4-BE49-F238E27FC236}">
                <a16:creationId xmlns:a16="http://schemas.microsoft.com/office/drawing/2014/main" id="{55E420E5-3B38-483C-B5AE-DF5114E6B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7" name="Picture 6">
            <a:extLst>
              <a:ext uri="{FF2B5EF4-FFF2-40B4-BE49-F238E27FC236}">
                <a16:creationId xmlns:a16="http://schemas.microsoft.com/office/drawing/2014/main" id="{46B34977-AE18-4521-A6EA-86EA3E623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8" name="TextBox 7">
            <a:extLst>
              <a:ext uri="{FF2B5EF4-FFF2-40B4-BE49-F238E27FC236}">
                <a16:creationId xmlns:a16="http://schemas.microsoft.com/office/drawing/2014/main" id="{CF4F73A1-B5D3-4F10-8A91-1F0208AAA4D9}"/>
              </a:ext>
            </a:extLst>
          </p:cNvPr>
          <p:cNvSpPr txBox="1"/>
          <p:nvPr/>
        </p:nvSpPr>
        <p:spPr>
          <a:xfrm>
            <a:off x="1405467" y="5113866"/>
            <a:ext cx="9381063"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capital of Sri Lanka is Colombo and her currency is </a:t>
            </a:r>
            <a:r>
              <a:rPr lang="en-US" sz="3600" b="1" dirty="0" err="1">
                <a:latin typeface="Times New Roman" panose="02020603050405020304" pitchFamily="18" charset="0"/>
                <a:cs typeface="Times New Roman" panose="02020603050405020304" pitchFamily="18" charset="0"/>
              </a:rPr>
              <a:t>Ruppy</a:t>
            </a:r>
            <a:r>
              <a:rPr lang="en-US" sz="36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10E3552B-DD9D-469A-B437-3C93D016DDA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298898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A3911-58C5-4095-989E-0D07F8CDF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5" y="59855"/>
            <a:ext cx="5012267" cy="4196821"/>
          </a:xfrm>
          <a:prstGeom prst="rect">
            <a:avLst/>
          </a:prstGeom>
        </p:spPr>
      </p:pic>
      <p:pic>
        <p:nvPicPr>
          <p:cNvPr id="5" name="Picture 4">
            <a:extLst>
              <a:ext uri="{FF2B5EF4-FFF2-40B4-BE49-F238E27FC236}">
                <a16:creationId xmlns:a16="http://schemas.microsoft.com/office/drawing/2014/main" id="{1FAF9719-E7ED-48B4-B627-C6CCA66E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732" y="-4307"/>
            <a:ext cx="4876800" cy="4196822"/>
          </a:xfrm>
          <a:prstGeom prst="rect">
            <a:avLst/>
          </a:prstGeom>
        </p:spPr>
      </p:pic>
      <p:pic>
        <p:nvPicPr>
          <p:cNvPr id="7" name="Picture 6">
            <a:extLst>
              <a:ext uri="{FF2B5EF4-FFF2-40B4-BE49-F238E27FC236}">
                <a16:creationId xmlns:a16="http://schemas.microsoft.com/office/drawing/2014/main" id="{DA569AF2-8586-4015-99C3-CBA045D45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9" name="Picture 8">
            <a:extLst>
              <a:ext uri="{FF2B5EF4-FFF2-40B4-BE49-F238E27FC236}">
                <a16:creationId xmlns:a16="http://schemas.microsoft.com/office/drawing/2014/main" id="{5CAAC00A-C0EA-4431-A9CB-4B08CCAD5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10" name="TextBox 9">
            <a:extLst>
              <a:ext uri="{FF2B5EF4-FFF2-40B4-BE49-F238E27FC236}">
                <a16:creationId xmlns:a16="http://schemas.microsoft.com/office/drawing/2014/main" id="{D37A6B17-FCAB-4E4A-B1AC-6E997523B730}"/>
              </a:ext>
            </a:extLst>
          </p:cNvPr>
          <p:cNvSpPr txBox="1"/>
          <p:nvPr/>
        </p:nvSpPr>
        <p:spPr>
          <a:xfrm>
            <a:off x="1608665" y="4256676"/>
            <a:ext cx="9567335"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There four religions in Sri Lanka. They are: Buddhism-70.1%, Hinduism-12.6%, Islam-9.7% and Christianity-7.6%. The state language: The state languages of Sri Lanka are: </a:t>
            </a:r>
            <a:r>
              <a:rPr lang="en-US" sz="3200" b="1" dirty="0" err="1">
                <a:latin typeface="Times New Roman" panose="02020603050405020304" pitchFamily="18" charset="0"/>
                <a:cs typeface="Times New Roman" panose="02020603050405020304" pitchFamily="18" charset="0"/>
              </a:rPr>
              <a:t>Sinhale</a:t>
            </a:r>
            <a:r>
              <a:rPr lang="en-US" sz="3200" b="1" dirty="0">
                <a:latin typeface="Times New Roman" panose="02020603050405020304" pitchFamily="18" charset="0"/>
                <a:cs typeface="Times New Roman" panose="02020603050405020304" pitchFamily="18" charset="0"/>
              </a:rPr>
              <a:t> and Tamil.</a:t>
            </a:r>
          </a:p>
        </p:txBody>
      </p:sp>
      <p:sp>
        <p:nvSpPr>
          <p:cNvPr id="8" name="TextBox 7">
            <a:extLst>
              <a:ext uri="{FF2B5EF4-FFF2-40B4-BE49-F238E27FC236}">
                <a16:creationId xmlns:a16="http://schemas.microsoft.com/office/drawing/2014/main" id="{245CA0EF-FEC6-468A-BED1-DAE86D992295}"/>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947722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F06CE1-7DF0-4279-BBF7-DC5097A8E922}"/>
              </a:ext>
            </a:extLst>
          </p:cNvPr>
          <p:cNvSpPr txBox="1"/>
          <p:nvPr/>
        </p:nvSpPr>
        <p:spPr>
          <a:xfrm>
            <a:off x="5582529" y="3727938"/>
            <a:ext cx="9144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1A3C3A7-EC38-4BDE-9F4E-8AADF893456A}"/>
              </a:ext>
            </a:extLst>
          </p:cNvPr>
          <p:cNvSpPr txBox="1"/>
          <p:nvPr/>
        </p:nvSpPr>
        <p:spPr>
          <a:xfrm>
            <a:off x="5582529" y="3727938"/>
            <a:ext cx="91440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466277A6-454B-41E4-B729-367ADC57B9C1}"/>
              </a:ext>
            </a:extLst>
          </p:cNvPr>
          <p:cNvSpPr txBox="1"/>
          <p:nvPr/>
        </p:nvSpPr>
        <p:spPr>
          <a:xfrm>
            <a:off x="4363522" y="37492"/>
            <a:ext cx="3916878" cy="830997"/>
          </a:xfrm>
          <a:prstGeom prst="rect">
            <a:avLst/>
          </a:prstGeom>
          <a:noFill/>
        </p:spPr>
        <p:txBody>
          <a:bodyPr wrap="square" rtlCol="0">
            <a:spAutoFit/>
          </a:bodyPr>
          <a:lstStyle/>
          <a:p>
            <a:r>
              <a:rPr lang="en-US" sz="4800" b="1" i="1" dirty="0">
                <a:solidFill>
                  <a:srgbClr val="FF0000"/>
                </a:solidFill>
                <a:latin typeface="Times New Roman" panose="02020603050405020304" pitchFamily="18" charset="0"/>
                <a:cs typeface="Times New Roman" panose="02020603050405020304" pitchFamily="18" charset="0"/>
              </a:rPr>
              <a:t>Word meaning</a:t>
            </a:r>
          </a:p>
        </p:txBody>
      </p:sp>
      <p:pic>
        <p:nvPicPr>
          <p:cNvPr id="5" name="Picture 4">
            <a:extLst>
              <a:ext uri="{FF2B5EF4-FFF2-40B4-BE49-F238E27FC236}">
                <a16:creationId xmlns:a16="http://schemas.microsoft.com/office/drawing/2014/main" id="{1DBD4A35-6A31-43B6-933B-AD621F42D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9" name="Picture 8">
            <a:extLst>
              <a:ext uri="{FF2B5EF4-FFF2-40B4-BE49-F238E27FC236}">
                <a16:creationId xmlns:a16="http://schemas.microsoft.com/office/drawing/2014/main" id="{8DBA7467-BD12-44FB-800E-239DAE04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11" name="TextBox 10">
            <a:extLst>
              <a:ext uri="{FF2B5EF4-FFF2-40B4-BE49-F238E27FC236}">
                <a16:creationId xmlns:a16="http://schemas.microsoft.com/office/drawing/2014/main" id="{55E97669-4C2F-4EAD-9D3D-59D97C9BAC77}"/>
              </a:ext>
            </a:extLst>
          </p:cNvPr>
          <p:cNvSpPr txBox="1"/>
          <p:nvPr/>
        </p:nvSpPr>
        <p:spPr>
          <a:xfrm>
            <a:off x="1310951" y="868489"/>
            <a:ext cx="9570097" cy="5632311"/>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Ancient- </a:t>
            </a:r>
            <a:r>
              <a:rPr lang="en-US" sz="2000" b="1" dirty="0" err="1">
                <a:latin typeface="Times New Roman" panose="02020603050405020304" pitchFamily="18" charset="0"/>
                <a:cs typeface="Times New Roman" panose="02020603050405020304" pitchFamily="18" charset="0"/>
              </a:rPr>
              <a:t>প্রাচীন</a:t>
            </a:r>
            <a:r>
              <a:rPr lang="en-US" sz="2000" b="1" dirty="0">
                <a:latin typeface="Times New Roman" panose="02020603050405020304" pitchFamily="18" charset="0"/>
                <a:cs typeface="Times New Roman" panose="02020603050405020304" pitchFamily="18" charset="0"/>
              </a:rPr>
              <a:t>- old</a:t>
            </a:r>
          </a:p>
          <a:p>
            <a:r>
              <a:rPr lang="en-US" sz="2000" b="1" dirty="0">
                <a:latin typeface="Times New Roman" panose="02020603050405020304" pitchFamily="18" charset="0"/>
                <a:cs typeface="Times New Roman" panose="02020603050405020304" pitchFamily="18" charset="0"/>
              </a:rPr>
              <a:t>Chronicle- </a:t>
            </a:r>
            <a:r>
              <a:rPr lang="en-US" sz="2000" b="1" dirty="0" err="1">
                <a:latin typeface="Times New Roman" panose="02020603050405020304" pitchFamily="18" charset="0"/>
                <a:cs typeface="Times New Roman" panose="02020603050405020304" pitchFamily="18" charset="0"/>
              </a:rPr>
              <a:t>কালানুক্রমিক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বিবরণ</a:t>
            </a:r>
            <a:r>
              <a:rPr lang="en-US" sz="2000" b="1" dirty="0">
                <a:latin typeface="Times New Roman" panose="02020603050405020304" pitchFamily="18" charset="0"/>
                <a:cs typeface="Times New Roman" panose="02020603050405020304" pitchFamily="18" charset="0"/>
              </a:rPr>
              <a:t>- a statement of </a:t>
            </a:r>
            <a:r>
              <a:rPr lang="en-US" sz="2000" b="1" dirty="0" err="1">
                <a:latin typeface="Times New Roman" panose="02020603050405020304" pitchFamily="18" charset="0"/>
                <a:cs typeface="Times New Roman" panose="02020603050405020304" pitchFamily="18" charset="0"/>
              </a:rPr>
              <a:t>occurances</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Unique- </a:t>
            </a:r>
            <a:r>
              <a:rPr lang="en-US" sz="2000" b="1" dirty="0" err="1">
                <a:latin typeface="Times New Roman" panose="02020603050405020304" pitchFamily="18" charset="0"/>
                <a:cs typeface="Times New Roman" panose="02020603050405020304" pitchFamily="18" charset="0"/>
              </a:rPr>
              <a:t>অদ্বিতীয়</a:t>
            </a:r>
            <a:r>
              <a:rPr lang="en-US" sz="2000" b="1" dirty="0">
                <a:latin typeface="Times New Roman" panose="02020603050405020304" pitchFamily="18" charset="0"/>
                <a:cs typeface="Times New Roman" panose="02020603050405020304" pitchFamily="18" charset="0"/>
              </a:rPr>
              <a:t>- single</a:t>
            </a:r>
          </a:p>
          <a:p>
            <a:r>
              <a:rPr lang="en-US" sz="2000" b="1" dirty="0">
                <a:latin typeface="Times New Roman" panose="02020603050405020304" pitchFamily="18" charset="0"/>
                <a:cs typeface="Times New Roman" panose="02020603050405020304" pitchFamily="18" charset="0"/>
              </a:rPr>
              <a:t>Gloriously- </a:t>
            </a:r>
            <a:r>
              <a:rPr lang="en-US" sz="2000" b="1" dirty="0" err="1">
                <a:latin typeface="Times New Roman" panose="02020603050405020304" pitchFamily="18" charset="0"/>
                <a:cs typeface="Times New Roman" panose="02020603050405020304" pitchFamily="18" charset="0"/>
              </a:rPr>
              <a:t>গৌরবান্বিতভাবে</a:t>
            </a:r>
            <a:r>
              <a:rPr lang="en-US" sz="2000" b="1" dirty="0">
                <a:latin typeface="Times New Roman" panose="02020603050405020304" pitchFamily="18" charset="0"/>
                <a:cs typeface="Times New Roman" panose="02020603050405020304" pitchFamily="18" charset="0"/>
              </a:rPr>
              <a:t>- magnificently</a:t>
            </a:r>
          </a:p>
          <a:p>
            <a:r>
              <a:rPr lang="en-US" sz="2000" b="1" dirty="0">
                <a:latin typeface="Times New Roman" panose="02020603050405020304" pitchFamily="18" charset="0"/>
                <a:cs typeface="Times New Roman" panose="02020603050405020304" pitchFamily="18" charset="0"/>
              </a:rPr>
              <a:t>Traditional- </a:t>
            </a:r>
            <a:r>
              <a:rPr lang="en-US" sz="2000" b="1" dirty="0" err="1">
                <a:latin typeface="Times New Roman" panose="02020603050405020304" pitchFamily="18" charset="0"/>
                <a:cs typeface="Times New Roman" panose="02020603050405020304" pitchFamily="18" charset="0"/>
              </a:rPr>
              <a:t>ঐতিহ্যবাহী</a:t>
            </a:r>
            <a:r>
              <a:rPr lang="en-US" sz="2000" b="1" dirty="0">
                <a:latin typeface="Times New Roman" panose="02020603050405020304" pitchFamily="18" charset="0"/>
                <a:cs typeface="Times New Roman" panose="02020603050405020304" pitchFamily="18" charset="0"/>
              </a:rPr>
              <a:t>- conventional</a:t>
            </a:r>
          </a:p>
          <a:p>
            <a:r>
              <a:rPr lang="en-US" sz="2000" b="1" dirty="0">
                <a:latin typeface="Times New Roman" panose="02020603050405020304" pitchFamily="18" charset="0"/>
                <a:cs typeface="Times New Roman" panose="02020603050405020304" pitchFamily="18" charset="0"/>
              </a:rPr>
              <a:t>Reveal-</a:t>
            </a:r>
            <a:r>
              <a:rPr lang="en-US" sz="2000" b="1" dirty="0" err="1">
                <a:latin typeface="Times New Roman" panose="02020603050405020304" pitchFamily="18" charset="0"/>
                <a:cs typeface="Times New Roman" panose="02020603050405020304" pitchFamily="18" charset="0"/>
              </a:rPr>
              <a:t>প্রকাশ</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করা</a:t>
            </a:r>
            <a:r>
              <a:rPr lang="en-US" sz="2000" b="1" dirty="0">
                <a:latin typeface="Times New Roman" panose="02020603050405020304" pitchFamily="18" charset="0"/>
                <a:cs typeface="Times New Roman" panose="02020603050405020304" pitchFamily="18" charset="0"/>
              </a:rPr>
              <a:t>- expose</a:t>
            </a:r>
          </a:p>
          <a:p>
            <a:r>
              <a:rPr lang="en-US" sz="2000" b="1" dirty="0">
                <a:latin typeface="Times New Roman" panose="02020603050405020304" pitchFamily="18" charset="0"/>
                <a:cs typeface="Times New Roman" panose="02020603050405020304" pitchFamily="18" charset="0"/>
              </a:rPr>
              <a:t>Mariner- </a:t>
            </a:r>
            <a:r>
              <a:rPr lang="en-US" sz="2000" b="1" dirty="0" err="1">
                <a:latin typeface="Times New Roman" panose="02020603050405020304" pitchFamily="18" charset="0"/>
                <a:cs typeface="Times New Roman" panose="02020603050405020304" pitchFamily="18" charset="0"/>
              </a:rPr>
              <a:t>নাবিক</a:t>
            </a:r>
            <a:r>
              <a:rPr lang="en-US" sz="2000" b="1" dirty="0">
                <a:latin typeface="Times New Roman" panose="02020603050405020304" pitchFamily="18" charset="0"/>
                <a:cs typeface="Times New Roman" panose="02020603050405020304" pitchFamily="18" charset="0"/>
              </a:rPr>
              <a:t>- sailor</a:t>
            </a:r>
          </a:p>
          <a:p>
            <a:r>
              <a:rPr lang="en-US" sz="2000" b="1" dirty="0">
                <a:latin typeface="Times New Roman" panose="02020603050405020304" pitchFamily="18" charset="0"/>
                <a:cs typeface="Times New Roman" panose="02020603050405020304" pitchFamily="18" charset="0"/>
              </a:rPr>
              <a:t>Modest- </a:t>
            </a:r>
            <a:r>
              <a:rPr lang="en-US" sz="2000" b="1" dirty="0" err="1">
                <a:latin typeface="Times New Roman" panose="02020603050405020304" pitchFamily="18" charset="0"/>
                <a:cs typeface="Times New Roman" panose="02020603050405020304" pitchFamily="18" charset="0"/>
              </a:rPr>
              <a:t>মাঝারি</a:t>
            </a:r>
            <a:r>
              <a:rPr lang="en-US" sz="2000" b="1" dirty="0">
                <a:latin typeface="Times New Roman" panose="02020603050405020304" pitchFamily="18" charset="0"/>
                <a:cs typeface="Times New Roman" panose="02020603050405020304" pitchFamily="18" charset="0"/>
              </a:rPr>
              <a:t>- middle in size</a:t>
            </a:r>
          </a:p>
          <a:p>
            <a:r>
              <a:rPr lang="en-US" sz="2000" b="1" dirty="0">
                <a:latin typeface="Times New Roman" panose="02020603050405020304" pitchFamily="18" charset="0"/>
                <a:cs typeface="Times New Roman" panose="02020603050405020304" pitchFamily="18" charset="0"/>
              </a:rPr>
              <a:t>Attract- </a:t>
            </a:r>
            <a:r>
              <a:rPr lang="en-US" sz="2000" b="1" dirty="0" err="1">
                <a:latin typeface="Times New Roman" panose="02020603050405020304" pitchFamily="18" charset="0"/>
                <a:cs typeface="Times New Roman" panose="02020603050405020304" pitchFamily="18" charset="0"/>
              </a:rPr>
              <a:t>আকর্ষণ</a:t>
            </a:r>
            <a:r>
              <a:rPr lang="en-US" sz="2000" b="1" dirty="0">
                <a:latin typeface="Times New Roman" panose="02020603050405020304" pitchFamily="18" charset="0"/>
                <a:cs typeface="Times New Roman" panose="02020603050405020304" pitchFamily="18" charset="0"/>
              </a:rPr>
              <a:t>- allure</a:t>
            </a:r>
          </a:p>
          <a:p>
            <a:r>
              <a:rPr lang="en-US" sz="2000" b="1" dirty="0">
                <a:latin typeface="Times New Roman" panose="02020603050405020304" pitchFamily="18" charset="0"/>
                <a:cs typeface="Times New Roman" panose="02020603050405020304" pitchFamily="18" charset="0"/>
              </a:rPr>
              <a:t>Supplier- </a:t>
            </a:r>
            <a:r>
              <a:rPr lang="en-US" sz="2000" b="1" dirty="0" err="1">
                <a:latin typeface="Times New Roman" panose="02020603050405020304" pitchFamily="18" charset="0"/>
                <a:cs typeface="Times New Roman" panose="02020603050405020304" pitchFamily="18" charset="0"/>
              </a:rPr>
              <a:t>সরবরাহকারী</a:t>
            </a:r>
            <a:r>
              <a:rPr lang="en-US" sz="2000" b="1" dirty="0">
                <a:latin typeface="Times New Roman" panose="02020603050405020304" pitchFamily="18" charset="0"/>
                <a:cs typeface="Times New Roman" panose="02020603050405020304" pitchFamily="18" charset="0"/>
              </a:rPr>
              <a:t>- providers</a:t>
            </a:r>
          </a:p>
          <a:p>
            <a:r>
              <a:rPr lang="en-US" sz="2000" b="1" dirty="0">
                <a:latin typeface="Times New Roman" panose="02020603050405020304" pitchFamily="18" charset="0"/>
                <a:cs typeface="Times New Roman" panose="02020603050405020304" pitchFamily="18" charset="0"/>
              </a:rPr>
              <a:t>Inhabitant- </a:t>
            </a:r>
            <a:r>
              <a:rPr lang="en-US" sz="2000" b="1" dirty="0" err="1">
                <a:latin typeface="Times New Roman" panose="02020603050405020304" pitchFamily="18" charset="0"/>
                <a:cs typeface="Times New Roman" panose="02020603050405020304" pitchFamily="18" charset="0"/>
              </a:rPr>
              <a:t>অধিবাসী</a:t>
            </a:r>
            <a:r>
              <a:rPr lang="en-US" sz="2000" b="1" dirty="0">
                <a:latin typeface="Times New Roman" panose="02020603050405020304" pitchFamily="18" charset="0"/>
                <a:cs typeface="Times New Roman" panose="02020603050405020304" pitchFamily="18" charset="0"/>
              </a:rPr>
              <a:t>- a person living in a place</a:t>
            </a:r>
          </a:p>
          <a:p>
            <a:r>
              <a:rPr lang="en-US" sz="2000" b="1" dirty="0">
                <a:latin typeface="Times New Roman" panose="02020603050405020304" pitchFamily="18" charset="0"/>
                <a:cs typeface="Times New Roman" panose="02020603050405020304" pitchFamily="18" charset="0"/>
              </a:rPr>
              <a:t>Epic- </a:t>
            </a:r>
            <a:r>
              <a:rPr lang="en-US" sz="2000" b="1" dirty="0" err="1">
                <a:latin typeface="Times New Roman" panose="02020603050405020304" pitchFamily="18" charset="0"/>
                <a:cs typeface="Times New Roman" panose="02020603050405020304" pitchFamily="18" charset="0"/>
              </a:rPr>
              <a:t>মহাকাব্য</a:t>
            </a:r>
            <a:r>
              <a:rPr lang="en-US" sz="2000" b="1" dirty="0">
                <a:latin typeface="Times New Roman" panose="02020603050405020304" pitchFamily="18" charset="0"/>
                <a:cs typeface="Times New Roman" panose="02020603050405020304" pitchFamily="18" charset="0"/>
              </a:rPr>
              <a:t>- a long poem about a great person or the past history of a nation</a:t>
            </a:r>
          </a:p>
          <a:p>
            <a:r>
              <a:rPr lang="en-US" sz="2000" b="1" dirty="0">
                <a:latin typeface="Times New Roman" panose="02020603050405020304" pitchFamily="18" charset="0"/>
                <a:cs typeface="Times New Roman" panose="02020603050405020304" pitchFamily="18" charset="0"/>
              </a:rPr>
              <a:t>Variety- </a:t>
            </a:r>
            <a:r>
              <a:rPr lang="en-US" sz="2000" b="1" dirty="0" err="1">
                <a:latin typeface="Times New Roman" panose="02020603050405020304" pitchFamily="18" charset="0"/>
                <a:cs typeface="Times New Roman" panose="02020603050405020304" pitchFamily="18" charset="0"/>
              </a:rPr>
              <a:t>বৈচিত্র</a:t>
            </a:r>
            <a:r>
              <a:rPr lang="en-US" sz="2000" b="1" dirty="0">
                <a:latin typeface="Times New Roman" panose="02020603050405020304" pitchFamily="18" charset="0"/>
                <a:cs typeface="Times New Roman" panose="02020603050405020304" pitchFamily="18" charset="0"/>
              </a:rPr>
              <a:t>- diversity</a:t>
            </a:r>
          </a:p>
          <a:p>
            <a:r>
              <a:rPr lang="en-US" sz="2000" b="1" dirty="0">
                <a:latin typeface="Times New Roman" panose="02020603050405020304" pitchFamily="18" charset="0"/>
                <a:cs typeface="Times New Roman" panose="02020603050405020304" pitchFamily="18" charset="0"/>
              </a:rPr>
              <a:t>Enrich- </a:t>
            </a:r>
            <a:r>
              <a:rPr lang="en-US" sz="2000" b="1" dirty="0" err="1">
                <a:latin typeface="Times New Roman" panose="02020603050405020304" pitchFamily="18" charset="0"/>
                <a:cs typeface="Times New Roman" panose="02020603050405020304" pitchFamily="18" charset="0"/>
              </a:rPr>
              <a:t>সমৃদ্ধ</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করা</a:t>
            </a:r>
            <a:r>
              <a:rPr lang="en-US" sz="2000" b="1" dirty="0">
                <a:latin typeface="Times New Roman" panose="02020603050405020304" pitchFamily="18" charset="0"/>
                <a:cs typeface="Times New Roman" panose="02020603050405020304" pitchFamily="18" charset="0"/>
              </a:rPr>
              <a:t>- to improve.</a:t>
            </a:r>
          </a:p>
          <a:p>
            <a:r>
              <a:rPr lang="en-US" sz="2000" b="1" dirty="0">
                <a:latin typeface="Times New Roman" panose="02020603050405020304" pitchFamily="18" charset="0"/>
                <a:cs typeface="Times New Roman" panose="02020603050405020304" pitchFamily="18" charset="0"/>
              </a:rPr>
              <a:t>Available- </a:t>
            </a:r>
            <a:r>
              <a:rPr lang="en-US" sz="2000" b="1" dirty="0" err="1">
                <a:latin typeface="Times New Roman" panose="02020603050405020304" pitchFamily="18" charset="0"/>
                <a:cs typeface="Times New Roman" panose="02020603050405020304" pitchFamily="18" charset="0"/>
              </a:rPr>
              <a:t>প্রাপ্তিসাধ্য</a:t>
            </a:r>
            <a:r>
              <a:rPr lang="en-US" sz="2000" b="1" dirty="0">
                <a:latin typeface="Times New Roman" panose="02020603050405020304" pitchFamily="18" charset="0"/>
                <a:cs typeface="Times New Roman" panose="02020603050405020304" pitchFamily="18" charset="0"/>
              </a:rPr>
              <a:t>- that can be obtained or used</a:t>
            </a:r>
          </a:p>
          <a:p>
            <a:r>
              <a:rPr lang="en-US" sz="2000" b="1" dirty="0">
                <a:latin typeface="Times New Roman" panose="02020603050405020304" pitchFamily="18" charset="0"/>
                <a:cs typeface="Times New Roman" panose="02020603050405020304" pitchFamily="18" charset="0"/>
              </a:rPr>
              <a:t>Blessing- </a:t>
            </a:r>
            <a:r>
              <a:rPr lang="en-US" sz="2000" b="1" dirty="0" err="1">
                <a:latin typeface="Times New Roman" panose="02020603050405020304" pitchFamily="18" charset="0"/>
                <a:cs typeface="Times New Roman" panose="02020603050405020304" pitchFamily="18" charset="0"/>
              </a:rPr>
              <a:t>আর্শীবাদ</a:t>
            </a:r>
            <a:r>
              <a:rPr lang="en-US" sz="2000" b="1" dirty="0">
                <a:latin typeface="Times New Roman" panose="02020603050405020304" pitchFamily="18" charset="0"/>
                <a:cs typeface="Times New Roman" panose="02020603050405020304" pitchFamily="18" charset="0"/>
              </a:rPr>
              <a:t>- God’s </a:t>
            </a:r>
            <a:r>
              <a:rPr lang="en-US" sz="2000" b="1" dirty="0" err="1">
                <a:latin typeface="Times New Roman" panose="02020603050405020304" pitchFamily="18" charset="0"/>
                <a:cs typeface="Times New Roman" panose="02020603050405020304" pitchFamily="18" charset="0"/>
              </a:rPr>
              <a:t>favour</a:t>
            </a:r>
            <a:r>
              <a:rPr lang="en-US" sz="2000" b="1" dirty="0">
                <a:latin typeface="Times New Roman" panose="02020603050405020304" pitchFamily="18" charset="0"/>
                <a:cs typeface="Times New Roman" panose="02020603050405020304" pitchFamily="18" charset="0"/>
              </a:rPr>
              <a:t> and protection</a:t>
            </a:r>
          </a:p>
          <a:p>
            <a:r>
              <a:rPr lang="en-US" sz="2000" b="1" dirty="0">
                <a:latin typeface="Times New Roman" panose="02020603050405020304" pitchFamily="18" charset="0"/>
                <a:cs typeface="Times New Roman" panose="02020603050405020304" pitchFamily="18" charset="0"/>
              </a:rPr>
              <a:t>Grove- </a:t>
            </a:r>
            <a:r>
              <a:rPr lang="en-US" sz="2000" b="1" dirty="0" err="1">
                <a:latin typeface="Times New Roman" panose="02020603050405020304" pitchFamily="18" charset="0"/>
                <a:cs typeface="Times New Roman" panose="02020603050405020304" pitchFamily="18" charset="0"/>
              </a:rPr>
              <a:t>বাগান</a:t>
            </a:r>
            <a:r>
              <a:rPr lang="en-US" sz="2000" b="1" dirty="0">
                <a:latin typeface="Times New Roman" panose="02020603050405020304" pitchFamily="18" charset="0"/>
                <a:cs typeface="Times New Roman" panose="02020603050405020304" pitchFamily="18" charset="0"/>
              </a:rPr>
              <a:t>- garden</a:t>
            </a:r>
          </a:p>
          <a:p>
            <a:r>
              <a:rPr lang="en-US" sz="2000" b="1" dirty="0">
                <a:latin typeface="Times New Roman" panose="02020603050405020304" pitchFamily="18" charset="0"/>
                <a:cs typeface="Times New Roman" panose="02020603050405020304" pitchFamily="18" charset="0"/>
              </a:rPr>
              <a:t>Abundant- </a:t>
            </a:r>
            <a:r>
              <a:rPr lang="en-US" sz="2000" b="1" dirty="0" err="1">
                <a:latin typeface="Times New Roman" panose="02020603050405020304" pitchFamily="18" charset="0"/>
                <a:cs typeface="Times New Roman" panose="02020603050405020304" pitchFamily="18" charset="0"/>
              </a:rPr>
              <a:t>প্রচুর</a:t>
            </a:r>
            <a:r>
              <a:rPr lang="en-US" sz="2000" b="1" dirty="0">
                <a:latin typeface="Times New Roman" panose="02020603050405020304" pitchFamily="18" charset="0"/>
                <a:cs typeface="Times New Roman" panose="02020603050405020304" pitchFamily="18" charset="0"/>
              </a:rPr>
              <a:t>- plentiful</a:t>
            </a:r>
            <a:endParaRPr lang="en-US" sz="2000" dirty="0"/>
          </a:p>
        </p:txBody>
      </p:sp>
      <p:sp>
        <p:nvSpPr>
          <p:cNvPr id="10" name="TextBox 9">
            <a:extLst>
              <a:ext uri="{FF2B5EF4-FFF2-40B4-BE49-F238E27FC236}">
                <a16:creationId xmlns:a16="http://schemas.microsoft.com/office/drawing/2014/main" id="{AC777FB9-A8F5-4CCF-AAD7-CC7B67C04D9F}"/>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77097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BB19-6B22-42F4-9D7F-041708B1FE08}"/>
              </a:ext>
            </a:extLst>
          </p:cNvPr>
          <p:cNvSpPr txBox="1"/>
          <p:nvPr/>
        </p:nvSpPr>
        <p:spPr>
          <a:xfrm>
            <a:off x="3210561" y="152400"/>
            <a:ext cx="4646507" cy="830997"/>
          </a:xfrm>
          <a:prstGeom prst="rect">
            <a:avLst/>
          </a:prstGeom>
          <a:noFill/>
        </p:spPr>
        <p:txBody>
          <a:bodyPr wrap="square" rtlCol="0">
            <a:spAutoFit/>
          </a:bodyPr>
          <a:lstStyle/>
          <a:p>
            <a:r>
              <a:rPr lang="en-US" sz="4800" b="1" i="1" dirty="0">
                <a:latin typeface="Times New Roman" panose="02020603050405020304" pitchFamily="18" charset="0"/>
                <a:cs typeface="Times New Roman" panose="02020603050405020304" pitchFamily="18" charset="0"/>
              </a:rPr>
              <a:t>Individual work:</a:t>
            </a:r>
          </a:p>
        </p:txBody>
      </p:sp>
      <p:pic>
        <p:nvPicPr>
          <p:cNvPr id="6" name="Picture 5">
            <a:extLst>
              <a:ext uri="{FF2B5EF4-FFF2-40B4-BE49-F238E27FC236}">
                <a16:creationId xmlns:a16="http://schemas.microsoft.com/office/drawing/2014/main" id="{3AE8F84B-7639-4FD9-9D09-B53B0CB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25462" y="2861536"/>
            <a:ext cx="6937859" cy="1253071"/>
          </a:xfrm>
          <a:prstGeom prst="rect">
            <a:avLst/>
          </a:prstGeom>
        </p:spPr>
      </p:pic>
      <p:pic>
        <p:nvPicPr>
          <p:cNvPr id="8" name="Picture 7">
            <a:extLst>
              <a:ext uri="{FF2B5EF4-FFF2-40B4-BE49-F238E27FC236}">
                <a16:creationId xmlns:a16="http://schemas.microsoft.com/office/drawing/2014/main" id="{76158859-B2B0-4DF4-8DF2-FEC92F914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55803" y="2937741"/>
            <a:ext cx="6937859" cy="1100667"/>
          </a:xfrm>
          <a:prstGeom prst="rect">
            <a:avLst/>
          </a:prstGeom>
        </p:spPr>
      </p:pic>
      <p:pic>
        <p:nvPicPr>
          <p:cNvPr id="9" name="Picture 8">
            <a:extLst>
              <a:ext uri="{FF2B5EF4-FFF2-40B4-BE49-F238E27FC236}">
                <a16:creationId xmlns:a16="http://schemas.microsoft.com/office/drawing/2014/main" id="{87D75537-440C-4633-ACB0-CEBD12AFC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634" y="114412"/>
            <a:ext cx="1896033" cy="1798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2938BC52-40A1-49CF-9C2F-0AA2E93EA622}"/>
              </a:ext>
            </a:extLst>
          </p:cNvPr>
          <p:cNvSpPr txBox="1"/>
          <p:nvPr/>
        </p:nvSpPr>
        <p:spPr>
          <a:xfrm>
            <a:off x="1270004" y="2336799"/>
            <a:ext cx="9804395" cy="3662541"/>
          </a:xfrm>
          <a:prstGeom prst="rect">
            <a:avLst/>
          </a:prstGeom>
          <a:noFill/>
        </p:spPr>
        <p:txBody>
          <a:bodyPr wrap="square" rtlCol="0">
            <a:spAutoFit/>
          </a:bodyPr>
          <a:lstStyle/>
          <a:p>
            <a:r>
              <a:rPr lang="en-US" sz="3600" b="1" i="1" dirty="0">
                <a:solidFill>
                  <a:srgbClr val="FF0000"/>
                </a:solidFill>
                <a:latin typeface="Times New Roman" panose="02020603050405020304" pitchFamily="18" charset="0"/>
                <a:cs typeface="Times New Roman" panose="02020603050405020304" pitchFamily="18" charset="0"/>
              </a:rPr>
              <a:t>Answer the following questions:</a:t>
            </a:r>
          </a:p>
          <a:p>
            <a:r>
              <a:rPr lang="en-US" sz="2800" b="1" i="1" dirty="0">
                <a:latin typeface="Times New Roman" panose="02020603050405020304" pitchFamily="18" charset="0"/>
                <a:cs typeface="Times New Roman" panose="02020603050405020304" pitchFamily="18" charset="0"/>
              </a:rPr>
              <a:t> 1. Which country is often known as the Pearl of the Indian Ocean?</a:t>
            </a:r>
          </a:p>
          <a:p>
            <a:r>
              <a:rPr lang="en-US" sz="2800" b="1" i="1" dirty="0">
                <a:latin typeface="Times New Roman" panose="02020603050405020304" pitchFamily="18" charset="0"/>
                <a:cs typeface="Times New Roman" panose="02020603050405020304" pitchFamily="18" charset="0"/>
              </a:rPr>
              <a:t>  2. What are the main exporting crops of Sri Lanka?</a:t>
            </a:r>
          </a:p>
          <a:p>
            <a:r>
              <a:rPr lang="en-US" sz="2800" b="1" i="1" dirty="0">
                <a:latin typeface="Times New Roman" panose="02020603050405020304" pitchFamily="18" charset="0"/>
                <a:cs typeface="Times New Roman" panose="02020603050405020304" pitchFamily="18" charset="0"/>
              </a:rPr>
              <a:t>  3. What are the four major ethnic groups of Sri Lanka?</a:t>
            </a:r>
          </a:p>
          <a:p>
            <a:r>
              <a:rPr lang="en-US" sz="2800" b="1" i="1" dirty="0">
                <a:latin typeface="Times New Roman" panose="02020603050405020304" pitchFamily="18" charset="0"/>
                <a:cs typeface="Times New Roman" panose="02020603050405020304" pitchFamily="18" charset="0"/>
              </a:rPr>
              <a:t>  4. Which country was mentioned in the great Indian epic the Ramayana?</a:t>
            </a:r>
          </a:p>
          <a:p>
            <a:r>
              <a:rPr lang="en-US" sz="2800" b="1" i="1" dirty="0">
                <a:latin typeface="Times New Roman" panose="02020603050405020304" pitchFamily="18" charset="0"/>
                <a:cs typeface="Times New Roman" panose="02020603050405020304" pitchFamily="18" charset="0"/>
              </a:rPr>
              <a:t>  5.How do the Lankan greet the foreigners?</a:t>
            </a:r>
          </a:p>
        </p:txBody>
      </p:sp>
      <p:sp>
        <p:nvSpPr>
          <p:cNvPr id="7" name="TextBox 6">
            <a:extLst>
              <a:ext uri="{FF2B5EF4-FFF2-40B4-BE49-F238E27FC236}">
                <a16:creationId xmlns:a16="http://schemas.microsoft.com/office/drawing/2014/main" id="{99C407BB-19D2-4E30-8AFE-B029A872F3E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881568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21BAE0-3FC4-4184-B392-DED6924AA27B}"/>
              </a:ext>
            </a:extLst>
          </p:cNvPr>
          <p:cNvSpPr txBox="1"/>
          <p:nvPr/>
        </p:nvSpPr>
        <p:spPr>
          <a:xfrm>
            <a:off x="1405467" y="3293533"/>
            <a:ext cx="9381066" cy="1323439"/>
          </a:xfrm>
          <a:prstGeom prst="rect">
            <a:avLst/>
          </a:prstGeom>
          <a:noFill/>
        </p:spPr>
        <p:txBody>
          <a:bodyPr wrap="square">
            <a:spAutoFit/>
          </a:bodyPr>
          <a:lstStyle/>
          <a:p>
            <a:r>
              <a:rPr lang="en-US" sz="4000" b="1" i="1" dirty="0">
                <a:solidFill>
                  <a:srgbClr val="002060"/>
                </a:solidFill>
                <a:latin typeface="Times New Roman" panose="02020603050405020304" pitchFamily="18" charset="0"/>
                <a:cs typeface="Times New Roman" panose="02020603050405020304" pitchFamily="18" charset="0"/>
              </a:rPr>
              <a:t>Make a dialogue between you and your friend  on your visiting to Sri Lanka.</a:t>
            </a:r>
          </a:p>
        </p:txBody>
      </p:sp>
      <p:pic>
        <p:nvPicPr>
          <p:cNvPr id="7" name="Picture 6">
            <a:extLst>
              <a:ext uri="{FF2B5EF4-FFF2-40B4-BE49-F238E27FC236}">
                <a16:creationId xmlns:a16="http://schemas.microsoft.com/office/drawing/2014/main" id="{C5AEC316-4B90-4088-B656-943335D3A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pic>
        <p:nvPicPr>
          <p:cNvPr id="9" name="Picture 8">
            <a:extLst>
              <a:ext uri="{FF2B5EF4-FFF2-40B4-BE49-F238E27FC236}">
                <a16:creationId xmlns:a16="http://schemas.microsoft.com/office/drawing/2014/main" id="{9243A2C9-EE3D-4DF5-A6BA-F53EC49F8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10" name="Picture 9">
            <a:extLst>
              <a:ext uri="{FF2B5EF4-FFF2-40B4-BE49-F238E27FC236}">
                <a16:creationId xmlns:a16="http://schemas.microsoft.com/office/drawing/2014/main" id="{B3D0AF05-790D-4261-AB14-06C71C14A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69" y="203200"/>
            <a:ext cx="2147888"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944F163-03BE-4DC2-96E9-208FED9D1B92}"/>
              </a:ext>
            </a:extLst>
          </p:cNvPr>
          <p:cNvSpPr txBox="1"/>
          <p:nvPr/>
        </p:nvSpPr>
        <p:spPr>
          <a:xfrm>
            <a:off x="4210427" y="296128"/>
            <a:ext cx="3031067" cy="830997"/>
          </a:xfrm>
          <a:prstGeom prst="rect">
            <a:avLst/>
          </a:prstGeom>
          <a:noFill/>
        </p:spPr>
        <p:txBody>
          <a:bodyPr wrap="square">
            <a:spAutoFit/>
          </a:bodyPr>
          <a:lstStyle/>
          <a:p>
            <a:r>
              <a:rPr lang="en-US" sz="4800" b="1" i="1" dirty="0">
                <a:solidFill>
                  <a:srgbClr val="FF0000"/>
                </a:solidFill>
                <a:latin typeface="Times New Roman" panose="02020603050405020304" pitchFamily="18" charset="0"/>
                <a:cs typeface="Times New Roman" panose="02020603050405020304" pitchFamily="18" charset="0"/>
              </a:rPr>
              <a:t>Pair work</a:t>
            </a:r>
          </a:p>
        </p:txBody>
      </p:sp>
      <p:sp>
        <p:nvSpPr>
          <p:cNvPr id="8" name="TextBox 7">
            <a:extLst>
              <a:ext uri="{FF2B5EF4-FFF2-40B4-BE49-F238E27FC236}">
                <a16:creationId xmlns:a16="http://schemas.microsoft.com/office/drawing/2014/main" id="{81003486-DAC6-449D-BC6C-B4E32F6681D2}"/>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049005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F06CE1-7DF0-4279-BBF7-DC5097A8E922}"/>
              </a:ext>
            </a:extLst>
          </p:cNvPr>
          <p:cNvSpPr txBox="1"/>
          <p:nvPr/>
        </p:nvSpPr>
        <p:spPr>
          <a:xfrm>
            <a:off x="5582529" y="3727938"/>
            <a:ext cx="9144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1A3C3A7-EC38-4BDE-9F4E-8AADF893456A}"/>
              </a:ext>
            </a:extLst>
          </p:cNvPr>
          <p:cNvSpPr txBox="1"/>
          <p:nvPr/>
        </p:nvSpPr>
        <p:spPr>
          <a:xfrm>
            <a:off x="5582529" y="3727938"/>
            <a:ext cx="914400"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466277A6-454B-41E4-B729-367ADC57B9C1}"/>
              </a:ext>
            </a:extLst>
          </p:cNvPr>
          <p:cNvSpPr txBox="1"/>
          <p:nvPr/>
        </p:nvSpPr>
        <p:spPr>
          <a:xfrm>
            <a:off x="4333827" y="-16359"/>
            <a:ext cx="2497403" cy="646331"/>
          </a:xfrm>
          <a:prstGeom prst="rect">
            <a:avLst/>
          </a:prstGeom>
          <a:noFill/>
        </p:spPr>
        <p:txBody>
          <a:bodyPr wrap="square" rtlCol="0">
            <a:spAutoFit/>
          </a:bodyPr>
          <a:lstStyle/>
          <a:p>
            <a:r>
              <a:rPr lang="en-US" sz="3600" b="1" i="1" dirty="0">
                <a:solidFill>
                  <a:srgbClr val="002060"/>
                </a:solidFill>
                <a:latin typeface="Times New Roman" panose="02020603050405020304" pitchFamily="18" charset="0"/>
                <a:cs typeface="Times New Roman" panose="02020603050405020304" pitchFamily="18" charset="0"/>
              </a:rPr>
              <a:t>Group work</a:t>
            </a:r>
          </a:p>
        </p:txBody>
      </p:sp>
      <p:pic>
        <p:nvPicPr>
          <p:cNvPr id="14" name="Picture 13">
            <a:extLst>
              <a:ext uri="{FF2B5EF4-FFF2-40B4-BE49-F238E27FC236}">
                <a16:creationId xmlns:a16="http://schemas.microsoft.com/office/drawing/2014/main" id="{D81ECAF5-2425-472A-A321-788E657AE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348" y="119108"/>
            <a:ext cx="1617937" cy="1421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1DBD4A35-6A31-43B6-933B-AD621F42D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9" name="Picture 8">
            <a:extLst>
              <a:ext uri="{FF2B5EF4-FFF2-40B4-BE49-F238E27FC236}">
                <a16:creationId xmlns:a16="http://schemas.microsoft.com/office/drawing/2014/main" id="{8DBA7467-BD12-44FB-800E-239DAE040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11" name="TextBox 10">
            <a:extLst>
              <a:ext uri="{FF2B5EF4-FFF2-40B4-BE49-F238E27FC236}">
                <a16:creationId xmlns:a16="http://schemas.microsoft.com/office/drawing/2014/main" id="{55E97669-4C2F-4EAD-9D3D-59D97C9BAC77}"/>
              </a:ext>
            </a:extLst>
          </p:cNvPr>
          <p:cNvSpPr txBox="1"/>
          <p:nvPr/>
        </p:nvSpPr>
        <p:spPr>
          <a:xfrm>
            <a:off x="1405466" y="3337197"/>
            <a:ext cx="9695313" cy="2308324"/>
          </a:xfrm>
          <a:prstGeom prst="rect">
            <a:avLst/>
          </a:prstGeom>
          <a:noFill/>
        </p:spPr>
        <p:txBody>
          <a:bodyPr wrap="square" rtlCol="0">
            <a:spAutoFit/>
          </a:bodyPr>
          <a:lstStyle/>
          <a:p>
            <a:r>
              <a:rPr lang="en-US" sz="3600" b="1" i="1" dirty="0">
                <a:solidFill>
                  <a:srgbClr val="FF0000"/>
                </a:solidFill>
                <a:latin typeface="Times New Roman" panose="02020603050405020304" pitchFamily="18" charset="0"/>
                <a:cs typeface="Times New Roman" panose="02020603050405020304" pitchFamily="18" charset="0"/>
              </a:rPr>
              <a:t>Ancient,</a:t>
            </a:r>
            <a:r>
              <a:rPr lang="en-US" sz="3600" b="1" i="1" dirty="0">
                <a:latin typeface="Times New Roman" panose="02020603050405020304" pitchFamily="18" charset="0"/>
                <a:cs typeface="Times New Roman" panose="02020603050405020304" pitchFamily="18" charset="0"/>
              </a:rPr>
              <a:t>Chronicle,</a:t>
            </a:r>
            <a:r>
              <a:rPr lang="en-US" sz="3600" b="1" i="1" dirty="0">
                <a:solidFill>
                  <a:srgbClr val="FFC000"/>
                </a:solidFill>
                <a:latin typeface="Times New Roman" panose="02020603050405020304" pitchFamily="18" charset="0"/>
                <a:cs typeface="Times New Roman" panose="02020603050405020304" pitchFamily="18" charset="0"/>
              </a:rPr>
              <a:t>Unique,</a:t>
            </a:r>
            <a:r>
              <a:rPr lang="en-US" sz="3600" b="1" i="1" dirty="0">
                <a:latin typeface="Times New Roman" panose="02020603050405020304" pitchFamily="18" charset="0"/>
                <a:cs typeface="Times New Roman" panose="02020603050405020304" pitchFamily="18" charset="0"/>
              </a:rPr>
              <a:t>Gloriously,</a:t>
            </a:r>
            <a:r>
              <a:rPr lang="en-US" sz="3600" b="1" i="1" dirty="0">
                <a:solidFill>
                  <a:srgbClr val="92D050"/>
                </a:solidFill>
                <a:latin typeface="Times New Roman" panose="02020603050405020304" pitchFamily="18" charset="0"/>
                <a:cs typeface="Times New Roman" panose="02020603050405020304" pitchFamily="18" charset="0"/>
              </a:rPr>
              <a:t>Traditional,</a:t>
            </a:r>
            <a:r>
              <a:rPr lang="en-US" sz="3600" b="1" i="1" dirty="0">
                <a:latin typeface="Times New Roman" panose="02020603050405020304" pitchFamily="18" charset="0"/>
                <a:cs typeface="Times New Roman" panose="02020603050405020304" pitchFamily="18" charset="0"/>
              </a:rPr>
              <a:t>Reveal,</a:t>
            </a:r>
            <a:r>
              <a:rPr lang="en-US" sz="3600" b="1" i="1" dirty="0">
                <a:solidFill>
                  <a:srgbClr val="00B0F0"/>
                </a:solidFill>
                <a:latin typeface="Times New Roman" panose="02020603050405020304" pitchFamily="18" charset="0"/>
                <a:cs typeface="Times New Roman" panose="02020603050405020304" pitchFamily="18" charset="0"/>
              </a:rPr>
              <a:t>Mariner,</a:t>
            </a:r>
            <a:r>
              <a:rPr lang="en-US" sz="3600" b="1" i="1" dirty="0">
                <a:latin typeface="Times New Roman" panose="02020603050405020304" pitchFamily="18" charset="0"/>
                <a:cs typeface="Times New Roman" panose="02020603050405020304" pitchFamily="18" charset="0"/>
              </a:rPr>
              <a:t>Modest,</a:t>
            </a:r>
            <a:r>
              <a:rPr lang="en-US" sz="3600" b="1" i="1" dirty="0">
                <a:solidFill>
                  <a:srgbClr val="FFFF00"/>
                </a:solidFill>
                <a:latin typeface="Times New Roman" panose="02020603050405020304" pitchFamily="18" charset="0"/>
                <a:cs typeface="Times New Roman" panose="02020603050405020304" pitchFamily="18" charset="0"/>
              </a:rPr>
              <a:t>Attract,</a:t>
            </a:r>
            <a:r>
              <a:rPr lang="en-US" sz="3600" b="1" i="1" dirty="0">
                <a:latin typeface="Times New Roman" panose="02020603050405020304" pitchFamily="18" charset="0"/>
                <a:cs typeface="Times New Roman" panose="02020603050405020304" pitchFamily="18" charset="0"/>
              </a:rPr>
              <a:t>Supplier,</a:t>
            </a:r>
          </a:p>
          <a:p>
            <a:r>
              <a:rPr lang="en-US" sz="3600" b="1" i="1" dirty="0">
                <a:solidFill>
                  <a:schemeClr val="accent2"/>
                </a:solidFill>
                <a:latin typeface="Times New Roman" panose="02020603050405020304" pitchFamily="18" charset="0"/>
                <a:cs typeface="Times New Roman" panose="02020603050405020304" pitchFamily="18" charset="0"/>
              </a:rPr>
              <a:t>Inhabitant,</a:t>
            </a:r>
            <a:r>
              <a:rPr lang="en-US" sz="3600" b="1" i="1" dirty="0">
                <a:latin typeface="Times New Roman" panose="02020603050405020304" pitchFamily="18" charset="0"/>
                <a:cs typeface="Times New Roman" panose="02020603050405020304" pitchFamily="18" charset="0"/>
              </a:rPr>
              <a:t> Epic, </a:t>
            </a:r>
            <a:r>
              <a:rPr lang="en-US" sz="3600" b="1" i="1" dirty="0">
                <a:solidFill>
                  <a:srgbClr val="0070C0"/>
                </a:solidFill>
                <a:latin typeface="Times New Roman" panose="02020603050405020304" pitchFamily="18" charset="0"/>
                <a:cs typeface="Times New Roman" panose="02020603050405020304" pitchFamily="18" charset="0"/>
              </a:rPr>
              <a:t>Variety,</a:t>
            </a:r>
            <a:r>
              <a:rPr lang="en-US" sz="3600" b="1" i="1" dirty="0">
                <a:latin typeface="Times New Roman" panose="02020603050405020304" pitchFamily="18" charset="0"/>
                <a:cs typeface="Times New Roman" panose="02020603050405020304" pitchFamily="18" charset="0"/>
              </a:rPr>
              <a:t> Enrich, </a:t>
            </a:r>
            <a:r>
              <a:rPr lang="en-US" sz="3600" b="1" i="1" dirty="0">
                <a:solidFill>
                  <a:srgbClr val="FF0000"/>
                </a:solidFill>
                <a:latin typeface="Times New Roman" panose="02020603050405020304" pitchFamily="18" charset="0"/>
                <a:cs typeface="Times New Roman" panose="02020603050405020304" pitchFamily="18" charset="0"/>
              </a:rPr>
              <a:t>Available,</a:t>
            </a:r>
          </a:p>
          <a:p>
            <a:r>
              <a:rPr lang="en-US" sz="3600" b="1" i="1" dirty="0">
                <a:latin typeface="Times New Roman" panose="02020603050405020304" pitchFamily="18" charset="0"/>
                <a:cs typeface="Times New Roman" panose="02020603050405020304" pitchFamily="18" charset="0"/>
              </a:rPr>
              <a:t>Blessing, </a:t>
            </a:r>
            <a:r>
              <a:rPr lang="en-US" sz="3600" b="1" i="1" dirty="0">
                <a:solidFill>
                  <a:srgbClr val="FF0000"/>
                </a:solidFill>
                <a:latin typeface="Times New Roman" panose="02020603050405020304" pitchFamily="18" charset="0"/>
                <a:cs typeface="Times New Roman" panose="02020603050405020304" pitchFamily="18" charset="0"/>
              </a:rPr>
              <a:t>Grove,</a:t>
            </a:r>
            <a:r>
              <a:rPr lang="en-US" sz="3600" b="1" i="1" dirty="0">
                <a:latin typeface="Times New Roman" panose="02020603050405020304" pitchFamily="18" charset="0"/>
                <a:cs typeface="Times New Roman" panose="02020603050405020304" pitchFamily="18" charset="0"/>
              </a:rPr>
              <a:t> Abundant</a:t>
            </a:r>
            <a:endParaRPr lang="en-US" sz="3600" i="1" dirty="0"/>
          </a:p>
        </p:txBody>
      </p:sp>
      <p:sp>
        <p:nvSpPr>
          <p:cNvPr id="10" name="TextBox 9">
            <a:extLst>
              <a:ext uri="{FF2B5EF4-FFF2-40B4-BE49-F238E27FC236}">
                <a16:creationId xmlns:a16="http://schemas.microsoft.com/office/drawing/2014/main" id="{AC777FB9-A8F5-4CCF-AAD7-CC7B67C04D9F}"/>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
        <p:nvSpPr>
          <p:cNvPr id="12" name="TextBox 11">
            <a:extLst>
              <a:ext uri="{FF2B5EF4-FFF2-40B4-BE49-F238E27FC236}">
                <a16:creationId xmlns:a16="http://schemas.microsoft.com/office/drawing/2014/main" id="{937AF6DD-4286-4C6D-887A-64F8BE023CCC}"/>
              </a:ext>
            </a:extLst>
          </p:cNvPr>
          <p:cNvSpPr txBox="1"/>
          <p:nvPr/>
        </p:nvSpPr>
        <p:spPr>
          <a:xfrm>
            <a:off x="1405466" y="1695638"/>
            <a:ext cx="9066819" cy="707886"/>
          </a:xfrm>
          <a:prstGeom prst="rect">
            <a:avLst/>
          </a:prstGeom>
          <a:noFill/>
        </p:spPr>
        <p:txBody>
          <a:bodyPr wrap="square" rtlCol="0">
            <a:spAutoFit/>
          </a:bodyPr>
          <a:lstStyle/>
          <a:p>
            <a:r>
              <a:rPr lang="en-US" sz="4000" b="1" i="1" dirty="0">
                <a:solidFill>
                  <a:srgbClr val="002060"/>
                </a:solidFill>
                <a:latin typeface="Times New Roman" panose="02020603050405020304" pitchFamily="18" charset="0"/>
                <a:cs typeface="Times New Roman" panose="02020603050405020304" pitchFamily="18" charset="0"/>
              </a:rPr>
              <a:t>Write the meaning of the following words:</a:t>
            </a:r>
          </a:p>
        </p:txBody>
      </p:sp>
    </p:spTree>
    <p:extLst>
      <p:ext uri="{BB962C8B-B14F-4D97-AF65-F5344CB8AC3E}">
        <p14:creationId xmlns:p14="http://schemas.microsoft.com/office/powerpoint/2010/main" val="3499943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3A63C-0798-492F-9AC3-7D49975A9D2C}"/>
              </a:ext>
            </a:extLst>
          </p:cNvPr>
          <p:cNvSpPr txBox="1"/>
          <p:nvPr/>
        </p:nvSpPr>
        <p:spPr>
          <a:xfrm>
            <a:off x="4393967" y="19142"/>
            <a:ext cx="2667233"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Evaluation</a:t>
            </a:r>
          </a:p>
        </p:txBody>
      </p:sp>
      <p:sp>
        <p:nvSpPr>
          <p:cNvPr id="7" name="TextBox 6">
            <a:extLst>
              <a:ext uri="{FF2B5EF4-FFF2-40B4-BE49-F238E27FC236}">
                <a16:creationId xmlns:a16="http://schemas.microsoft.com/office/drawing/2014/main" id="{0AB1F34E-3B45-4D13-A681-F935A0F25617}"/>
              </a:ext>
            </a:extLst>
          </p:cNvPr>
          <p:cNvSpPr txBox="1"/>
          <p:nvPr/>
        </p:nvSpPr>
        <p:spPr>
          <a:xfrm>
            <a:off x="-33867" y="850139"/>
            <a:ext cx="12259734" cy="5693866"/>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Choose the best answer from the alternatives:</a:t>
            </a:r>
          </a:p>
          <a:p>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1. The land area of Sri Lanka is------- square Kilometers.</a:t>
            </a:r>
          </a:p>
          <a:p>
            <a:r>
              <a:rPr lang="en-US" sz="2400" b="1" i="1" dirty="0">
                <a:latin typeface="Times New Roman" panose="02020603050405020304" pitchFamily="18" charset="0"/>
                <a:cs typeface="Times New Roman" panose="02020603050405020304" pitchFamily="18" charset="0"/>
              </a:rPr>
              <a:t>  (a) 75,600       (b)  65,600       (c) 85,600        (d) 55,600</a:t>
            </a:r>
          </a:p>
          <a:p>
            <a:r>
              <a:rPr lang="en-US" sz="2400" b="1" i="1" dirty="0">
                <a:latin typeface="Times New Roman" panose="02020603050405020304" pitchFamily="18" charset="0"/>
                <a:cs typeface="Times New Roman" panose="02020603050405020304" pitchFamily="18" charset="0"/>
              </a:rPr>
              <a:t>2. The word’ </a:t>
            </a:r>
            <a:r>
              <a:rPr lang="en-US" sz="2400" b="1" i="1" dirty="0" err="1">
                <a:latin typeface="Times New Roman" panose="02020603050405020304" pitchFamily="18" charset="0"/>
                <a:cs typeface="Times New Roman" panose="02020603050405020304" pitchFamily="18" charset="0"/>
              </a:rPr>
              <a:t>ayubowan</a:t>
            </a:r>
            <a:r>
              <a:rPr lang="en-US" sz="2400" b="1" i="1" dirty="0">
                <a:latin typeface="Times New Roman" panose="02020603050405020304" pitchFamily="18" charset="0"/>
                <a:cs typeface="Times New Roman" panose="02020603050405020304" pitchFamily="18" charset="0"/>
              </a:rPr>
              <a:t>’ means-----</a:t>
            </a:r>
          </a:p>
          <a:p>
            <a:r>
              <a:rPr lang="en-US" sz="2400" b="1" i="1" dirty="0">
                <a:latin typeface="Times New Roman" panose="02020603050405020304" pitchFamily="18" charset="0"/>
                <a:cs typeface="Times New Roman" panose="02020603050405020304" pitchFamily="18" charset="0"/>
              </a:rPr>
              <a:t> (a) May Allah bless you (b) May you be happy (c) May you have the gift of long life (d) None</a:t>
            </a:r>
          </a:p>
          <a:p>
            <a:r>
              <a:rPr lang="en-US" sz="2400" b="1" i="1" dirty="0">
                <a:latin typeface="Times New Roman" panose="02020603050405020304" pitchFamily="18" charset="0"/>
                <a:cs typeface="Times New Roman" panose="02020603050405020304" pitchFamily="18" charset="0"/>
              </a:rPr>
              <a:t>3. Sri Lanka is variously known as ------</a:t>
            </a:r>
          </a:p>
          <a:p>
            <a:r>
              <a:rPr lang="en-US" sz="2400" b="1" i="1" dirty="0">
                <a:latin typeface="Times New Roman" panose="02020603050405020304" pitchFamily="18" charset="0"/>
                <a:cs typeface="Times New Roman" panose="02020603050405020304" pitchFamily="18" charset="0"/>
              </a:rPr>
              <a:t>    (a) </a:t>
            </a:r>
            <a:r>
              <a:rPr lang="en-US" sz="2400" b="1" i="1" dirty="0" err="1">
                <a:latin typeface="Times New Roman" panose="02020603050405020304" pitchFamily="18" charset="0"/>
                <a:cs typeface="Times New Roman" panose="02020603050405020304" pitchFamily="18" charset="0"/>
              </a:rPr>
              <a:t>Serendip</a:t>
            </a:r>
            <a:r>
              <a:rPr lang="en-US" sz="2400" b="1" i="1" dirty="0">
                <a:latin typeface="Times New Roman" panose="02020603050405020304" pitchFamily="18" charset="0"/>
                <a:cs typeface="Times New Roman" panose="02020603050405020304" pitchFamily="18" charset="0"/>
              </a:rPr>
              <a:t>     (b) Ceylon     (c) Land of the thunder dragon  (d)   Both (a) and (b)</a:t>
            </a:r>
          </a:p>
          <a:p>
            <a:r>
              <a:rPr lang="en-US" sz="2400" b="1" i="1" dirty="0">
                <a:latin typeface="Times New Roman" panose="02020603050405020304" pitchFamily="18" charset="0"/>
                <a:cs typeface="Times New Roman" panose="02020603050405020304" pitchFamily="18" charset="0"/>
              </a:rPr>
              <a:t> 4. The economy of Sri Lanka has conventionally based on--------</a:t>
            </a:r>
          </a:p>
          <a:p>
            <a:r>
              <a:rPr lang="en-US" sz="2400" b="1" i="1" dirty="0">
                <a:latin typeface="Times New Roman" panose="02020603050405020304" pitchFamily="18" charset="0"/>
                <a:cs typeface="Times New Roman" panose="02020603050405020304" pitchFamily="18" charset="0"/>
              </a:rPr>
              <a:t>  (a) Tea   (b) agriculture          (c ) industry             (d) Business </a:t>
            </a:r>
          </a:p>
          <a:p>
            <a:r>
              <a:rPr lang="en-US" sz="2400" b="1" i="1" dirty="0">
                <a:latin typeface="Times New Roman" panose="02020603050405020304" pitchFamily="18" charset="0"/>
                <a:cs typeface="Times New Roman" panose="02020603050405020304" pitchFamily="18" charset="0"/>
              </a:rPr>
              <a:t>5. Cinnamon first originated in ----------</a:t>
            </a:r>
          </a:p>
          <a:p>
            <a:r>
              <a:rPr lang="en-US" sz="2400" b="1" i="1" dirty="0">
                <a:latin typeface="Times New Roman" panose="02020603050405020304" pitchFamily="18" charset="0"/>
                <a:cs typeface="Times New Roman" panose="02020603050405020304" pitchFamily="18" charset="0"/>
              </a:rPr>
              <a:t>  (a) India   (b) Sri Lanka        (c) Nepal                   (d)  Bhutan</a:t>
            </a:r>
          </a:p>
          <a:p>
            <a:r>
              <a:rPr lang="en-US" sz="2400" b="1" i="1" dirty="0">
                <a:latin typeface="Times New Roman" panose="02020603050405020304" pitchFamily="18" charset="0"/>
                <a:cs typeface="Times New Roman" panose="02020603050405020304" pitchFamily="18" charset="0"/>
              </a:rPr>
              <a:t> 6. The name of Sri Lanka’s currency is -----</a:t>
            </a:r>
          </a:p>
          <a:p>
            <a:r>
              <a:rPr lang="en-US" sz="2400" b="1" i="1" dirty="0">
                <a:latin typeface="Times New Roman" panose="02020603050405020304" pitchFamily="18" charset="0"/>
                <a:cs typeface="Times New Roman" panose="02020603050405020304" pitchFamily="18" charset="0"/>
              </a:rPr>
              <a:t>  (a) Taka  (b) Dinar           (c) Dollar         (d) </a:t>
            </a:r>
            <a:r>
              <a:rPr lang="en-US" sz="2400" b="1" i="1" dirty="0" err="1">
                <a:latin typeface="Times New Roman" panose="02020603050405020304" pitchFamily="18" charset="0"/>
                <a:cs typeface="Times New Roman" panose="02020603050405020304" pitchFamily="18" charset="0"/>
              </a:rPr>
              <a:t>Ruppy</a:t>
            </a:r>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7. Most of the people of Sri Lanka are -----</a:t>
            </a:r>
          </a:p>
          <a:p>
            <a:r>
              <a:rPr lang="en-US" sz="2400" b="1" i="1" dirty="0">
                <a:latin typeface="Times New Roman" panose="02020603050405020304" pitchFamily="18" charset="0"/>
                <a:cs typeface="Times New Roman" panose="02020603050405020304" pitchFamily="18" charset="0"/>
              </a:rPr>
              <a:t>  (a) Hindus   (b) Christians  (c) Muslims  (d) </a:t>
            </a:r>
            <a:r>
              <a:rPr lang="en-US" sz="2400" b="1" i="1" dirty="0" err="1">
                <a:latin typeface="Times New Roman" panose="02020603050405020304" pitchFamily="18" charset="0"/>
                <a:cs typeface="Times New Roman" panose="02020603050405020304" pitchFamily="18" charset="0"/>
              </a:rPr>
              <a:t>Bddhists</a:t>
            </a:r>
            <a:r>
              <a:rPr lang="en-US" sz="2400" b="1" i="1" dirty="0">
                <a:latin typeface="Times New Roman" panose="02020603050405020304" pitchFamily="18" charset="0"/>
                <a:cs typeface="Times New Roman" panose="02020603050405020304" pitchFamily="18" charset="0"/>
              </a:rPr>
              <a:t> </a:t>
            </a:r>
          </a:p>
        </p:txBody>
      </p:sp>
      <p:sp>
        <p:nvSpPr>
          <p:cNvPr id="4" name="Flowchart: Connector 3">
            <a:extLst>
              <a:ext uri="{FF2B5EF4-FFF2-40B4-BE49-F238E27FC236}">
                <a16:creationId xmlns:a16="http://schemas.microsoft.com/office/drawing/2014/main" id="{C8A06A30-A015-4F22-A487-B8379AF9A249}"/>
              </a:ext>
            </a:extLst>
          </p:cNvPr>
          <p:cNvSpPr/>
          <p:nvPr/>
        </p:nvSpPr>
        <p:spPr>
          <a:xfrm>
            <a:off x="5334000" y="6086805"/>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2E407A6F-9125-46FF-9802-8C4238DB6111}"/>
              </a:ext>
            </a:extLst>
          </p:cNvPr>
          <p:cNvSpPr/>
          <p:nvPr/>
        </p:nvSpPr>
        <p:spPr>
          <a:xfrm>
            <a:off x="5270383" y="533945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5E36C4-DB9B-4337-9843-2E0ACEBD2533}"/>
              </a:ext>
            </a:extLst>
          </p:cNvPr>
          <p:cNvSpPr/>
          <p:nvPr/>
        </p:nvSpPr>
        <p:spPr>
          <a:xfrm>
            <a:off x="1447800" y="4550489"/>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70012446-B8DA-4368-9FD5-04E04112889E}"/>
              </a:ext>
            </a:extLst>
          </p:cNvPr>
          <p:cNvSpPr/>
          <p:nvPr/>
        </p:nvSpPr>
        <p:spPr>
          <a:xfrm>
            <a:off x="1185333" y="3877733"/>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3BE7D92-22D1-42DA-BDED-98CAD9C8EBEC}"/>
              </a:ext>
            </a:extLst>
          </p:cNvPr>
          <p:cNvSpPr/>
          <p:nvPr/>
        </p:nvSpPr>
        <p:spPr>
          <a:xfrm>
            <a:off x="8077200" y="3161936"/>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89F94E1D-32AA-47CF-9E29-6A6DF4E0E0AA}"/>
              </a:ext>
            </a:extLst>
          </p:cNvPr>
          <p:cNvSpPr/>
          <p:nvPr/>
        </p:nvSpPr>
        <p:spPr>
          <a:xfrm>
            <a:off x="5867400" y="2421467"/>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3D1B58EC-3FD1-40BE-A02C-6D3881DD93C0}"/>
              </a:ext>
            </a:extLst>
          </p:cNvPr>
          <p:cNvSpPr/>
          <p:nvPr/>
        </p:nvSpPr>
        <p:spPr>
          <a:xfrm>
            <a:off x="1905000" y="16217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24964E-95C0-4F08-AC99-6D792C3CEE70}"/>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500170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7" end="7"/>
                                            </p:txEl>
                                          </p:spTgt>
                                        </p:tgtEl>
                                        <p:attrNameLst>
                                          <p:attrName>style.visibility</p:attrName>
                                        </p:attrNameLst>
                                      </p:cBhvr>
                                      <p:to>
                                        <p:strVal val="visible"/>
                                      </p:to>
                                    </p:set>
                                    <p:anim calcmode="lin" valueType="num">
                                      <p:cBhvr additive="base">
                                        <p:cTn id="7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additive="base">
                                        <p:cTn id="7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9" end="9"/>
                                            </p:txEl>
                                          </p:spTgt>
                                        </p:tgtEl>
                                        <p:attrNameLst>
                                          <p:attrName>style.visibility</p:attrName>
                                        </p:attrNameLst>
                                      </p:cBhvr>
                                      <p:to>
                                        <p:strVal val="visible"/>
                                      </p:to>
                                    </p:set>
                                    <p:anim calcmode="lin" valueType="num">
                                      <p:cBhvr additive="base">
                                        <p:cTn id="9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10" end="10"/>
                                            </p:txEl>
                                          </p:spTgt>
                                        </p:tgtEl>
                                        <p:attrNameLst>
                                          <p:attrName>style.visibility</p:attrName>
                                        </p:attrNameLst>
                                      </p:cBhvr>
                                      <p:to>
                                        <p:strVal val="visible"/>
                                      </p:to>
                                    </p:set>
                                    <p:anim calcmode="lin" valueType="num">
                                      <p:cBhvr additive="base">
                                        <p:cTn id="9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 calcmode="lin" valueType="num">
                                      <p:cBhvr additive="base">
                                        <p:cTn id="10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
                                            <p:txEl>
                                              <p:pRg st="12" end="12"/>
                                            </p:txEl>
                                          </p:spTgt>
                                        </p:tgtEl>
                                        <p:attrNameLst>
                                          <p:attrName>style.visibility</p:attrName>
                                        </p:attrNameLst>
                                      </p:cBhvr>
                                      <p:to>
                                        <p:strVal val="visible"/>
                                      </p:to>
                                    </p:set>
                                    <p:anim calcmode="lin" valueType="num">
                                      <p:cBhvr additive="base">
                                        <p:cTn id="11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 calcmode="lin" valueType="num">
                                      <p:cBhvr additive="base">
                                        <p:cTn id="121" dur="500" fill="hold"/>
                                        <p:tgtEl>
                                          <p:spTgt spid="6"/>
                                        </p:tgtEl>
                                        <p:attrNameLst>
                                          <p:attrName>ppt_x</p:attrName>
                                        </p:attrNameLst>
                                      </p:cBhvr>
                                      <p:tavLst>
                                        <p:tav tm="0">
                                          <p:val>
                                            <p:strVal val="#ppt_x"/>
                                          </p:val>
                                        </p:tav>
                                        <p:tav tm="100000">
                                          <p:val>
                                            <p:strVal val="#ppt_x"/>
                                          </p:val>
                                        </p:tav>
                                      </p:tavLst>
                                    </p:anim>
                                    <p:anim calcmode="lin" valueType="num">
                                      <p:cBhvr additive="base">
                                        <p:cTn id="1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7">
                                            <p:txEl>
                                              <p:pRg st="13" end="13"/>
                                            </p:txEl>
                                          </p:spTgt>
                                        </p:tgtEl>
                                        <p:attrNameLst>
                                          <p:attrName>style.visibility</p:attrName>
                                        </p:attrNameLst>
                                      </p:cBhvr>
                                      <p:to>
                                        <p:strVal val="visible"/>
                                      </p:to>
                                    </p:set>
                                    <p:anim calcmode="lin" valueType="num">
                                      <p:cBhvr additive="base">
                                        <p:cTn id="12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
                                            <p:txEl>
                                              <p:pRg st="14" end="14"/>
                                            </p:txEl>
                                          </p:spTgt>
                                        </p:tgtEl>
                                        <p:attrNameLst>
                                          <p:attrName>style.visibility</p:attrName>
                                        </p:attrNameLst>
                                      </p:cBhvr>
                                      <p:to>
                                        <p:strVal val="visible"/>
                                      </p:to>
                                    </p:set>
                                    <p:anim calcmode="lin" valueType="num">
                                      <p:cBhvr additive="base">
                                        <p:cTn id="13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 calcmode="lin" valueType="num">
                                      <p:cBhvr additive="base">
                                        <p:cTn id="139" dur="500" fill="hold"/>
                                        <p:tgtEl>
                                          <p:spTgt spid="4"/>
                                        </p:tgtEl>
                                        <p:attrNameLst>
                                          <p:attrName>ppt_x</p:attrName>
                                        </p:attrNameLst>
                                      </p:cBhvr>
                                      <p:tavLst>
                                        <p:tav tm="0">
                                          <p:val>
                                            <p:strVal val="#ppt_x"/>
                                          </p:val>
                                        </p:tav>
                                        <p:tav tm="100000">
                                          <p:val>
                                            <p:strVal val="#ppt_x"/>
                                          </p:val>
                                        </p:tav>
                                      </p:tavLst>
                                    </p:anim>
                                    <p:anim calcmode="lin" valueType="num">
                                      <p:cBhvr additive="base">
                                        <p:cTn id="1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ppt_x"/>
                                          </p:val>
                                        </p:tav>
                                        <p:tav tm="100000">
                                          <p:val>
                                            <p:strVal val="#ppt_x"/>
                                          </p:val>
                                        </p:tav>
                                      </p:tavLst>
                                    </p:anim>
                                    <p:anim calcmode="lin" valueType="num">
                                      <p:cBhvr additive="base">
                                        <p:cTn id="1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2" grpId="0" animBg="1"/>
      <p:bldP spid="14" grpId="0" animBg="1"/>
      <p:bldP spid="16" grpId="0" animBg="1"/>
      <p:bldP spid="18"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51DDA-1845-41D3-9A85-EFECDA85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08" y="171247"/>
            <a:ext cx="3068918" cy="208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1306C080-9017-4942-9A12-89FB06969C01}"/>
              </a:ext>
            </a:extLst>
          </p:cNvPr>
          <p:cNvSpPr txBox="1"/>
          <p:nvPr/>
        </p:nvSpPr>
        <p:spPr>
          <a:xfrm>
            <a:off x="4182533" y="345387"/>
            <a:ext cx="2895600" cy="646331"/>
          </a:xfrm>
          <a:prstGeom prst="rect">
            <a:avLst/>
          </a:prstGeom>
          <a:noFill/>
        </p:spPr>
        <p:txBody>
          <a:bodyPr wrap="square">
            <a:spAutoFit/>
          </a:bodyPr>
          <a:lstStyle/>
          <a:p>
            <a:r>
              <a:rPr lang="bn-BD" sz="3600" b="1" i="1" dirty="0">
                <a:solidFill>
                  <a:srgbClr val="FF0000"/>
                </a:solidFill>
                <a:latin typeface="Times New Roman" panose="02020603050405020304" pitchFamily="18" charset="0"/>
              </a:rPr>
              <a:t>Home work </a:t>
            </a:r>
            <a:endParaRPr 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7E25A2-DA1D-41BB-901C-C63DACD45A8C}"/>
              </a:ext>
            </a:extLst>
          </p:cNvPr>
          <p:cNvSpPr txBox="1"/>
          <p:nvPr/>
        </p:nvSpPr>
        <p:spPr>
          <a:xfrm>
            <a:off x="1636060" y="4282379"/>
            <a:ext cx="8720666" cy="646331"/>
          </a:xfrm>
          <a:prstGeom prst="rect">
            <a:avLst/>
          </a:prstGeom>
          <a:noFill/>
        </p:spPr>
        <p:txBody>
          <a:bodyPr wrap="square">
            <a:spAutoFit/>
          </a:bodyPr>
          <a:lstStyle/>
          <a:p>
            <a:pPr algn="just"/>
            <a:r>
              <a:rPr lang="bn-BD" sz="3600" b="1" i="1" dirty="0">
                <a:solidFill>
                  <a:srgbClr val="FF0000"/>
                </a:solidFill>
                <a:latin typeface="Times New Roman" panose="02020603050405020304" pitchFamily="18" charset="0"/>
              </a:rPr>
              <a:t>Write</a:t>
            </a:r>
            <a:r>
              <a:rPr lang="en-US" sz="3600" b="1" i="1" dirty="0">
                <a:solidFill>
                  <a:srgbClr val="FF0000"/>
                </a:solidFill>
                <a:latin typeface="Times New Roman" panose="02020603050405020304" pitchFamily="18" charset="0"/>
                <a:cs typeface="Times New Roman" panose="02020603050405020304" pitchFamily="18" charset="0"/>
              </a:rPr>
              <a:t> a paragraph about your </a:t>
            </a:r>
            <a:r>
              <a:rPr lang="en-US" sz="3600" b="1" i="1" dirty="0" err="1">
                <a:solidFill>
                  <a:srgbClr val="FF0000"/>
                </a:solidFill>
                <a:latin typeface="Times New Roman" panose="02020603050405020304" pitchFamily="18" charset="0"/>
                <a:cs typeface="Times New Roman" panose="02020603050405020304" pitchFamily="18" charset="0"/>
              </a:rPr>
              <a:t>neighbour</a:t>
            </a:r>
            <a:endParaRPr lang="en-US" sz="3600" i="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2AAF62F-61BE-458E-9236-C12747FFF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57730" y="2793803"/>
            <a:ext cx="6937859" cy="1388535"/>
          </a:xfrm>
          <a:prstGeom prst="rect">
            <a:avLst/>
          </a:prstGeom>
        </p:spPr>
      </p:pic>
      <p:pic>
        <p:nvPicPr>
          <p:cNvPr id="11" name="Picture 10">
            <a:extLst>
              <a:ext uri="{FF2B5EF4-FFF2-40B4-BE49-F238E27FC236}">
                <a16:creationId xmlns:a16="http://schemas.microsoft.com/office/drawing/2014/main" id="{03373DA2-8025-4174-B1CF-AE77304B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8" name="TextBox 7">
            <a:extLst>
              <a:ext uri="{FF2B5EF4-FFF2-40B4-BE49-F238E27FC236}">
                <a16:creationId xmlns:a16="http://schemas.microsoft.com/office/drawing/2014/main" id="{B669ADBC-82B6-4C8C-ACDA-DB39308538E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486872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2" name="TextBox 1">
            <a:extLst>
              <a:ext uri="{FF2B5EF4-FFF2-40B4-BE49-F238E27FC236}">
                <a16:creationId xmlns:a16="http://schemas.microsoft.com/office/drawing/2014/main" id="{AE657F92-F0E3-4E39-94A9-B9260ACD422E}"/>
              </a:ext>
            </a:extLst>
          </p:cNvPr>
          <p:cNvSpPr txBox="1"/>
          <p:nvPr/>
        </p:nvSpPr>
        <p:spPr>
          <a:xfrm>
            <a:off x="3666067" y="19143"/>
            <a:ext cx="472440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Lesson declaration</a:t>
            </a:r>
          </a:p>
        </p:txBody>
      </p:sp>
      <p:pic>
        <p:nvPicPr>
          <p:cNvPr id="5" name="Picture 4">
            <a:extLst>
              <a:ext uri="{FF2B5EF4-FFF2-40B4-BE49-F238E27FC236}">
                <a16:creationId xmlns:a16="http://schemas.microsoft.com/office/drawing/2014/main" id="{00F18D4B-9613-474B-96F9-2CA0B7795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684" y="788584"/>
            <a:ext cx="4936066" cy="4951816"/>
          </a:xfrm>
          <a:prstGeom prst="rect">
            <a:avLst/>
          </a:prstGeom>
        </p:spPr>
      </p:pic>
      <p:pic>
        <p:nvPicPr>
          <p:cNvPr id="8" name="Picture 7">
            <a:extLst>
              <a:ext uri="{FF2B5EF4-FFF2-40B4-BE49-F238E27FC236}">
                <a16:creationId xmlns:a16="http://schemas.microsoft.com/office/drawing/2014/main" id="{C15B0910-7646-4A38-A025-3879B9881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17" y="788585"/>
            <a:ext cx="4828383" cy="4951816"/>
          </a:xfrm>
          <a:prstGeom prst="rect">
            <a:avLst/>
          </a:prstGeom>
        </p:spPr>
      </p:pic>
      <p:sp>
        <p:nvSpPr>
          <p:cNvPr id="9" name="TextBox 8">
            <a:extLst>
              <a:ext uri="{FF2B5EF4-FFF2-40B4-BE49-F238E27FC236}">
                <a16:creationId xmlns:a16="http://schemas.microsoft.com/office/drawing/2014/main" id="{3BC5716D-DB0F-4DFD-8086-CDCA4CE42BB1}"/>
              </a:ext>
            </a:extLst>
          </p:cNvPr>
          <p:cNvSpPr txBox="1"/>
          <p:nvPr/>
        </p:nvSpPr>
        <p:spPr>
          <a:xfrm>
            <a:off x="1608667" y="5640816"/>
            <a:ext cx="931571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Sri Lanka: The pearl of the Indian Ocean</a:t>
            </a:r>
          </a:p>
        </p:txBody>
      </p:sp>
      <p:sp>
        <p:nvSpPr>
          <p:cNvPr id="10" name="TextBox 9">
            <a:extLst>
              <a:ext uri="{FF2B5EF4-FFF2-40B4-BE49-F238E27FC236}">
                <a16:creationId xmlns:a16="http://schemas.microsoft.com/office/drawing/2014/main" id="{4F57D952-7237-408E-A09B-4E857E4B32DB}"/>
              </a:ext>
            </a:extLst>
          </p:cNvPr>
          <p:cNvSpPr txBox="1"/>
          <p:nvPr/>
        </p:nvSpPr>
        <p:spPr>
          <a:xfrm>
            <a:off x="3370925" y="6577247"/>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76533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500F4-4351-43D2-9D3E-C49FB87CDE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380066" y="168098"/>
            <a:ext cx="9431867" cy="5165902"/>
          </a:xfrm>
          <a:prstGeom prst="rect">
            <a:avLst/>
          </a:prstGeom>
        </p:spPr>
      </p:pic>
      <p:sp>
        <p:nvSpPr>
          <p:cNvPr id="3" name="TextBox 2">
            <a:extLst>
              <a:ext uri="{FF2B5EF4-FFF2-40B4-BE49-F238E27FC236}">
                <a16:creationId xmlns:a16="http://schemas.microsoft.com/office/drawing/2014/main" id="{B66ABAEA-B5DF-454D-B1A5-C92176CDEA4D}"/>
              </a:ext>
            </a:extLst>
          </p:cNvPr>
          <p:cNvSpPr txBox="1"/>
          <p:nvPr/>
        </p:nvSpPr>
        <p:spPr>
          <a:xfrm>
            <a:off x="2184400" y="4882788"/>
            <a:ext cx="6112933" cy="1200329"/>
          </a:xfrm>
          <a:prstGeom prst="rect">
            <a:avLst/>
          </a:prstGeom>
          <a:noFill/>
        </p:spPr>
        <p:txBody>
          <a:bodyPr wrap="square" rtlCol="0">
            <a:spAutoFit/>
          </a:bodyPr>
          <a:lstStyle/>
          <a:p>
            <a:r>
              <a:rPr lang="en-US" sz="7200" b="1" i="1" dirty="0">
                <a:solidFill>
                  <a:srgbClr val="FF0000"/>
                </a:solidFill>
                <a:latin typeface="Bodoni MT Black" panose="02070A03080606020203" pitchFamily="18" charset="0"/>
              </a:rPr>
              <a:t>Allah </a:t>
            </a:r>
            <a:r>
              <a:rPr lang="en-US" sz="7200" b="1" i="1" dirty="0" err="1">
                <a:solidFill>
                  <a:srgbClr val="FF0000"/>
                </a:solidFill>
                <a:latin typeface="Bodoni MT Black" panose="02070A03080606020203" pitchFamily="18" charset="0"/>
              </a:rPr>
              <a:t>hafez</a:t>
            </a:r>
            <a:endParaRPr lang="en-US" sz="7200" b="1" i="1" dirty="0">
              <a:solidFill>
                <a:srgbClr val="FF0000"/>
              </a:solidFill>
              <a:latin typeface="Bodoni MT Black" panose="02070A03080606020203" pitchFamily="18" charset="0"/>
            </a:endParaRPr>
          </a:p>
        </p:txBody>
      </p:sp>
      <p:pic>
        <p:nvPicPr>
          <p:cNvPr id="5" name="Picture 4">
            <a:extLst>
              <a:ext uri="{FF2B5EF4-FFF2-40B4-BE49-F238E27FC236}">
                <a16:creationId xmlns:a16="http://schemas.microsoft.com/office/drawing/2014/main" id="{60815FB7-0BE8-4679-81F5-041C57274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7" name="Picture 6">
            <a:extLst>
              <a:ext uri="{FF2B5EF4-FFF2-40B4-BE49-F238E27FC236}">
                <a16:creationId xmlns:a16="http://schemas.microsoft.com/office/drawing/2014/main" id="{8D4C5A41-EF2E-4982-B8C4-17FF84444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6" name="TextBox 5">
            <a:extLst>
              <a:ext uri="{FF2B5EF4-FFF2-40B4-BE49-F238E27FC236}">
                <a16:creationId xmlns:a16="http://schemas.microsoft.com/office/drawing/2014/main" id="{A0FA6AD3-C180-4AE3-B667-2140DD15BDB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40785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752600"/>
            <a:ext cx="9660467" cy="4524315"/>
          </a:xfrm>
          <a:prstGeom prst="rect">
            <a:avLst/>
          </a:prstGeom>
          <a:noFill/>
        </p:spPr>
        <p:txBody>
          <a:bodyPr wrap="square" rtlCol="0">
            <a:spAutoFit/>
          </a:bodyPr>
          <a:lstStyle/>
          <a:p>
            <a:r>
              <a:rPr lang="en-US" sz="4000" b="1" i="1" dirty="0">
                <a:solidFill>
                  <a:srgbClr val="00B050"/>
                </a:solidFill>
                <a:latin typeface="Times New Roman" panose="02020603050405020304" pitchFamily="18" charset="0"/>
                <a:cs typeface="Times New Roman" panose="02020603050405020304" pitchFamily="18" charset="0"/>
              </a:rPr>
              <a:t>After finishing the lesson, learners will be able to</a:t>
            </a:r>
            <a:r>
              <a:rPr lang="en-US" sz="2800" b="1" i="1" dirty="0">
                <a:solidFill>
                  <a:srgbClr val="00B0F0"/>
                </a:solidFill>
                <a:latin typeface="Times New Roman" panose="02020603050405020304" pitchFamily="18" charset="0"/>
                <a:cs typeface="Times New Roman" panose="02020603050405020304" pitchFamily="18" charset="0"/>
              </a:rPr>
              <a:t>-</a:t>
            </a:r>
          </a:p>
          <a:p>
            <a:r>
              <a:rPr lang="en-US" sz="3600" b="1" i="1" dirty="0">
                <a:latin typeface="Times New Roman" panose="02020603050405020304" pitchFamily="18" charset="0"/>
                <a:cs typeface="Times New Roman" panose="02020603050405020304" pitchFamily="18" charset="0"/>
              </a:rPr>
              <a:t>1. answer the questions.</a:t>
            </a:r>
          </a:p>
          <a:p>
            <a:r>
              <a:rPr lang="en-US" sz="3600" b="1" i="1" dirty="0">
                <a:latin typeface="Times New Roman" panose="02020603050405020304" pitchFamily="18" charset="0"/>
                <a:cs typeface="Times New Roman" panose="02020603050405020304" pitchFamily="18" charset="0"/>
              </a:rPr>
              <a:t>2.choose the best answer from the alternative </a:t>
            </a:r>
          </a:p>
          <a:p>
            <a:r>
              <a:rPr lang="en-US" sz="3600" b="1" i="1" dirty="0">
                <a:latin typeface="Times New Roman" panose="02020603050405020304" pitchFamily="18" charset="0"/>
                <a:cs typeface="Times New Roman" panose="02020603050405020304" pitchFamily="18" charset="0"/>
              </a:rPr>
              <a:t>3. say the meaning of the words</a:t>
            </a:r>
          </a:p>
          <a:p>
            <a:r>
              <a:rPr lang="en-US" sz="3600" b="1" i="1" dirty="0">
                <a:latin typeface="Times New Roman" panose="02020603050405020304" pitchFamily="18" charset="0"/>
                <a:cs typeface="Times New Roman" panose="02020603050405020304" pitchFamily="18" charset="0"/>
              </a:rPr>
              <a:t>4. make a dialogue.</a:t>
            </a:r>
          </a:p>
          <a:p>
            <a:r>
              <a:rPr lang="en-US" sz="3600" b="1" i="1" dirty="0">
                <a:latin typeface="Times New Roman" panose="02020603050405020304" pitchFamily="18" charset="0"/>
                <a:cs typeface="Times New Roman" panose="02020603050405020304" pitchFamily="18" charset="0"/>
              </a:rPr>
              <a:t>5. write a paragraph.</a:t>
            </a:r>
          </a:p>
          <a:p>
            <a:endParaRPr lang="en-US" sz="2800" dirty="0"/>
          </a:p>
        </p:txBody>
      </p:sp>
      <p:pic>
        <p:nvPicPr>
          <p:cNvPr id="5" name="Picture 4">
            <a:extLst>
              <a:ext uri="{FF2B5EF4-FFF2-40B4-BE49-F238E27FC236}">
                <a16:creationId xmlns:a16="http://schemas.microsoft.com/office/drawing/2014/main" id="{6BAA6A3A-C6A9-4874-A219-DBA579A27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74663" y="2810738"/>
            <a:ext cx="6937859" cy="1354669"/>
          </a:xfrm>
          <a:prstGeom prst="rect">
            <a:avLst/>
          </a:prstGeom>
        </p:spPr>
      </p:pic>
      <p:pic>
        <p:nvPicPr>
          <p:cNvPr id="7" name="Picture 6">
            <a:extLst>
              <a:ext uri="{FF2B5EF4-FFF2-40B4-BE49-F238E27FC236}">
                <a16:creationId xmlns:a16="http://schemas.microsoft.com/office/drawing/2014/main" id="{2B862F79-9385-4FB2-A397-01888C12E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6" name="TextBox 5">
            <a:extLst>
              <a:ext uri="{FF2B5EF4-FFF2-40B4-BE49-F238E27FC236}">
                <a16:creationId xmlns:a16="http://schemas.microsoft.com/office/drawing/2014/main" id="{C9C6D5F5-4BF3-4AE5-98D3-21E2EAB68A40}"/>
              </a:ext>
            </a:extLst>
          </p:cNvPr>
          <p:cNvSpPr txBox="1"/>
          <p:nvPr/>
        </p:nvSpPr>
        <p:spPr>
          <a:xfrm>
            <a:off x="3208866" y="165586"/>
            <a:ext cx="5503333" cy="830997"/>
          </a:xfrm>
          <a:prstGeom prst="rect">
            <a:avLst/>
          </a:prstGeom>
          <a:noFill/>
        </p:spPr>
        <p:txBody>
          <a:bodyPr wrap="square" rtlCol="0">
            <a:spAutoFit/>
          </a:bodyPr>
          <a:lstStyle/>
          <a:p>
            <a:r>
              <a:rPr lang="en-US" sz="4800" b="1" i="1" dirty="0">
                <a:latin typeface="Times New Roman" panose="02020603050405020304" pitchFamily="18" charset="0"/>
                <a:cs typeface="Times New Roman" panose="02020603050405020304" pitchFamily="18" charset="0"/>
              </a:rPr>
              <a:t>Learning outcomes:</a:t>
            </a:r>
          </a:p>
        </p:txBody>
      </p:sp>
      <p:sp>
        <p:nvSpPr>
          <p:cNvPr id="8" name="TextBox 7">
            <a:extLst>
              <a:ext uri="{FF2B5EF4-FFF2-40B4-BE49-F238E27FC236}">
                <a16:creationId xmlns:a16="http://schemas.microsoft.com/office/drawing/2014/main" id="{3BE803AE-1188-4554-86E8-594520B37A7E}"/>
              </a:ext>
            </a:extLst>
          </p:cNvPr>
          <p:cNvSpPr txBox="1"/>
          <p:nvPr/>
        </p:nvSpPr>
        <p:spPr>
          <a:xfrm>
            <a:off x="3306235" y="6561609"/>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929659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6D3EB-DC34-4B4C-B407-5378A41F84F9}"/>
              </a:ext>
            </a:extLst>
          </p:cNvPr>
          <p:cNvSpPr txBox="1"/>
          <p:nvPr/>
        </p:nvSpPr>
        <p:spPr>
          <a:xfrm>
            <a:off x="1540932" y="4369541"/>
            <a:ext cx="9499601" cy="2062103"/>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Anyone visiting Sri Lanka may often hear the word </a:t>
            </a:r>
            <a:r>
              <a:rPr lang="en-US" sz="3200" b="1" i="1" dirty="0" err="1">
                <a:latin typeface="Times New Roman" panose="02020603050405020304" pitchFamily="18" charset="0"/>
                <a:cs typeface="Times New Roman" panose="02020603050405020304" pitchFamily="18" charset="0"/>
              </a:rPr>
              <a:t>Ayubowan</a:t>
            </a:r>
            <a:r>
              <a:rPr lang="en-US" sz="3200" b="1" i="1" dirty="0">
                <a:latin typeface="Times New Roman" panose="02020603050405020304" pitchFamily="18" charset="0"/>
                <a:cs typeface="Times New Roman" panose="02020603050405020304" pitchFamily="18" charset="0"/>
              </a:rPr>
              <a:t>. This word means ‘ May you have the gift of long life’. It is with this traditional getting that everyone is welcomed to Sri Lanka. </a:t>
            </a:r>
          </a:p>
        </p:txBody>
      </p:sp>
      <p:pic>
        <p:nvPicPr>
          <p:cNvPr id="2" name="Picture 1">
            <a:extLst>
              <a:ext uri="{FF2B5EF4-FFF2-40B4-BE49-F238E27FC236}">
                <a16:creationId xmlns:a16="http://schemas.microsoft.com/office/drawing/2014/main" id="{3320D86F-769C-4984-8365-0284E9D4A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57730" y="2793805"/>
            <a:ext cx="6937859" cy="1388535"/>
          </a:xfrm>
          <a:prstGeom prst="rect">
            <a:avLst/>
          </a:prstGeom>
        </p:spPr>
      </p:pic>
      <p:pic>
        <p:nvPicPr>
          <p:cNvPr id="3" name="Picture 2">
            <a:extLst>
              <a:ext uri="{FF2B5EF4-FFF2-40B4-BE49-F238E27FC236}">
                <a16:creationId xmlns:a16="http://schemas.microsoft.com/office/drawing/2014/main" id="{7103521D-B5A1-41A5-99DC-7271840F8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71137" y="2853076"/>
            <a:ext cx="6937859" cy="1270000"/>
          </a:xfrm>
          <a:prstGeom prst="rect">
            <a:avLst/>
          </a:prstGeom>
        </p:spPr>
      </p:pic>
      <p:pic>
        <p:nvPicPr>
          <p:cNvPr id="7" name="Picture 6">
            <a:extLst>
              <a:ext uri="{FF2B5EF4-FFF2-40B4-BE49-F238E27FC236}">
                <a16:creationId xmlns:a16="http://schemas.microsoft.com/office/drawing/2014/main" id="{6DACE2AE-80BE-4AA8-B83C-B7349C75C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99" y="-3406"/>
            <a:ext cx="6468535" cy="4372947"/>
          </a:xfrm>
          <a:prstGeom prst="rect">
            <a:avLst/>
          </a:prstGeom>
        </p:spPr>
      </p:pic>
      <p:sp>
        <p:nvSpPr>
          <p:cNvPr id="6" name="TextBox 5">
            <a:extLst>
              <a:ext uri="{FF2B5EF4-FFF2-40B4-BE49-F238E27FC236}">
                <a16:creationId xmlns:a16="http://schemas.microsoft.com/office/drawing/2014/main" id="{49FB5991-7C81-41FC-9F84-305B5554B9F8}"/>
              </a:ext>
            </a:extLst>
          </p:cNvPr>
          <p:cNvSpPr txBox="1"/>
          <p:nvPr/>
        </p:nvSpPr>
        <p:spPr>
          <a:xfrm>
            <a:off x="3200400" y="6563520"/>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622774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25986-3A55-4998-AA1A-EE75EE15E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 y="0"/>
            <a:ext cx="2506133" cy="3619686"/>
          </a:xfrm>
          <a:prstGeom prst="rect">
            <a:avLst/>
          </a:prstGeom>
        </p:spPr>
      </p:pic>
      <p:pic>
        <p:nvPicPr>
          <p:cNvPr id="6" name="Picture 5">
            <a:extLst>
              <a:ext uri="{FF2B5EF4-FFF2-40B4-BE49-F238E27FC236}">
                <a16:creationId xmlns:a16="http://schemas.microsoft.com/office/drawing/2014/main" id="{63CE34D1-3FE6-4DFF-8006-BD30FA201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667" y="0"/>
            <a:ext cx="2438400" cy="3619684"/>
          </a:xfrm>
          <a:prstGeom prst="rect">
            <a:avLst/>
          </a:prstGeom>
        </p:spPr>
      </p:pic>
      <p:pic>
        <p:nvPicPr>
          <p:cNvPr id="12" name="Picture 11">
            <a:extLst>
              <a:ext uri="{FF2B5EF4-FFF2-40B4-BE49-F238E27FC236}">
                <a16:creationId xmlns:a16="http://schemas.microsoft.com/office/drawing/2014/main" id="{A59BBDB3-0713-4CDE-B2D1-92CA2D139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003" y="19143"/>
            <a:ext cx="2438400" cy="3649133"/>
          </a:xfrm>
          <a:prstGeom prst="rect">
            <a:avLst/>
          </a:prstGeom>
        </p:spPr>
      </p:pic>
      <p:sp>
        <p:nvSpPr>
          <p:cNvPr id="13" name="TextBox 12">
            <a:extLst>
              <a:ext uri="{FF2B5EF4-FFF2-40B4-BE49-F238E27FC236}">
                <a16:creationId xmlns:a16="http://schemas.microsoft.com/office/drawing/2014/main" id="{53B4F35D-8FF3-41EA-AA84-32DDA9B97E97}"/>
              </a:ext>
            </a:extLst>
          </p:cNvPr>
          <p:cNvSpPr txBox="1"/>
          <p:nvPr/>
        </p:nvSpPr>
        <p:spPr>
          <a:xfrm>
            <a:off x="1371603" y="3820856"/>
            <a:ext cx="9702800"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Sri Lanka is variously known as: </a:t>
            </a:r>
            <a:r>
              <a:rPr lang="en-US" sz="4000" dirty="0" err="1">
                <a:latin typeface="Times New Roman" panose="02020603050405020304" pitchFamily="18" charset="0"/>
                <a:cs typeface="Times New Roman" panose="02020603050405020304" pitchFamily="18" charset="0"/>
              </a:rPr>
              <a:t>Serendip</a:t>
            </a:r>
            <a:r>
              <a:rPr lang="en-US" sz="4000" dirty="0">
                <a:latin typeface="Times New Roman" panose="02020603050405020304" pitchFamily="18" charset="0"/>
                <a:cs typeface="Times New Roman" panose="02020603050405020304" pitchFamily="18" charset="0"/>
              </a:rPr>
              <a:t>, Ceylon, Teardrop of India, Pearl of the Indian Ocean, etc. These names reveal the richness and beauty of this island nation.</a:t>
            </a:r>
          </a:p>
        </p:txBody>
      </p:sp>
      <p:pic>
        <p:nvPicPr>
          <p:cNvPr id="15" name="Picture 14">
            <a:extLst>
              <a:ext uri="{FF2B5EF4-FFF2-40B4-BE49-F238E27FC236}">
                <a16:creationId xmlns:a16="http://schemas.microsoft.com/office/drawing/2014/main" id="{A76997B6-09FB-4DB2-BA95-4748163DD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0" y="0"/>
            <a:ext cx="2624667" cy="3619685"/>
          </a:xfrm>
          <a:prstGeom prst="rect">
            <a:avLst/>
          </a:prstGeom>
        </p:spPr>
      </p:pic>
      <p:pic>
        <p:nvPicPr>
          <p:cNvPr id="17" name="Picture 16">
            <a:extLst>
              <a:ext uri="{FF2B5EF4-FFF2-40B4-BE49-F238E27FC236}">
                <a16:creationId xmlns:a16="http://schemas.microsoft.com/office/drawing/2014/main" id="{04382D73-F222-44F4-8924-22C0328EA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21" name="Picture 20">
            <a:extLst>
              <a:ext uri="{FF2B5EF4-FFF2-40B4-BE49-F238E27FC236}">
                <a16:creationId xmlns:a16="http://schemas.microsoft.com/office/drawing/2014/main" id="{9B288B40-496A-41E9-BF9C-624AE8A3CA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134637" y="2916573"/>
            <a:ext cx="6937859" cy="1143000"/>
          </a:xfrm>
          <a:prstGeom prst="rect">
            <a:avLst/>
          </a:prstGeom>
        </p:spPr>
      </p:pic>
      <p:sp>
        <p:nvSpPr>
          <p:cNvPr id="9" name="TextBox 8">
            <a:extLst>
              <a:ext uri="{FF2B5EF4-FFF2-40B4-BE49-F238E27FC236}">
                <a16:creationId xmlns:a16="http://schemas.microsoft.com/office/drawing/2014/main" id="{31075F73-92C8-44E8-AB63-2906122A151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427748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95D50-1F6D-4F8A-9AFB-342505121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758" y="26011"/>
            <a:ext cx="3294592" cy="4766121"/>
          </a:xfrm>
          <a:prstGeom prst="rect">
            <a:avLst/>
          </a:prstGeom>
        </p:spPr>
      </p:pic>
      <p:pic>
        <p:nvPicPr>
          <p:cNvPr id="8" name="Picture 7">
            <a:extLst>
              <a:ext uri="{FF2B5EF4-FFF2-40B4-BE49-F238E27FC236}">
                <a16:creationId xmlns:a16="http://schemas.microsoft.com/office/drawing/2014/main" id="{29C96552-2DD3-4C29-9B09-3152D0ADD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350" y="26012"/>
            <a:ext cx="3063428" cy="4766121"/>
          </a:xfrm>
          <a:prstGeom prst="rect">
            <a:avLst/>
          </a:prstGeom>
        </p:spPr>
      </p:pic>
      <p:pic>
        <p:nvPicPr>
          <p:cNvPr id="10" name="Picture 9">
            <a:extLst>
              <a:ext uri="{FF2B5EF4-FFF2-40B4-BE49-F238E27FC236}">
                <a16:creationId xmlns:a16="http://schemas.microsoft.com/office/drawing/2014/main" id="{1990F483-B4B3-4232-84F9-3122E9679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778" y="-1"/>
            <a:ext cx="3144755" cy="4792133"/>
          </a:xfrm>
          <a:prstGeom prst="rect">
            <a:avLst/>
          </a:prstGeom>
        </p:spPr>
      </p:pic>
      <p:pic>
        <p:nvPicPr>
          <p:cNvPr id="12" name="Picture 11">
            <a:extLst>
              <a:ext uri="{FF2B5EF4-FFF2-40B4-BE49-F238E27FC236}">
                <a16:creationId xmlns:a16="http://schemas.microsoft.com/office/drawing/2014/main" id="{A29A7A61-197E-4001-9110-E0138827E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818585" y="2854659"/>
            <a:ext cx="6937859" cy="1266826"/>
          </a:xfrm>
          <a:prstGeom prst="rect">
            <a:avLst/>
          </a:prstGeom>
        </p:spPr>
      </p:pic>
      <p:pic>
        <p:nvPicPr>
          <p:cNvPr id="14" name="Picture 13">
            <a:extLst>
              <a:ext uri="{FF2B5EF4-FFF2-40B4-BE49-F238E27FC236}">
                <a16:creationId xmlns:a16="http://schemas.microsoft.com/office/drawing/2014/main" id="{FB3DA189-5C44-4FB9-A549-E6F0B19F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072724" y="2854662"/>
            <a:ext cx="6937859" cy="1266825"/>
          </a:xfrm>
          <a:prstGeom prst="rect">
            <a:avLst/>
          </a:prstGeom>
        </p:spPr>
      </p:pic>
      <p:sp>
        <p:nvSpPr>
          <p:cNvPr id="16" name="TextBox 15">
            <a:extLst>
              <a:ext uri="{FF2B5EF4-FFF2-40B4-BE49-F238E27FC236}">
                <a16:creationId xmlns:a16="http://schemas.microsoft.com/office/drawing/2014/main" id="{360E8914-101E-4BB3-8E58-83CF44CD9909}"/>
              </a:ext>
            </a:extLst>
          </p:cNvPr>
          <p:cNvSpPr txBox="1"/>
          <p:nvPr/>
        </p:nvSpPr>
        <p:spPr>
          <a:xfrm>
            <a:off x="1405466" y="4818145"/>
            <a:ext cx="9502775"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Many </a:t>
            </a:r>
            <a:r>
              <a:rPr lang="en-US" sz="3200" b="1" dirty="0" err="1">
                <a:latin typeface="Times New Roman" panose="02020603050405020304" pitchFamily="18" charset="0"/>
                <a:cs typeface="Times New Roman" panose="02020603050405020304" pitchFamily="18" charset="0"/>
              </a:rPr>
              <a:t>travellers</a:t>
            </a:r>
            <a:r>
              <a:rPr lang="en-US" sz="3200" b="1" dirty="0">
                <a:latin typeface="Times New Roman" panose="02020603050405020304" pitchFamily="18" charset="0"/>
                <a:cs typeface="Times New Roman" panose="02020603050405020304" pitchFamily="18" charset="0"/>
              </a:rPr>
              <a:t>, from ancient mariners and merchants to present day tourists, have attracted by the beauty of this island.</a:t>
            </a:r>
          </a:p>
        </p:txBody>
      </p:sp>
      <p:sp>
        <p:nvSpPr>
          <p:cNvPr id="9" name="TextBox 8">
            <a:extLst>
              <a:ext uri="{FF2B5EF4-FFF2-40B4-BE49-F238E27FC236}">
                <a16:creationId xmlns:a16="http://schemas.microsoft.com/office/drawing/2014/main" id="{613769E6-1B25-439B-A110-C1FBAE6302ED}"/>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586158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69396" y="3005472"/>
            <a:ext cx="6937859" cy="965202"/>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23536" y="3005473"/>
            <a:ext cx="6937859" cy="965204"/>
          </a:xfrm>
          <a:prstGeom prst="rect">
            <a:avLst/>
          </a:prstGeom>
        </p:spPr>
      </p:pic>
      <p:pic>
        <p:nvPicPr>
          <p:cNvPr id="4" name="Picture 3">
            <a:extLst>
              <a:ext uri="{FF2B5EF4-FFF2-40B4-BE49-F238E27FC236}">
                <a16:creationId xmlns:a16="http://schemas.microsoft.com/office/drawing/2014/main" id="{987522A8-D7F8-458B-8EAF-CA7CB1FC2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33" y="19144"/>
            <a:ext cx="3127375" cy="3409854"/>
          </a:xfrm>
          <a:prstGeom prst="rect">
            <a:avLst/>
          </a:prstGeom>
        </p:spPr>
      </p:pic>
      <p:pic>
        <p:nvPicPr>
          <p:cNvPr id="8" name="Picture 7">
            <a:extLst>
              <a:ext uri="{FF2B5EF4-FFF2-40B4-BE49-F238E27FC236}">
                <a16:creationId xmlns:a16="http://schemas.microsoft.com/office/drawing/2014/main" id="{FBDE55F3-7970-49D7-B86C-009B2FF4B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508" y="19144"/>
            <a:ext cx="3345391" cy="3409854"/>
          </a:xfrm>
          <a:prstGeom prst="rect">
            <a:avLst/>
          </a:prstGeom>
        </p:spPr>
      </p:pic>
      <p:pic>
        <p:nvPicPr>
          <p:cNvPr id="10" name="Picture 9">
            <a:extLst>
              <a:ext uri="{FF2B5EF4-FFF2-40B4-BE49-F238E27FC236}">
                <a16:creationId xmlns:a16="http://schemas.microsoft.com/office/drawing/2014/main" id="{34889154-7ABD-46D7-BB7C-52BF99F41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9867" y="1"/>
            <a:ext cx="3632200" cy="3409854"/>
          </a:xfrm>
          <a:prstGeom prst="rect">
            <a:avLst/>
          </a:prstGeom>
        </p:spPr>
      </p:pic>
      <p:sp>
        <p:nvSpPr>
          <p:cNvPr id="11" name="TextBox 10">
            <a:extLst>
              <a:ext uri="{FF2B5EF4-FFF2-40B4-BE49-F238E27FC236}">
                <a16:creationId xmlns:a16="http://schemas.microsoft.com/office/drawing/2014/main" id="{42B6AE21-224C-4585-B0B7-F81D779C6A97}"/>
              </a:ext>
            </a:extLst>
          </p:cNvPr>
          <p:cNvSpPr txBox="1"/>
          <p:nvPr/>
        </p:nvSpPr>
        <p:spPr>
          <a:xfrm>
            <a:off x="982133" y="3428999"/>
            <a:ext cx="1022773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Sri Lanka is located in the Indian Ocean, just off the south-eastern coast of India. Shaped like a teardrop, the island of Sri Lanka measures about 415 kilometers from north to south, and about 220 kilometers from east to west, with a total  land area of about 65,600 square kilometers. It has more than 1340 kilometers of coastline.</a:t>
            </a:r>
          </a:p>
        </p:txBody>
      </p:sp>
      <p:sp>
        <p:nvSpPr>
          <p:cNvPr id="9" name="TextBox 8">
            <a:extLst>
              <a:ext uri="{FF2B5EF4-FFF2-40B4-BE49-F238E27FC236}">
                <a16:creationId xmlns:a16="http://schemas.microsoft.com/office/drawing/2014/main" id="{2E2EF998-5880-4BA8-BFB0-3030C53A1494}"/>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250175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9" name="Picture 8">
            <a:extLst>
              <a:ext uri="{FF2B5EF4-FFF2-40B4-BE49-F238E27FC236}">
                <a16:creationId xmlns:a16="http://schemas.microsoft.com/office/drawing/2014/main" id="{31D722D6-1DE8-47BD-B17B-7692AF147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733" y="19142"/>
            <a:ext cx="4292600" cy="4273457"/>
          </a:xfrm>
          <a:prstGeom prst="rect">
            <a:avLst/>
          </a:prstGeom>
        </p:spPr>
      </p:pic>
      <p:pic>
        <p:nvPicPr>
          <p:cNvPr id="11" name="Picture 10">
            <a:extLst>
              <a:ext uri="{FF2B5EF4-FFF2-40B4-BE49-F238E27FC236}">
                <a16:creationId xmlns:a16="http://schemas.microsoft.com/office/drawing/2014/main" id="{9B564035-1CC6-4318-9DD9-08FA232F6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667" y="245533"/>
            <a:ext cx="4995332" cy="4047067"/>
          </a:xfrm>
          <a:prstGeom prst="rect">
            <a:avLst/>
          </a:prstGeom>
        </p:spPr>
      </p:pic>
      <p:sp>
        <p:nvSpPr>
          <p:cNvPr id="12" name="TextBox 11">
            <a:extLst>
              <a:ext uri="{FF2B5EF4-FFF2-40B4-BE49-F238E27FC236}">
                <a16:creationId xmlns:a16="http://schemas.microsoft.com/office/drawing/2014/main" id="{56DCF5AC-7F91-4CC8-BEAB-B7890AA3DBD9}"/>
              </a:ext>
            </a:extLst>
          </p:cNvPr>
          <p:cNvSpPr txBox="1"/>
          <p:nvPr/>
        </p:nvSpPr>
        <p:spPr>
          <a:xfrm>
            <a:off x="1354667" y="4622800"/>
            <a:ext cx="9482666"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Despite its modest size Sri Lanka has a population of about 20 million.  Sri Lanka is a multi- religious, multi-racial and multi- lingual country. </a:t>
            </a:r>
          </a:p>
        </p:txBody>
      </p:sp>
      <p:sp>
        <p:nvSpPr>
          <p:cNvPr id="8" name="TextBox 7">
            <a:extLst>
              <a:ext uri="{FF2B5EF4-FFF2-40B4-BE49-F238E27FC236}">
                <a16:creationId xmlns:a16="http://schemas.microsoft.com/office/drawing/2014/main" id="{2F0CF767-DEDB-4647-8891-6DE47DDE2D7D}"/>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43360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1704</Words>
  <Application>Microsoft Office PowerPoint</Application>
  <PresentationFormat>Widescreen</PresentationFormat>
  <Paragraphs>130</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Bodoni MT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133</cp:revision>
  <dcterms:created xsi:type="dcterms:W3CDTF">2019-10-21T01:45:55Z</dcterms:created>
  <dcterms:modified xsi:type="dcterms:W3CDTF">2020-08-28T03:33:49Z</dcterms:modified>
</cp:coreProperties>
</file>