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8/28/2020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8/28/2020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8/28/2020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8/28/2020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8/28/2020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8/28/2020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8/28/2020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8/28/2020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alaybkg0202@gmail.com"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কদম ফুল.jpg"/>
          <p:cNvPicPr>
            <a:picLocks noChangeAspect="1"/>
          </p:cNvPicPr>
          <p:nvPr/>
        </p:nvPicPr>
        <p:blipFill>
          <a:blip r:embed="rId3"/>
          <a:stretch>
            <a:fillRect/>
          </a:stretch>
        </p:blipFill>
        <p:spPr>
          <a:xfrm>
            <a:off x="1676400" y="2624137"/>
            <a:ext cx="5334000" cy="2786063"/>
          </a:xfrm>
          <a:prstGeom prst="rect">
            <a:avLst/>
          </a:prstGeom>
          <a:ln w="57150">
            <a:solidFill>
              <a:srgbClr val="C00000"/>
            </a:solidFill>
          </a:ln>
        </p:spPr>
      </p:pic>
      <p:sp>
        <p:nvSpPr>
          <p:cNvPr id="3" name="Rounded Rectangle 2"/>
          <p:cNvSpPr/>
          <p:nvPr/>
        </p:nvSpPr>
        <p:spPr>
          <a:xfrm>
            <a:off x="2133600" y="685800"/>
            <a:ext cx="4572000" cy="12192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 pitchFamily="2" charset="0"/>
                <a:cs typeface="Nikosh" pitchFamily="2" charset="0"/>
              </a:rPr>
              <a:t>স্বাগতম</a:t>
            </a:r>
            <a:endParaRPr lang="en-US" sz="8000" dirty="0">
              <a:solidFill>
                <a:schemeClr val="tx1"/>
              </a:solidFill>
              <a:latin typeface="Nikosh" pitchFamily="2" charset="0"/>
              <a:cs typeface="Nikosh" pitchFamily="2" charset="0"/>
            </a:endParaRPr>
          </a:p>
        </p:txBody>
      </p:sp>
    </p:spTree>
  </p:cSld>
  <p:clrMapOvr>
    <a:masterClrMapping/>
  </p:clrMapOvr>
  <p:transition spd="slow">
    <p:zoom/>
    <p:sndAc>
      <p:stSnd>
        <p:snd r:embed="rId2" name="applaus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153400" cy="3970318"/>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ভাইরাসের ইতিহাসঃ ১৯৪৯ সালে কম্পিউটার বিজ্ঞানী জন ভন নিউম্যান এ বিষয়ে আলোকপাত করেন। তার স্ব-পুনরুৎপাদিত প্রোগ্রামের ধারনা থেকে ভাইরাস প্রোগ্রামের আবির্ভাব। পুনরুৎপাদনশীলতার জন্য ভাইরাস হিসেবে প্রথম সম্বোধন করেন আমেরিকার কম্পিউটার বিজ্ঞানী ফ্রেডরিক বি কোহেন। সত্তর দশকেই ইন্টারনেটের আদি অবস্থা অরপানেট (</a:t>
            </a:r>
            <a:r>
              <a:rPr lang="en-US" sz="2800" dirty="0" smtClean="0">
                <a:latin typeface="Nikosh" pitchFamily="2" charset="0"/>
                <a:cs typeface="Nikosh" pitchFamily="2" charset="0"/>
              </a:rPr>
              <a:t>ARPANET</a:t>
            </a:r>
            <a:r>
              <a:rPr lang="bn-BD" sz="2800" dirty="0" smtClean="0">
                <a:latin typeface="Nikosh" pitchFamily="2" charset="0"/>
                <a:cs typeface="Nikosh" pitchFamily="2" charset="0"/>
              </a:rPr>
              <a:t>) ক্রিপার ভাইরাস নামে একটি ভাইরাস চিহ্নিত করে, যা সে সময় রিপার (</a:t>
            </a:r>
            <a:r>
              <a:rPr lang="en-US" sz="2800" dirty="0" smtClean="0">
                <a:latin typeface="Nikosh" pitchFamily="2" charset="0"/>
                <a:cs typeface="Nikosh" pitchFamily="2" charset="0"/>
              </a:rPr>
              <a:t>Reaper</a:t>
            </a:r>
            <a:r>
              <a:rPr lang="bn-BD" sz="2800" dirty="0" smtClean="0">
                <a:latin typeface="Nikosh" pitchFamily="2" charset="0"/>
                <a:cs typeface="Nikosh" pitchFamily="2" charset="0"/>
              </a:rPr>
              <a:t>) নামে আর একটি সফটওয়্যার তৈরি করা হয় যা ক্রিপার ভাইরাসকে মুছে ফেলতে পারত। সে সময় যেখানে ভাইরাস জন্ম হতো সেখানেই সেটি সীমাবদ্ধ থাকত। </a:t>
            </a:r>
            <a:r>
              <a:rPr lang="en-US" sz="2800" dirty="0" smtClean="0">
                <a:latin typeface="Nikosh" pitchFamily="2" charset="0"/>
                <a:cs typeface="Nikosh" pitchFamily="2" charset="0"/>
              </a:rPr>
              <a:t> </a:t>
            </a:r>
            <a:endParaRPr lang="en-US" sz="2800" dirty="0">
              <a:latin typeface="Nikosh" pitchFamily="2" charset="0"/>
              <a:cs typeface="Nikosh" pitchFamily="2" charset="0"/>
            </a:endParaRPr>
          </a:p>
        </p:txBody>
      </p:sp>
      <p:pic>
        <p:nvPicPr>
          <p:cNvPr id="3" name="Picture 2" descr="ক্রিপার ভাইরাস.jpg"/>
          <p:cNvPicPr>
            <a:picLocks noChangeAspect="1"/>
          </p:cNvPicPr>
          <p:nvPr/>
        </p:nvPicPr>
        <p:blipFill>
          <a:blip r:embed="rId3"/>
          <a:stretch>
            <a:fillRect/>
          </a:stretch>
        </p:blipFill>
        <p:spPr>
          <a:xfrm>
            <a:off x="762000" y="4495800"/>
            <a:ext cx="3838575" cy="1981200"/>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descr="রিপার সফটওয়্যার.jpg"/>
          <p:cNvPicPr>
            <a:picLocks noChangeAspect="1"/>
          </p:cNvPicPr>
          <p:nvPr/>
        </p:nvPicPr>
        <p:blipFill>
          <a:blip r:embed="rId4"/>
          <a:stretch>
            <a:fillRect/>
          </a:stretch>
        </p:blipFill>
        <p:spPr>
          <a:xfrm>
            <a:off x="5105400" y="4495800"/>
            <a:ext cx="3505200" cy="1981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8001000" cy="3539430"/>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১৯৮২ সালে এলক ক্লোনার (</a:t>
            </a:r>
            <a:r>
              <a:rPr lang="en-US" sz="2800" dirty="0" smtClean="0">
                <a:latin typeface="Nikosh" pitchFamily="2" charset="0"/>
                <a:cs typeface="Nikosh" pitchFamily="2" charset="0"/>
              </a:rPr>
              <a:t>ELKCLONER</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ফ্লপি ডিস্ক ব্যবহার মাধ্যমে সারা পৃথিবীতে ছড়িয়ে পড়ে। তবে ভাইরাসের বিধবংসী আচরণ প্রথম প্রকাশিত হয় ব্রেইন ভাইরাসের মাধ্যমে, ১৯৮৬ সালে। পাকিস্তানি দুই ভাই লাহোরে এই ভাইরাস সফটওয়্যারটি তৈরি করেন। বিশ্বের ক্ষতিকর ভাইরাস ও ম্যালওয়্যারের মধ্যে উল্লেখযোগ্য হলো- ব্রেইন, ভিয়েনা, জেরুজালেম, পিংপং, মাইকেল এঞ্জেলো ডার্ক এভেঞ্জার, সিআইএইচ (চেরনোবিল), কোর্ড রেড ওয়ার্ম, নিমডা, ডাপরোসি ওয়ার্ম ইত্যাদি। </a:t>
            </a:r>
            <a:endParaRPr lang="en-US" sz="2800" dirty="0">
              <a:latin typeface="Nikosh" pitchFamily="2" charset="0"/>
              <a:cs typeface="Nikosh" pitchFamily="2" charset="0"/>
            </a:endParaRPr>
          </a:p>
        </p:txBody>
      </p:sp>
      <p:pic>
        <p:nvPicPr>
          <p:cNvPr id="3" name="Picture 2" descr="ব্রেইন ভাইরাস.jpg"/>
          <p:cNvPicPr>
            <a:picLocks noChangeAspect="1"/>
          </p:cNvPicPr>
          <p:nvPr/>
        </p:nvPicPr>
        <p:blipFill>
          <a:blip r:embed="rId3"/>
          <a:stretch>
            <a:fillRect/>
          </a:stretch>
        </p:blipFill>
        <p:spPr>
          <a:xfrm>
            <a:off x="5791200" y="4191000"/>
            <a:ext cx="2771775" cy="2362200"/>
          </a:xfrm>
          <a:prstGeom prst="rect">
            <a:avLst/>
          </a:prstGeom>
          <a:ln w="88900" cap="sq" cmpd="thickThin">
            <a:solidFill>
              <a:srgbClr val="000000"/>
            </a:solidFill>
            <a:prstDash val="solid"/>
            <a:miter lim="800000"/>
          </a:ln>
          <a:effectLst>
            <a:innerShdw blurRad="76200">
              <a:srgbClr val="000000"/>
            </a:innerShdw>
          </a:effectLst>
        </p:spPr>
      </p:pic>
      <p:pic>
        <p:nvPicPr>
          <p:cNvPr id="4" name="Picture 3" descr="ভাইরাস ও ম্যালওয়্যার.jpg"/>
          <p:cNvPicPr>
            <a:picLocks noChangeAspect="1"/>
          </p:cNvPicPr>
          <p:nvPr/>
        </p:nvPicPr>
        <p:blipFill>
          <a:blip r:embed="rId4" cstate="print"/>
          <a:stretch>
            <a:fillRect/>
          </a:stretch>
        </p:blipFill>
        <p:spPr>
          <a:xfrm>
            <a:off x="685800" y="4191000"/>
            <a:ext cx="4724400" cy="23622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001000" cy="5693866"/>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ভাইরাসের প্রকারভেদঃ কাজের ধরনের ভিত্তিতে ভাইরাসকে দুইভাগে ভাগ করা হয়। যেমন-</a:t>
            </a:r>
          </a:p>
          <a:p>
            <a:pPr marL="514350" indent="-514350" algn="just"/>
            <a:r>
              <a:rPr lang="bn-BD" sz="2800" dirty="0" smtClean="0">
                <a:latin typeface="Nikosh" pitchFamily="2" charset="0"/>
                <a:cs typeface="Nikosh" pitchFamily="2" charset="0"/>
              </a:rPr>
              <a:t>১. অনিবাসী ভাইরাস (</a:t>
            </a:r>
            <a:r>
              <a:rPr lang="en-US" sz="2800" dirty="0" smtClean="0">
                <a:latin typeface="Nikosh" pitchFamily="2" charset="0"/>
                <a:cs typeface="Nikosh" pitchFamily="2" charset="0"/>
              </a:rPr>
              <a:t>Non-Resident Virus</a:t>
            </a:r>
            <a:r>
              <a:rPr lang="bn-BD" sz="2800" dirty="0" smtClean="0">
                <a:latin typeface="Nikosh" pitchFamily="2" charset="0"/>
                <a:cs typeface="Nikosh" pitchFamily="2" charset="0"/>
              </a:rPr>
              <a:t>) </a:t>
            </a:r>
          </a:p>
          <a:p>
            <a:pPr marL="514350" indent="-514350" algn="just"/>
            <a:r>
              <a:rPr lang="bn-BD" sz="2800" dirty="0" smtClean="0">
                <a:latin typeface="Nikosh" pitchFamily="2" charset="0"/>
                <a:cs typeface="Nikosh" pitchFamily="2" charset="0"/>
              </a:rPr>
              <a:t>২. নিবাসী ভাইরাস</a:t>
            </a:r>
            <a:r>
              <a:rPr lang="en-US" sz="2800" dirty="0" smtClean="0">
                <a:latin typeface="Nikosh" pitchFamily="2" charset="0"/>
                <a:cs typeface="Nikosh" pitchFamily="2" charset="0"/>
              </a:rPr>
              <a:t> (Resident Virus)</a:t>
            </a:r>
            <a:r>
              <a:rPr lang="bn-BD" sz="2800" dirty="0" smtClean="0">
                <a:latin typeface="Nikosh" pitchFamily="2" charset="0"/>
                <a:cs typeface="Nikosh" pitchFamily="2" charset="0"/>
              </a:rPr>
              <a:t>। </a:t>
            </a:r>
            <a:endParaRPr lang="en-US" sz="2800" dirty="0" smtClean="0">
              <a:latin typeface="Nikosh" pitchFamily="2" charset="0"/>
              <a:cs typeface="Nikosh" pitchFamily="2" charset="0"/>
            </a:endParaRPr>
          </a:p>
          <a:p>
            <a:pPr marL="342900" indent="-342900" algn="just"/>
            <a:r>
              <a:rPr lang="bn-BD" sz="2800" dirty="0" smtClean="0">
                <a:latin typeface="Nikosh" pitchFamily="2" charset="0"/>
                <a:cs typeface="Nikosh" pitchFamily="2" charset="0"/>
              </a:rPr>
              <a:t>১. অনিবাসী ভাইরাস (</a:t>
            </a:r>
            <a:r>
              <a:rPr lang="en-US" sz="2800" dirty="0" smtClean="0">
                <a:latin typeface="Nikosh" pitchFamily="2" charset="0"/>
                <a:cs typeface="Nikosh" pitchFamily="2" charset="0"/>
              </a:rPr>
              <a:t>Non-Resident Virus): </a:t>
            </a:r>
            <a:r>
              <a:rPr lang="bn-BD" sz="2800" dirty="0" smtClean="0">
                <a:latin typeface="Nikosh" pitchFamily="2" charset="0"/>
                <a:cs typeface="Nikosh" pitchFamily="2" charset="0"/>
              </a:rPr>
              <a:t>কোন কোন ভাইরাস সক্রিয় হয়ে ওঠার পর, অন্যান্য কোন কোন প্রোগ্রামকে সংক্রমণ করা যায় সেটি খুঁজে বের করে। তারপর সেগুলোকে সংক্রমণ করে এবং পরিশেষে মূল প্রোগ্রামের কাছে নিয়ন্ত্রণ দিয়ে নিস্ক্রিয় হয়ে যায়। এগুলোকে বলা হয় অনিবাসী ভাইরাস।</a:t>
            </a:r>
          </a:p>
          <a:p>
            <a:pPr marL="342900" indent="-342900" algn="just"/>
            <a:r>
              <a:rPr lang="bn-BD" sz="2800" dirty="0" smtClean="0">
                <a:latin typeface="Nikosh" pitchFamily="2" charset="0"/>
                <a:cs typeface="Nikosh" pitchFamily="2" charset="0"/>
              </a:rPr>
              <a:t>২. নিবাসী ভাইরাস (</a:t>
            </a:r>
            <a:r>
              <a:rPr lang="en-US" sz="2800" dirty="0" smtClean="0">
                <a:latin typeface="Nikosh" pitchFamily="2" charset="0"/>
                <a:cs typeface="Nikosh" pitchFamily="2" charset="0"/>
              </a:rPr>
              <a:t>Resident Virus</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কোন কোন ভাইরাস সক্রিয় হওয়ার পর মেমোরিতে স্থায়ী হয়ে বসে থাকে। যখন অন্য কোণ প্রোগ্রাম চালু হয় তখনই সেটি সেই প্রোগ্রামকে সংক্রমিত করে। এ ধরনের ভাইরাসকে বলা হয় নিবাসী ভাইরাস।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 </a:t>
            </a:r>
            <a:endParaRPr lang="en-US" sz="2800" dirty="0">
              <a:latin typeface="Nikosh" pitchFamily="2" charset="0"/>
              <a:cs typeface="Nikosh" pitchFamily="2" charset="0"/>
            </a:endParaRPr>
          </a:p>
        </p:txBody>
      </p:sp>
    </p:spTree>
  </p:cSld>
  <p:clrMapOvr>
    <a:masterClrMapping/>
  </p:clrMapOvr>
  <p:transition spd="slow">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153400" cy="3108543"/>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ম্যালওয়্যার থেকে নিষ্কৃতি পাওয়ার উপায়ঃ বিশেষ ধরনের কম্পিউটার প্রোগ্রাম ব্যবহার করে ভাইরাস, ওয়ার্ম কিংবা ট্রোজান হর্স ইত্যাদি থেকে নিষ্কৃতি পাওয়া যায়। এগুলোকে বলা হয় এন্টি ভাইরাস বা এন্টি-ম্যালওয়্যার। বেশিরভাগ এন্টি ভাইরাস সফটওয়্যার বিভিন্ন ম্যলওয়্যারের বিরুদ্ধে কার্যকরি হলেও প্রথম থেকে এন্টি ভাইরাস সফটওয়্যার নামে পরিচিত। সকল ভাইরাস প্রোগ্রামের কিছু সুনির্দিষ্ট ধরণ বা প্যাটার্ন রয়েছে। এন্টিভাইরাস সফটওয়্যার এই সকল প্যাটার্নের একটি তালিকা সংরক্ষণ করে।</a:t>
            </a:r>
            <a:endParaRPr lang="en-US" sz="2800" dirty="0">
              <a:latin typeface="Nikosh" pitchFamily="2" charset="0"/>
              <a:cs typeface="Nikosh" pitchFamily="2" charset="0"/>
            </a:endParaRPr>
          </a:p>
        </p:txBody>
      </p:sp>
      <p:pic>
        <p:nvPicPr>
          <p:cNvPr id="3" name="Picture 6" descr="C:\Users\Dell\Desktop\৩ টি ভাইরাস.jpg"/>
          <p:cNvPicPr>
            <a:picLocks noChangeAspect="1" noChangeArrowheads="1"/>
          </p:cNvPicPr>
          <p:nvPr/>
        </p:nvPicPr>
        <p:blipFill>
          <a:blip r:embed="rId3"/>
          <a:srcRect/>
          <a:stretch>
            <a:fillRect/>
          </a:stretch>
        </p:blipFill>
        <p:spPr bwMode="auto">
          <a:xfrm>
            <a:off x="1905000" y="4114800"/>
            <a:ext cx="5029200" cy="2209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077200" cy="3108543"/>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যখন এন্টিভাইরাস সফটওয়্যারকে কাজ করতে দেওয়া হয়, তখন সেটি কম্পিউটার সিস্টেমের বিভিন্ন ফাইলে বিশেষ নকশা খুঁজে রের করে এবং তা তার নিজস্ব তালিকার সঙ্গে তুলনা করে। যদি এটি মিলে যায় তাহলে এটিকে ভাইরাস হিসেবে শনাক্ত করে মুছে ফেলে। উল্লেখ্য যে, এন্টিভাইরাস সফটওয়্যারকে নিয়মিত হালনাগাদ করতে হয়। এন্টিভাইরাস সফটওয়্যারের মধ্যে জনপ্রিয় কয়েকটি হলো- নরটন, অ্যাভাস্ট, প্যান্ডা, কাসপারেস্কি, মাইক্রোসফট সিকিউরিটি এসেনসিয়াল ইত্যাদি। </a:t>
            </a:r>
            <a:endParaRPr lang="en-US" sz="2800" dirty="0"/>
          </a:p>
        </p:txBody>
      </p:sp>
      <p:pic>
        <p:nvPicPr>
          <p:cNvPr id="3" name="Picture 4" descr="C:\Users\Dell\Desktop\এন্টিভাইরাস সফটওয়্যার-২.jpg"/>
          <p:cNvPicPr>
            <a:picLocks noChangeAspect="1" noChangeArrowheads="1"/>
          </p:cNvPicPr>
          <p:nvPr/>
        </p:nvPicPr>
        <p:blipFill>
          <a:blip r:embed="rId3"/>
          <a:srcRect/>
          <a:stretch>
            <a:fillRect/>
          </a:stretch>
        </p:blipFill>
        <p:spPr bwMode="auto">
          <a:xfrm>
            <a:off x="990600" y="3657600"/>
            <a:ext cx="6934200" cy="2895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828800" y="838200"/>
            <a:ext cx="5410200"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71800" y="990600"/>
            <a:ext cx="3048000"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একক কাজ </a:t>
            </a:r>
            <a:endParaRPr lang="en-US" sz="6000" dirty="0">
              <a:latin typeface="Nikosh" pitchFamily="2" charset="0"/>
              <a:cs typeface="Nikosh" pitchFamily="2" charset="0"/>
            </a:endParaRPr>
          </a:p>
        </p:txBody>
      </p:sp>
      <p:sp>
        <p:nvSpPr>
          <p:cNvPr id="4" name="TextBox 3"/>
          <p:cNvSpPr txBox="1"/>
          <p:nvPr/>
        </p:nvSpPr>
        <p:spPr>
          <a:xfrm>
            <a:off x="1371600" y="3124200"/>
            <a:ext cx="6324600" cy="1077218"/>
          </a:xfrm>
          <a:prstGeom prst="rect">
            <a:avLst/>
          </a:prstGeom>
          <a:blipFill>
            <a:blip r:embed="rId2"/>
            <a:tile tx="0" ty="0" sx="100000" sy="100000" flip="none" algn="tl"/>
          </a:blipFill>
          <a:ln w="38100">
            <a:solidFill>
              <a:schemeClr val="tx1"/>
            </a:solidFill>
          </a:ln>
        </p:spPr>
        <p:txBody>
          <a:bodyPr wrap="square" rtlCol="0">
            <a:spAutoFit/>
          </a:bodyPr>
          <a:lstStyle/>
          <a:p>
            <a:pPr marL="514350" indent="-514350"/>
            <a:r>
              <a:rPr lang="bn-BD" sz="3200" dirty="0" smtClean="0">
                <a:latin typeface="Nikosh" pitchFamily="2" charset="0"/>
                <a:cs typeface="Nikosh" pitchFamily="2" charset="0"/>
              </a:rPr>
              <a:t>১. </a:t>
            </a:r>
            <a:r>
              <a:rPr lang="en-US" sz="3200" dirty="0" smtClean="0">
                <a:latin typeface="Nikosh" pitchFamily="2" charset="0"/>
                <a:cs typeface="Nikosh" pitchFamily="2" charset="0"/>
              </a:rPr>
              <a:t>Reboot</a:t>
            </a:r>
            <a:r>
              <a:rPr lang="bn-BD" sz="3200" dirty="0" smtClean="0">
                <a:latin typeface="Nikosh" pitchFamily="2" charset="0"/>
                <a:cs typeface="Nikosh" pitchFamily="2" charset="0"/>
              </a:rPr>
              <a:t> কী?</a:t>
            </a:r>
            <a:endParaRPr lang="en-US" sz="3200" dirty="0" smtClean="0">
              <a:latin typeface="Nikosh" pitchFamily="2" charset="0"/>
              <a:cs typeface="Nikosh" pitchFamily="2" charset="0"/>
            </a:endParaRPr>
          </a:p>
          <a:p>
            <a:pPr marL="514350" indent="-514350"/>
            <a:r>
              <a:rPr lang="bn-BD" sz="3200" dirty="0" smtClean="0">
                <a:latin typeface="Nikosh" pitchFamily="2" charset="0"/>
                <a:cs typeface="Nikosh" pitchFamily="2" charset="0"/>
              </a:rPr>
              <a:t>২. কম্পিউটার ভাইরাস কী?  </a:t>
            </a:r>
            <a:endParaRPr lang="en-US" sz="3200" dirty="0">
              <a:latin typeface="Nikosh" pitchFamily="2" charset="0"/>
              <a:cs typeface="Nikosh" pitchFamily="2" charset="0"/>
            </a:endParaRPr>
          </a:p>
        </p:txBody>
      </p:sp>
    </p:spTree>
  </p:cSld>
  <p:clrMapOvr>
    <a:masterClrMapping/>
  </p:clrMapOvr>
  <p:transition spd="slow">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828800" y="838200"/>
            <a:ext cx="5410200"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71800" y="990600"/>
            <a:ext cx="3048000"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দলগত কাজ </a:t>
            </a:r>
            <a:endParaRPr lang="en-US" sz="6000" dirty="0">
              <a:latin typeface="Nikosh" pitchFamily="2" charset="0"/>
              <a:cs typeface="Nikosh" pitchFamily="2" charset="0"/>
            </a:endParaRPr>
          </a:p>
        </p:txBody>
      </p:sp>
      <p:sp>
        <p:nvSpPr>
          <p:cNvPr id="4" name="TextBox 3"/>
          <p:cNvSpPr txBox="1"/>
          <p:nvPr/>
        </p:nvSpPr>
        <p:spPr>
          <a:xfrm>
            <a:off x="1371600" y="3124200"/>
            <a:ext cx="6324600" cy="1077218"/>
          </a:xfrm>
          <a:prstGeom prst="rect">
            <a:avLst/>
          </a:prstGeom>
          <a:blipFill>
            <a:blip r:embed="rId2"/>
            <a:tile tx="0" ty="0" sx="100000" sy="100000" flip="none" algn="tl"/>
          </a:blipFill>
          <a:ln w="38100">
            <a:solidFill>
              <a:schemeClr val="tx1"/>
            </a:solidFill>
          </a:ln>
        </p:spPr>
        <p:txBody>
          <a:bodyPr wrap="square" rtlCol="0">
            <a:spAutoFit/>
          </a:bodyPr>
          <a:lstStyle/>
          <a:p>
            <a:pPr marL="514350" indent="-514350" algn="just">
              <a:buFont typeface="Wingdings" pitchFamily="2" charset="2"/>
              <a:buChar char="§"/>
            </a:pPr>
            <a:r>
              <a:rPr lang="bn-BD" sz="3200" dirty="0" smtClean="0">
                <a:latin typeface="Nikosh" pitchFamily="2" charset="0"/>
                <a:cs typeface="Nikosh" pitchFamily="2" charset="0"/>
              </a:rPr>
              <a:t>অনিবাসী ও নিবাসী ভাইরাসের কাজের ধরণ বর্নণা করল </a:t>
            </a:r>
            <a:endParaRPr lang="en-US" sz="3200" dirty="0">
              <a:latin typeface="Nikosh" pitchFamily="2" charset="0"/>
              <a:cs typeface="Nikosh" pitchFamily="2" charset="0"/>
            </a:endParaRPr>
          </a:p>
        </p:txBody>
      </p:sp>
    </p:spTree>
  </p:cSld>
  <p:clrMapOvr>
    <a:masterClrMapping/>
  </p:clrMapOvr>
  <p:transition spd="slow">
    <p:pull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696200" cy="5693866"/>
          </a:xfrm>
          <a:prstGeom prst="rect">
            <a:avLst/>
          </a:prstGeom>
          <a:blipFill>
            <a:blip r:embed="rId2"/>
            <a:tile tx="0" ty="0" sx="100000" sy="100000" flip="none" algn="tl"/>
          </a:blipFill>
          <a:ln w="38100">
            <a:solidFill>
              <a:schemeClr val="tx1"/>
            </a:solidFill>
          </a:ln>
        </p:spPr>
        <p:txBody>
          <a:bodyPr wrap="square" rtlCol="0">
            <a:spAutoFit/>
          </a:bodyPr>
          <a:lstStyle/>
          <a:p>
            <a:pPr algn="ctr"/>
            <a:r>
              <a:rPr lang="bn-BD" sz="2800" dirty="0" smtClean="0">
                <a:latin typeface="Nikosh" pitchFamily="2" charset="0"/>
                <a:cs typeface="Nikosh" pitchFamily="2" charset="0"/>
              </a:rPr>
              <a:t>মূল্যায়ণঃ </a:t>
            </a:r>
          </a:p>
          <a:p>
            <a:pPr marL="342900" indent="-342900"/>
            <a:r>
              <a:rPr lang="bn-BD" sz="2800" dirty="0" smtClean="0">
                <a:latin typeface="Nikosh" pitchFamily="2" charset="0"/>
                <a:cs typeface="Nikosh" pitchFamily="2" charset="0"/>
              </a:rPr>
              <a:t>১. স্ব-পুনরুৎপাদিত প্রোগামের ধারনা </a:t>
            </a:r>
            <a:r>
              <a:rPr lang="bn-BD" sz="2800" dirty="0" smtClean="0">
                <a:latin typeface="Nikosh" pitchFamily="2" charset="0"/>
                <a:cs typeface="Nikosh" pitchFamily="2" charset="0"/>
              </a:rPr>
              <a:t>প্রথম </a:t>
            </a:r>
            <a:r>
              <a:rPr lang="bn-BD" sz="2800" dirty="0" smtClean="0">
                <a:latin typeface="Nikosh" pitchFamily="2" charset="0"/>
                <a:cs typeface="Nikosh" pitchFamily="2" charset="0"/>
              </a:rPr>
              <a:t>কে দিয়েছিল? </a:t>
            </a:r>
          </a:p>
          <a:p>
            <a:pPr marL="342900" indent="-342900"/>
            <a:r>
              <a:rPr lang="bn-BD" sz="2800" dirty="0" smtClean="0">
                <a:latin typeface="Nikosh" pitchFamily="2" charset="0"/>
                <a:cs typeface="Nikosh" pitchFamily="2" charset="0"/>
              </a:rPr>
              <a:t>(ক) চার্লস ব্যাবেজ 			(খ) নিউটন </a:t>
            </a:r>
          </a:p>
          <a:p>
            <a:pPr marL="342900" indent="-342900"/>
            <a:r>
              <a:rPr lang="bn-BD" sz="2800" dirty="0" smtClean="0">
                <a:latin typeface="Nikosh" pitchFamily="2" charset="0"/>
                <a:cs typeface="Nikosh" pitchFamily="2" charset="0"/>
              </a:rPr>
              <a:t>(গ) ফ্রেডরিক কোহেন 			(ঘ) জন ভন নিউম্যান </a:t>
            </a:r>
          </a:p>
          <a:p>
            <a:pPr marL="342900" indent="-342900"/>
            <a:r>
              <a:rPr lang="bn-BD" sz="2800" dirty="0" smtClean="0">
                <a:latin typeface="Nikosh" pitchFamily="2" charset="0"/>
                <a:cs typeface="Nikosh" pitchFamily="2" charset="0"/>
              </a:rPr>
              <a:t>২. কম্পিউটার ভাইরাস এই নামটি প্রথম কে ব্যবহার করেন? </a:t>
            </a:r>
          </a:p>
          <a:p>
            <a:pPr marL="342900" indent="-342900"/>
            <a:r>
              <a:rPr lang="bn-BD" sz="2800" dirty="0" smtClean="0">
                <a:latin typeface="Nikosh" pitchFamily="2" charset="0"/>
                <a:cs typeface="Nikosh" pitchFamily="2" charset="0"/>
              </a:rPr>
              <a:t>(ক) চার্লস ব্যাবেজ </a:t>
            </a:r>
            <a:r>
              <a:rPr lang="bn-BD" sz="2800" dirty="0" smtClean="0">
                <a:latin typeface="Nikosh" pitchFamily="2" charset="0"/>
                <a:cs typeface="Nikosh" pitchFamily="2" charset="0"/>
              </a:rPr>
              <a:t>			(খ) আব্রাহাম </a:t>
            </a:r>
          </a:p>
          <a:p>
            <a:pPr marL="342900" indent="-342900"/>
            <a:r>
              <a:rPr lang="bn-BD" sz="2800" dirty="0" smtClean="0">
                <a:latin typeface="Nikosh" pitchFamily="2" charset="0"/>
                <a:cs typeface="Nikosh" pitchFamily="2" charset="0"/>
              </a:rPr>
              <a:t>(গ) ফ্রেডরিক বি কোহেন 			(ঘ) এরন বি কোহেন </a:t>
            </a:r>
            <a:r>
              <a:rPr lang="bn-BD" sz="2800" dirty="0" smtClean="0">
                <a:latin typeface="Nikosh" pitchFamily="2" charset="0"/>
                <a:cs typeface="Nikosh" pitchFamily="2" charset="0"/>
              </a:rPr>
              <a:t>  </a:t>
            </a:r>
          </a:p>
          <a:p>
            <a:pPr marL="342900" indent="-342900"/>
            <a:r>
              <a:rPr lang="bn-BD" sz="2800" dirty="0" smtClean="0">
                <a:latin typeface="Nikosh" pitchFamily="2" charset="0"/>
                <a:cs typeface="Nikosh" pitchFamily="2" charset="0"/>
              </a:rPr>
              <a:t>৩. ইন্টারনেটের আদি অবস্থার নাম কী ছিল? </a:t>
            </a:r>
          </a:p>
          <a:p>
            <a:pPr marL="342900" indent="-342900"/>
            <a:r>
              <a:rPr lang="bn-BD" sz="2800" dirty="0" smtClean="0">
                <a:latin typeface="Nikosh" pitchFamily="2" charset="0"/>
                <a:cs typeface="Nikosh" pitchFamily="2" charset="0"/>
              </a:rPr>
              <a:t>(ক) অরপানেট 				(খ) রিপার </a:t>
            </a:r>
          </a:p>
          <a:p>
            <a:pPr marL="342900" indent="-342900"/>
            <a:r>
              <a:rPr lang="bn-BD" sz="2800" dirty="0" smtClean="0">
                <a:latin typeface="Nikosh" pitchFamily="2" charset="0"/>
                <a:cs typeface="Nikosh" pitchFamily="2" charset="0"/>
              </a:rPr>
              <a:t>(গ) নেটস্কেপ 				(ঘ) ক্রিপার </a:t>
            </a:r>
          </a:p>
          <a:p>
            <a:pPr marL="342900" indent="-342900"/>
            <a:r>
              <a:rPr lang="bn-BD" sz="2800" dirty="0" smtClean="0">
                <a:latin typeface="Nikosh" pitchFamily="2" charset="0"/>
                <a:cs typeface="Nikosh" pitchFamily="2" charset="0"/>
              </a:rPr>
              <a:t>৪. কোন ভাইরাসটি বছরের একটি নির্দিষ্ট দিনে সক্রিয় হয়? </a:t>
            </a:r>
          </a:p>
          <a:p>
            <a:pPr marL="342900" indent="-342900"/>
            <a:r>
              <a:rPr lang="bn-BD" sz="2800" dirty="0" smtClean="0">
                <a:latin typeface="Nikosh" pitchFamily="2" charset="0"/>
                <a:cs typeface="Nikosh" pitchFamily="2" charset="0"/>
              </a:rPr>
              <a:t>(ক) এলক ক্লোজার 			(খ) সি আই এইচ </a:t>
            </a:r>
          </a:p>
          <a:p>
            <a:pPr marL="342900" indent="-342900"/>
            <a:r>
              <a:rPr lang="bn-BD" sz="2800" dirty="0" smtClean="0">
                <a:latin typeface="Nikosh" pitchFamily="2" charset="0"/>
                <a:cs typeface="Nikosh" pitchFamily="2" charset="0"/>
              </a:rPr>
              <a:t>(গ) সি এস আই 				(ঘ) সি আই এ </a:t>
            </a:r>
            <a:endParaRPr lang="en-US" sz="2800" dirty="0">
              <a:latin typeface="Nikosh" pitchFamily="2" charset="0"/>
              <a:cs typeface="Nikosh" pitchFamily="2" charset="0"/>
            </a:endParaRPr>
          </a:p>
        </p:txBody>
      </p:sp>
      <p:sp>
        <p:nvSpPr>
          <p:cNvPr id="3" name="Rectangle 2"/>
          <p:cNvSpPr/>
          <p:nvPr/>
        </p:nvSpPr>
        <p:spPr>
          <a:xfrm>
            <a:off x="5410200" y="54864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41910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38200" y="33528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10200" y="20574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800" decel="100000"/>
                                        <p:tgtEl>
                                          <p:spTgt spid="4"/>
                                        </p:tgtEl>
                                      </p:cBhvr>
                                    </p:animEffect>
                                    <p:anim calcmode="lin" valueType="num">
                                      <p:cBhvr>
                                        <p:cTn id="28" dur="800" decel="100000" fill="hold"/>
                                        <p:tgtEl>
                                          <p:spTgt spid="4"/>
                                        </p:tgtEl>
                                        <p:attrNameLst>
                                          <p:attrName>style.rotation</p:attrName>
                                        </p:attrNameLst>
                                      </p:cBhvr>
                                      <p:tavLst>
                                        <p:tav tm="0">
                                          <p:val>
                                            <p:fltVal val="-90"/>
                                          </p:val>
                                        </p:tav>
                                        <p:tav tm="100000">
                                          <p:val>
                                            <p:fltVal val="0"/>
                                          </p:val>
                                        </p:tav>
                                      </p:tavLst>
                                    </p:anim>
                                    <p:anim calcmode="lin" valueType="num">
                                      <p:cBhvr>
                                        <p:cTn id="29" dur="800" decel="100000" fill="hold"/>
                                        <p:tgtEl>
                                          <p:spTgt spid="4"/>
                                        </p:tgtEl>
                                        <p:attrNameLst>
                                          <p:attrName>ppt_x</p:attrName>
                                        </p:attrNameLst>
                                      </p:cBhvr>
                                      <p:tavLst>
                                        <p:tav tm="0">
                                          <p:val>
                                            <p:strVal val="#ppt_x+0.4"/>
                                          </p:val>
                                        </p:tav>
                                        <p:tav tm="100000">
                                          <p:val>
                                            <p:strVal val="#ppt_x-0.05"/>
                                          </p:val>
                                        </p:tav>
                                      </p:tavLst>
                                    </p:anim>
                                    <p:anim calcmode="lin" valueType="num">
                                      <p:cBhvr>
                                        <p:cTn id="30" dur="800" decel="100000" fill="hold"/>
                                        <p:tgtEl>
                                          <p:spTgt spid="4"/>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800" decel="100000"/>
                                        <p:tgtEl>
                                          <p:spTgt spid="3"/>
                                        </p:tgtEl>
                                      </p:cBhvr>
                                    </p:animEffect>
                                    <p:anim calcmode="lin" valueType="num">
                                      <p:cBhvr>
                                        <p:cTn id="38" dur="800" decel="100000" fill="hold"/>
                                        <p:tgtEl>
                                          <p:spTgt spid="3"/>
                                        </p:tgtEl>
                                        <p:attrNameLst>
                                          <p:attrName>style.rotation</p:attrName>
                                        </p:attrNameLst>
                                      </p:cBhvr>
                                      <p:tavLst>
                                        <p:tav tm="0">
                                          <p:val>
                                            <p:fltVal val="-90"/>
                                          </p:val>
                                        </p:tav>
                                        <p:tav tm="100000">
                                          <p:val>
                                            <p:fltVal val="0"/>
                                          </p:val>
                                        </p:tav>
                                      </p:tavLst>
                                    </p:anim>
                                    <p:anim calcmode="lin" valueType="num">
                                      <p:cBhvr>
                                        <p:cTn id="39" dur="800" decel="100000" fill="hold"/>
                                        <p:tgtEl>
                                          <p:spTgt spid="3"/>
                                        </p:tgtEl>
                                        <p:attrNameLst>
                                          <p:attrName>ppt_x</p:attrName>
                                        </p:attrNameLst>
                                      </p:cBhvr>
                                      <p:tavLst>
                                        <p:tav tm="0">
                                          <p:val>
                                            <p:strVal val="#ppt_x+0.4"/>
                                          </p:val>
                                        </p:tav>
                                        <p:tav tm="100000">
                                          <p:val>
                                            <p:strVal val="#ppt_x-0.05"/>
                                          </p:val>
                                        </p:tav>
                                      </p:tavLst>
                                    </p:anim>
                                    <p:anim calcmode="lin" valueType="num">
                                      <p:cBhvr>
                                        <p:cTn id="40" dur="800" decel="100000" fill="hold"/>
                                        <p:tgtEl>
                                          <p:spTgt spid="3"/>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772400" cy="5262979"/>
          </a:xfrm>
          <a:prstGeom prst="rect">
            <a:avLst/>
          </a:prstGeom>
          <a:blipFill>
            <a:blip r:embed="rId2"/>
            <a:tile tx="0" ty="0" sx="100000" sy="100000" flip="none" algn="tl"/>
          </a:blipFill>
          <a:ln w="38100">
            <a:solidFill>
              <a:schemeClr val="tx1"/>
            </a:solidFill>
          </a:ln>
        </p:spPr>
        <p:txBody>
          <a:bodyPr wrap="square" rtlCol="0">
            <a:spAutoFit/>
          </a:bodyPr>
          <a:lstStyle/>
          <a:p>
            <a:r>
              <a:rPr lang="bn-BD" sz="2800" dirty="0" smtClean="0">
                <a:latin typeface="Nikosh" pitchFamily="2" charset="0"/>
                <a:cs typeface="Nikosh" pitchFamily="2" charset="0"/>
              </a:rPr>
              <a:t>৫. প্রথম বিধবংসী ভাইরাস কোনটি? </a:t>
            </a:r>
          </a:p>
          <a:p>
            <a:r>
              <a:rPr lang="bn-BD" sz="2800" dirty="0" smtClean="0">
                <a:latin typeface="Nikosh" pitchFamily="2" charset="0"/>
                <a:cs typeface="Nikosh" pitchFamily="2" charset="0"/>
              </a:rPr>
              <a:t>(ক) পিংপং 				(খ) সি আই এস </a:t>
            </a:r>
          </a:p>
          <a:p>
            <a:r>
              <a:rPr lang="bn-BD" sz="2800" dirty="0" smtClean="0">
                <a:latin typeface="Nikosh" pitchFamily="2" charset="0"/>
                <a:cs typeface="Nikosh" pitchFamily="2" charset="0"/>
              </a:rPr>
              <a:t>(গ) নিমডা 				(ঘ) ব্রেইন </a:t>
            </a:r>
          </a:p>
          <a:p>
            <a:r>
              <a:rPr lang="bn-BD" sz="2800" dirty="0" smtClean="0">
                <a:latin typeface="Nikosh" pitchFamily="2" charset="0"/>
                <a:cs typeface="Nikosh" pitchFamily="2" charset="0"/>
              </a:rPr>
              <a:t>৬. “চেরনোবিল” কোন ভাইরাসটিকে বলা হয়?  </a:t>
            </a:r>
          </a:p>
          <a:p>
            <a:r>
              <a:rPr lang="bn-BD" sz="2800" dirty="0" smtClean="0">
                <a:latin typeface="Nikosh" pitchFamily="2" charset="0"/>
                <a:cs typeface="Nikosh" pitchFamily="2" charset="0"/>
              </a:rPr>
              <a:t>(ক) ক্রিপার 				(খ) ব্রেইন </a:t>
            </a:r>
          </a:p>
          <a:p>
            <a:r>
              <a:rPr lang="bn-BD" sz="2800" dirty="0" smtClean="0">
                <a:latin typeface="Nikosh" pitchFamily="2" charset="0"/>
                <a:cs typeface="Nikosh" pitchFamily="2" charset="0"/>
              </a:rPr>
              <a:t>(গ) সি আই এইচ 			(ঘ) নিমডা </a:t>
            </a:r>
          </a:p>
          <a:p>
            <a:r>
              <a:rPr lang="bn-BD" sz="2800" dirty="0" smtClean="0">
                <a:latin typeface="Nikosh" pitchFamily="2" charset="0"/>
                <a:cs typeface="Nikosh" pitchFamily="2" charset="0"/>
              </a:rPr>
              <a:t>৭. </a:t>
            </a:r>
            <a:r>
              <a:rPr lang="en-US" sz="2800" dirty="0" smtClean="0">
                <a:latin typeface="Nikosh" pitchFamily="2" charset="0"/>
                <a:cs typeface="Nikosh" pitchFamily="2" charset="0"/>
              </a:rPr>
              <a:t>ARPANET </a:t>
            </a:r>
            <a:r>
              <a:rPr lang="bn-BD" sz="2800" dirty="0" smtClean="0">
                <a:latin typeface="Nikosh" pitchFamily="2" charset="0"/>
                <a:cs typeface="Nikosh" pitchFamily="2" charset="0"/>
              </a:rPr>
              <a:t>কী? </a:t>
            </a:r>
            <a:endParaRPr lang="en-US" sz="2800" dirty="0" smtClean="0">
              <a:latin typeface="Nikosh" pitchFamily="2" charset="0"/>
              <a:cs typeface="Nikosh" pitchFamily="2" charset="0"/>
            </a:endParaRPr>
          </a:p>
          <a:p>
            <a:r>
              <a:rPr lang="bn-BD" sz="2800" dirty="0" smtClean="0">
                <a:latin typeface="Nikosh" pitchFamily="2" charset="0"/>
                <a:cs typeface="Nikosh" pitchFamily="2" charset="0"/>
              </a:rPr>
              <a:t>(ক) একটি হার্ডওয়্যার 			(খ) একটি সফটওয়্যার </a:t>
            </a:r>
          </a:p>
          <a:p>
            <a:r>
              <a:rPr lang="bn-BD" sz="2800" dirty="0" smtClean="0">
                <a:latin typeface="Nikosh" pitchFamily="2" charset="0"/>
                <a:cs typeface="Nikosh" pitchFamily="2" charset="0"/>
              </a:rPr>
              <a:t>(গ) একটি নেটওয়ার্ক ব্যবস্থা 		(ঘ) একটি ভাইরাসের নাম </a:t>
            </a:r>
          </a:p>
          <a:p>
            <a:r>
              <a:rPr lang="bn-BD" sz="2800" dirty="0" smtClean="0">
                <a:latin typeface="Nikosh" pitchFamily="2" charset="0"/>
                <a:cs typeface="Nikosh" pitchFamily="2" charset="0"/>
              </a:rPr>
              <a:t>৮. ছদ্মবেশ ধারন করে কোনটি? </a:t>
            </a:r>
          </a:p>
          <a:p>
            <a:r>
              <a:rPr lang="bn-BD" sz="2800" dirty="0" smtClean="0">
                <a:latin typeface="Nikosh" pitchFamily="2" charset="0"/>
                <a:cs typeface="Nikosh" pitchFamily="2" charset="0"/>
              </a:rPr>
              <a:t>(ক) ভাইরাস 				(খ) এন্টিভাইরাস </a:t>
            </a:r>
          </a:p>
          <a:p>
            <a:r>
              <a:rPr lang="bn-BD" sz="2800" dirty="0" smtClean="0">
                <a:latin typeface="Nikosh" pitchFamily="2" charset="0"/>
                <a:cs typeface="Nikosh" pitchFamily="2" charset="0"/>
              </a:rPr>
              <a:t>(গ) ট্রোজান হর্স 				(ঘ) ওয়ার্ম </a:t>
            </a:r>
            <a:endParaRPr lang="en-US" sz="2800" dirty="0">
              <a:latin typeface="Nikosh" pitchFamily="2" charset="0"/>
              <a:cs typeface="Nikosh" pitchFamily="2" charset="0"/>
            </a:endParaRPr>
          </a:p>
        </p:txBody>
      </p:sp>
      <p:sp>
        <p:nvSpPr>
          <p:cNvPr id="3" name="Rectangle 2"/>
          <p:cNvSpPr/>
          <p:nvPr/>
        </p:nvSpPr>
        <p:spPr>
          <a:xfrm>
            <a:off x="838200" y="56388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43434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38200" y="30480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10200" y="1828800"/>
            <a:ext cx="381000" cy="30480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800" decel="100000"/>
                                        <p:tgtEl>
                                          <p:spTgt spid="4"/>
                                        </p:tgtEl>
                                      </p:cBhvr>
                                    </p:animEffect>
                                    <p:anim calcmode="lin" valueType="num">
                                      <p:cBhvr>
                                        <p:cTn id="28" dur="800" decel="100000" fill="hold"/>
                                        <p:tgtEl>
                                          <p:spTgt spid="4"/>
                                        </p:tgtEl>
                                        <p:attrNameLst>
                                          <p:attrName>style.rotation</p:attrName>
                                        </p:attrNameLst>
                                      </p:cBhvr>
                                      <p:tavLst>
                                        <p:tav tm="0">
                                          <p:val>
                                            <p:fltVal val="-90"/>
                                          </p:val>
                                        </p:tav>
                                        <p:tav tm="100000">
                                          <p:val>
                                            <p:fltVal val="0"/>
                                          </p:val>
                                        </p:tav>
                                      </p:tavLst>
                                    </p:anim>
                                    <p:anim calcmode="lin" valueType="num">
                                      <p:cBhvr>
                                        <p:cTn id="29" dur="800" decel="100000" fill="hold"/>
                                        <p:tgtEl>
                                          <p:spTgt spid="4"/>
                                        </p:tgtEl>
                                        <p:attrNameLst>
                                          <p:attrName>ppt_x</p:attrName>
                                        </p:attrNameLst>
                                      </p:cBhvr>
                                      <p:tavLst>
                                        <p:tav tm="0">
                                          <p:val>
                                            <p:strVal val="#ppt_x+0.4"/>
                                          </p:val>
                                        </p:tav>
                                        <p:tav tm="100000">
                                          <p:val>
                                            <p:strVal val="#ppt_x-0.05"/>
                                          </p:val>
                                        </p:tav>
                                      </p:tavLst>
                                    </p:anim>
                                    <p:anim calcmode="lin" valueType="num">
                                      <p:cBhvr>
                                        <p:cTn id="30" dur="800" decel="100000" fill="hold"/>
                                        <p:tgtEl>
                                          <p:spTgt spid="4"/>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800" decel="100000"/>
                                        <p:tgtEl>
                                          <p:spTgt spid="3"/>
                                        </p:tgtEl>
                                      </p:cBhvr>
                                    </p:animEffect>
                                    <p:anim calcmode="lin" valueType="num">
                                      <p:cBhvr>
                                        <p:cTn id="38" dur="800" decel="100000" fill="hold"/>
                                        <p:tgtEl>
                                          <p:spTgt spid="3"/>
                                        </p:tgtEl>
                                        <p:attrNameLst>
                                          <p:attrName>style.rotation</p:attrName>
                                        </p:attrNameLst>
                                      </p:cBhvr>
                                      <p:tavLst>
                                        <p:tav tm="0">
                                          <p:val>
                                            <p:fltVal val="-90"/>
                                          </p:val>
                                        </p:tav>
                                        <p:tav tm="100000">
                                          <p:val>
                                            <p:fltVal val="0"/>
                                          </p:val>
                                        </p:tav>
                                      </p:tavLst>
                                    </p:anim>
                                    <p:anim calcmode="lin" valueType="num">
                                      <p:cBhvr>
                                        <p:cTn id="39" dur="800" decel="100000" fill="hold"/>
                                        <p:tgtEl>
                                          <p:spTgt spid="3"/>
                                        </p:tgtEl>
                                        <p:attrNameLst>
                                          <p:attrName>ppt_x</p:attrName>
                                        </p:attrNameLst>
                                      </p:cBhvr>
                                      <p:tavLst>
                                        <p:tav tm="0">
                                          <p:val>
                                            <p:strVal val="#ppt_x+0.4"/>
                                          </p:val>
                                        </p:tav>
                                        <p:tav tm="100000">
                                          <p:val>
                                            <p:strVal val="#ppt_x-0.05"/>
                                          </p:val>
                                        </p:tav>
                                      </p:tavLst>
                                    </p:anim>
                                    <p:anim calcmode="lin" valueType="num">
                                      <p:cBhvr>
                                        <p:cTn id="40" dur="800" decel="100000" fill="hold"/>
                                        <p:tgtEl>
                                          <p:spTgt spid="3"/>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828800" y="838200"/>
            <a:ext cx="5410200"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71800" y="990600"/>
            <a:ext cx="3048000"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বাড়ির </a:t>
            </a:r>
            <a:r>
              <a:rPr lang="bn-BD" sz="6000" dirty="0" smtClean="0">
                <a:latin typeface="Nikosh" pitchFamily="2" charset="0"/>
                <a:cs typeface="Nikosh" pitchFamily="2" charset="0"/>
              </a:rPr>
              <a:t>কাজ </a:t>
            </a:r>
            <a:endParaRPr lang="en-US" sz="6000" dirty="0">
              <a:latin typeface="Nikosh" pitchFamily="2" charset="0"/>
              <a:cs typeface="Nikosh" pitchFamily="2" charset="0"/>
            </a:endParaRPr>
          </a:p>
        </p:txBody>
      </p:sp>
      <p:sp>
        <p:nvSpPr>
          <p:cNvPr id="4" name="TextBox 3"/>
          <p:cNvSpPr txBox="1"/>
          <p:nvPr/>
        </p:nvSpPr>
        <p:spPr>
          <a:xfrm>
            <a:off x="1371600" y="3124200"/>
            <a:ext cx="6324600" cy="1077218"/>
          </a:xfrm>
          <a:prstGeom prst="rect">
            <a:avLst/>
          </a:prstGeom>
          <a:blipFill>
            <a:blip r:embed="rId2"/>
            <a:tile tx="0" ty="0" sx="100000" sy="100000" flip="none" algn="tl"/>
          </a:blipFill>
          <a:ln w="38100">
            <a:solidFill>
              <a:schemeClr val="tx1"/>
            </a:solidFill>
          </a:ln>
        </p:spPr>
        <p:txBody>
          <a:bodyPr wrap="square" rtlCol="0">
            <a:spAutoFit/>
          </a:bodyPr>
          <a:lstStyle/>
          <a:p>
            <a:pPr marL="514350" indent="-514350" algn="just">
              <a:buFont typeface="Wingdings" pitchFamily="2" charset="2"/>
              <a:buChar char="§"/>
            </a:pPr>
            <a:r>
              <a:rPr lang="bn-BD" sz="3200" dirty="0" smtClean="0">
                <a:latin typeface="Nikosh" pitchFamily="2" charset="0"/>
                <a:cs typeface="Nikosh" pitchFamily="2" charset="0"/>
              </a:rPr>
              <a:t>কম্পিউটার ভাইরাসে আক্রন্ত হলে কী করা উচিত? বর্ণনা করে আনবে। </a:t>
            </a:r>
            <a:endParaRPr lang="en-US" sz="3200" dirty="0">
              <a:latin typeface="Nikosh" pitchFamily="2" charset="0"/>
              <a:cs typeface="Nikosh" pitchFamily="2" charset="0"/>
            </a:endParaRP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0" y="457200"/>
            <a:ext cx="3810000" cy="9144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শিক্ষক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838200" y="1752600"/>
            <a:ext cx="7086600" cy="4524315"/>
          </a:xfrm>
          <a:prstGeom prst="rect">
            <a:avLst/>
          </a:prstGeom>
          <a:blipFill>
            <a:blip r:embed="rId2"/>
            <a:tile tx="0" ty="0" sx="100000" sy="100000" flip="none" algn="tl"/>
          </a:blipFill>
          <a:ln w="57150">
            <a:solidFill>
              <a:srgbClr val="C00000"/>
            </a:solidFill>
          </a:ln>
        </p:spPr>
        <p:txBody>
          <a:bodyPr wrap="square" rtlCol="0">
            <a:spAutoFit/>
          </a:bodyPr>
          <a:lstStyle/>
          <a:p>
            <a:pPr algn="ctr"/>
            <a:r>
              <a:rPr lang="bn-BD" sz="6000" dirty="0" smtClean="0">
                <a:latin typeface="Nikosh" pitchFamily="2" charset="0"/>
                <a:cs typeface="Nikosh" pitchFamily="2" charset="0"/>
              </a:rPr>
              <a:t>মলয় বল্লভ</a:t>
            </a:r>
          </a:p>
          <a:p>
            <a:pPr algn="ctr"/>
            <a:r>
              <a:rPr lang="bn-BD" sz="4800" dirty="0" smtClean="0">
                <a:latin typeface="Nikosh" pitchFamily="2" charset="0"/>
                <a:cs typeface="Nikosh" pitchFamily="2" charset="0"/>
              </a:rPr>
              <a:t>সহকারী শিক্ষক (কম্পিউটার শিক্ষা)</a:t>
            </a:r>
          </a:p>
          <a:p>
            <a:pPr algn="ctr"/>
            <a:r>
              <a:rPr lang="bn-BD" sz="4800" dirty="0" smtClean="0">
                <a:latin typeface="Nikosh" pitchFamily="2" charset="0"/>
                <a:cs typeface="Nikosh" pitchFamily="2" charset="0"/>
              </a:rPr>
              <a:t>বি,ডি,সি,এইচ,মাধ্যমিক বিদ্যালয়</a:t>
            </a:r>
          </a:p>
          <a:p>
            <a:pPr algn="ctr"/>
            <a:r>
              <a:rPr lang="bn-BD" sz="4800" dirty="0" smtClean="0">
                <a:latin typeface="Nikosh" pitchFamily="2" charset="0"/>
                <a:cs typeface="Nikosh" pitchFamily="2" charset="0"/>
              </a:rPr>
              <a:t>মুলাদী,বরিশাল।</a:t>
            </a:r>
          </a:p>
          <a:p>
            <a:pPr algn="ctr"/>
            <a:r>
              <a:rPr lang="en-US" sz="2800" dirty="0" smtClean="0">
                <a:solidFill>
                  <a:srgbClr val="00B0F0"/>
                </a:solidFill>
                <a:latin typeface="Nikosh" pitchFamily="2" charset="0"/>
                <a:cs typeface="Nikosh" pitchFamily="2" charset="0"/>
              </a:rPr>
              <a:t>Email Address</a:t>
            </a:r>
            <a:r>
              <a:rPr lang="en-US" sz="2800" smtClean="0">
                <a:solidFill>
                  <a:srgbClr val="00B0F0"/>
                </a:solidFill>
                <a:latin typeface="Nikosh" pitchFamily="2" charset="0"/>
                <a:cs typeface="Nikosh" pitchFamily="2" charset="0"/>
              </a:rPr>
              <a:t>: </a:t>
            </a:r>
            <a:r>
              <a:rPr lang="en-US" sz="2800" smtClean="0">
                <a:solidFill>
                  <a:srgbClr val="33CC33"/>
                </a:solidFill>
                <a:latin typeface="Nikosh" pitchFamily="2" charset="0"/>
                <a:cs typeface="Nikosh" pitchFamily="2" charset="0"/>
              </a:rPr>
              <a:t>malayballav1981</a:t>
            </a:r>
            <a:r>
              <a:rPr lang="en-US" sz="2800" smtClean="0">
                <a:solidFill>
                  <a:srgbClr val="33CC33"/>
                </a:solidFill>
                <a:latin typeface="Nikosh" pitchFamily="2" charset="0"/>
                <a:cs typeface="Nikosh" pitchFamily="2" charset="0"/>
                <a:hlinkClick r:id="rId3"/>
              </a:rPr>
              <a:t>@gmail.com</a:t>
            </a:r>
            <a:endParaRPr lang="en-US" sz="2800" dirty="0" smtClean="0">
              <a:solidFill>
                <a:srgbClr val="33CC33"/>
              </a:solidFill>
              <a:latin typeface="Nikosh" pitchFamily="2" charset="0"/>
              <a:cs typeface="Nikosh" pitchFamily="2" charset="0"/>
            </a:endParaRPr>
          </a:p>
          <a:p>
            <a:pPr algn="ctr"/>
            <a:r>
              <a:rPr lang="en-US" sz="2800" dirty="0" smtClean="0">
                <a:solidFill>
                  <a:srgbClr val="00B0F0"/>
                </a:solidFill>
                <a:latin typeface="Times New Roman" pitchFamily="18" charset="0"/>
                <a:cs typeface="Times New Roman" pitchFamily="18" charset="0"/>
              </a:rPr>
              <a:t>Cell No. 01725671171.</a:t>
            </a:r>
          </a:p>
        </p:txBody>
      </p:sp>
      <p:pic>
        <p:nvPicPr>
          <p:cNvPr id="4" name="Picture 3" descr="01725671171.jpg"/>
          <p:cNvPicPr>
            <a:picLocks noChangeAspect="1"/>
          </p:cNvPicPr>
          <p:nvPr/>
        </p:nvPicPr>
        <p:blipFill>
          <a:blip r:embed="rId4"/>
          <a:stretch>
            <a:fillRect/>
          </a:stretch>
        </p:blipFill>
        <p:spPr>
          <a:xfrm>
            <a:off x="6553200" y="304800"/>
            <a:ext cx="2057400"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770" decel="100000"/>
                                        <p:tgtEl>
                                          <p:spTgt spid="3"/>
                                        </p:tgtEl>
                                      </p:cBhvr>
                                    </p:animEffect>
                                    <p:animScale>
                                      <p:cBhvr>
                                        <p:cTn id="14" dur="770" decel="100000"/>
                                        <p:tgtEl>
                                          <p:spTgt spid="3"/>
                                        </p:tgtEl>
                                      </p:cBhvr>
                                      <p:from x="10000" y="10000"/>
                                      <p:to x="200000" y="450000"/>
                                    </p:animScale>
                                    <p:animScale>
                                      <p:cBhvr>
                                        <p:cTn id="15" dur="1230" accel="100000" fill="hold">
                                          <p:stCondLst>
                                            <p:cond delay="770"/>
                                          </p:stCondLst>
                                        </p:cTn>
                                        <p:tgtEl>
                                          <p:spTgt spid="3"/>
                                        </p:tgtEl>
                                      </p:cBhvr>
                                      <p:from x="200000" y="450000"/>
                                      <p:to x="100000" y="100000"/>
                                    </p:animScale>
                                    <p:set>
                                      <p:cBhvr>
                                        <p:cTn id="16" dur="770" fill="hold"/>
                                        <p:tgtEl>
                                          <p:spTgt spid="3"/>
                                        </p:tgtEl>
                                        <p:attrNameLst>
                                          <p:attrName>ppt_x</p:attrName>
                                        </p:attrNameLst>
                                      </p:cBhvr>
                                      <p:to>
                                        <p:strVal val="(0.5)"/>
                                      </p:to>
                                    </p:set>
                                    <p:anim from="(0.5)" to="(#ppt_x)" calcmode="lin" valueType="num">
                                      <p:cBhvr>
                                        <p:cTn id="17" dur="1230" accel="100000" fill="hold">
                                          <p:stCondLst>
                                            <p:cond delay="770"/>
                                          </p:stCondLst>
                                        </p:cTn>
                                        <p:tgtEl>
                                          <p:spTgt spid="3"/>
                                        </p:tgtEl>
                                        <p:attrNameLst>
                                          <p:attrName>ppt_x</p:attrName>
                                        </p:attrNameLst>
                                      </p:cBhvr>
                                    </p:anim>
                                    <p:set>
                                      <p:cBhvr>
                                        <p:cTn id="18" dur="770" fill="hold"/>
                                        <p:tgtEl>
                                          <p:spTgt spid="3"/>
                                        </p:tgtEl>
                                        <p:attrNameLst>
                                          <p:attrName>ppt_y</p:attrName>
                                        </p:attrNameLst>
                                      </p:cBhvr>
                                      <p:to>
                                        <p:strVal val="(#ppt_y+0.4)"/>
                                      </p:to>
                                    </p:set>
                                    <p:anim from="(#ppt_y+0.4)" to="(#ppt_y)" calcmode="lin" valueType="num">
                                      <p:cBhvr>
                                        <p:cTn id="19"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667000"/>
            <a:ext cx="4724400" cy="1107996"/>
          </a:xfrm>
          <a:prstGeom prst="rect">
            <a:avLst/>
          </a:prstGeom>
          <a:blipFill>
            <a:blip r:embed="rId3"/>
            <a:tile tx="0" ty="0" sx="100000" sy="100000" flip="none" algn="tl"/>
          </a:blipFill>
          <a:ln w="38100">
            <a:solidFill>
              <a:schemeClr val="tx1"/>
            </a:solidFill>
          </a:ln>
        </p:spPr>
        <p:txBody>
          <a:bodyPr wrap="square" rtlCol="0">
            <a:spAutoFit/>
          </a:bodyPr>
          <a:lstStyle/>
          <a:p>
            <a:r>
              <a:rPr lang="bn-BD" sz="6600" dirty="0" smtClean="0">
                <a:latin typeface="Nikosh" pitchFamily="2" charset="0"/>
                <a:cs typeface="Nikosh" pitchFamily="2" charset="0"/>
              </a:rPr>
              <a:t>ধন্যবাদ সবাইকে </a:t>
            </a:r>
            <a:endParaRPr lang="en-US" sz="6600" dirty="0">
              <a:latin typeface="Nikosh" pitchFamily="2" charset="0"/>
              <a:cs typeface="Nikosh" pitchFamily="2" charset="0"/>
            </a:endParaRPr>
          </a:p>
        </p:txBody>
      </p:sp>
    </p:spTree>
  </p:cSld>
  <p:clrMapOvr>
    <a:masterClrMapping/>
  </p:clrMapOvr>
  <p:transition spd="slow">
    <p:circle/>
    <p:sndAc>
      <p:stSnd>
        <p:snd r:embed="rId2" name="applaus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43200" y="990600"/>
            <a:ext cx="3810000" cy="9906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পাঠ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1066800" y="2895600"/>
            <a:ext cx="7086600" cy="1938992"/>
          </a:xfrm>
          <a:prstGeom prst="rect">
            <a:avLst/>
          </a:prstGeom>
          <a:blipFill>
            <a:blip r:embed="rId2"/>
            <a:tile tx="0" ty="0" sx="100000" sy="100000" flip="none" algn="tl"/>
          </a:blip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বিষয়ঃ তথ্য ও যোগাযোগ প্রযুক্তি </a:t>
            </a:r>
          </a:p>
          <a:p>
            <a:pPr algn="ctr"/>
            <a:r>
              <a:rPr lang="bn-BD" sz="4000" dirty="0" smtClean="0">
                <a:latin typeface="Nikosh" pitchFamily="2" charset="0"/>
                <a:cs typeface="Nikosh" pitchFamily="2" charset="0"/>
              </a:rPr>
              <a:t>শ্রেণীঃ আষ্টম </a:t>
            </a:r>
          </a:p>
          <a:p>
            <a:pPr algn="ctr"/>
            <a:r>
              <a:rPr lang="bn-BD" sz="4000" dirty="0" smtClean="0">
                <a:latin typeface="Nikosh" pitchFamily="2" charset="0"/>
                <a:cs typeface="Nikosh" pitchFamily="2" charset="0"/>
              </a:rPr>
              <a:t>অধ্যায়ঃ ০৩  </a:t>
            </a:r>
            <a:endParaRPr lang="en-US" sz="4000" dirty="0" smtClean="0">
              <a:latin typeface="Times New Roman" pitchFamily="18" charset="0"/>
              <a:cs typeface="Times New Roman" pitchFamily="18" charset="0"/>
            </a:endParaRPr>
          </a:p>
        </p:txBody>
      </p:sp>
    </p:spTree>
  </p:cSld>
  <p:clrMapOvr>
    <a:masterClrMapping/>
  </p:clrMapOvr>
  <p:transition spd="slow">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685800"/>
            <a:ext cx="3886200" cy="707886"/>
          </a:xfrm>
          <a:prstGeom prst="rect">
            <a:avLst/>
          </a:prstGeom>
          <a:blipFill>
            <a:blip r:embed="rId2"/>
            <a:tile tx="0" ty="0" sx="100000" sy="100000" flip="none" algn="tl"/>
          </a:blipFill>
          <a:ln w="57150">
            <a:solidFill>
              <a:schemeClr val="tx1"/>
            </a:solidFill>
          </a:ln>
        </p:spPr>
        <p:txBody>
          <a:bodyPr wrap="square" rtlCol="0">
            <a:spAutoFit/>
          </a:bodyPr>
          <a:lstStyle/>
          <a:p>
            <a:pPr algn="ctr"/>
            <a:r>
              <a:rPr lang="bn-BD" sz="4000" dirty="0" smtClean="0">
                <a:latin typeface="Nikosh" pitchFamily="2" charset="0"/>
                <a:cs typeface="Nikosh" pitchFamily="2" charset="0"/>
              </a:rPr>
              <a:t>ছবিটি লক্ষ কর </a:t>
            </a:r>
            <a:endParaRPr lang="en-US" sz="4000" dirty="0">
              <a:latin typeface="Nikosh" pitchFamily="2" charset="0"/>
              <a:cs typeface="Nikosh" pitchFamily="2" charset="0"/>
            </a:endParaRPr>
          </a:p>
        </p:txBody>
      </p:sp>
      <p:pic>
        <p:nvPicPr>
          <p:cNvPr id="1026" name="Picture 2" descr="C:\Users\Dell\Desktop\ভাইরাস অ্যালার্ট-২.jpg"/>
          <p:cNvPicPr>
            <a:picLocks noChangeAspect="1" noChangeArrowheads="1"/>
          </p:cNvPicPr>
          <p:nvPr/>
        </p:nvPicPr>
        <p:blipFill>
          <a:blip r:embed="rId3"/>
          <a:srcRect/>
          <a:stretch>
            <a:fillRect/>
          </a:stretch>
        </p:blipFill>
        <p:spPr bwMode="auto">
          <a:xfrm>
            <a:off x="1447800" y="1752600"/>
            <a:ext cx="6400800" cy="4191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642168" y="1219200"/>
            <a:ext cx="5596832"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38200" y="3429000"/>
            <a:ext cx="7315200" cy="923330"/>
          </a:xfrm>
          <a:prstGeom prst="rect">
            <a:avLst/>
          </a:prstGeom>
          <a:blipFill>
            <a:blip r:embed="rId3"/>
            <a:tile tx="0" ty="0" sx="100000" sy="100000" flip="none" algn="tl"/>
          </a:blipFill>
          <a:ln w="38100">
            <a:solidFill>
              <a:schemeClr val="tx1"/>
            </a:solidFill>
          </a:ln>
        </p:spPr>
        <p:txBody>
          <a:bodyPr wrap="square" rtlCol="0">
            <a:spAutoFit/>
          </a:bodyPr>
          <a:lstStyle/>
          <a:p>
            <a:pPr algn="ctr"/>
            <a:r>
              <a:rPr lang="bn-BD" sz="5400" dirty="0" smtClean="0">
                <a:latin typeface="Nikosh" pitchFamily="2" charset="0"/>
                <a:cs typeface="Nikosh" pitchFamily="2" charset="0"/>
              </a:rPr>
              <a:t>কম্পিউটার ভাইরাস-পাঠঃ ১৭ </a:t>
            </a:r>
            <a:endParaRPr lang="en-US" sz="5400" dirty="0">
              <a:latin typeface="Nikosh" pitchFamily="2" charset="0"/>
              <a:cs typeface="Nikosh" pitchFamily="2" charset="0"/>
            </a:endParaRPr>
          </a:p>
        </p:txBody>
      </p:sp>
      <p:sp>
        <p:nvSpPr>
          <p:cNvPr id="4" name="TextBox 3"/>
          <p:cNvSpPr txBox="1"/>
          <p:nvPr/>
        </p:nvSpPr>
        <p:spPr>
          <a:xfrm>
            <a:off x="2644491" y="1371600"/>
            <a:ext cx="3680109"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আজকের পাঠ </a:t>
            </a:r>
            <a:endParaRPr lang="en-US" sz="6000" dirty="0">
              <a:latin typeface="Nikosh" pitchFamily="2" charset="0"/>
              <a:cs typeface="Nikosh" pitchFamily="2" charset="0"/>
            </a:endParaRPr>
          </a:p>
        </p:txBody>
      </p:sp>
    </p:spTree>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Dell\Desktop\৩ টি ভাইরাস.jpg"/>
          <p:cNvPicPr>
            <a:picLocks noChangeAspect="1" noChangeArrowheads="1"/>
          </p:cNvPicPr>
          <p:nvPr/>
        </p:nvPicPr>
        <p:blipFill>
          <a:blip r:embed="rId2"/>
          <a:srcRect/>
          <a:stretch>
            <a:fillRect/>
          </a:stretch>
        </p:blipFill>
        <p:spPr bwMode="auto">
          <a:xfrm>
            <a:off x="1524000" y="990600"/>
            <a:ext cx="6477000" cy="3657600"/>
          </a:xfrm>
          <a:prstGeom prst="rect">
            <a:avLst/>
          </a:prstGeom>
          <a:ln w="88900" cap="sq" cmpd="thickThin">
            <a:solidFill>
              <a:srgbClr val="000000"/>
            </a:solidFill>
            <a:prstDash val="solid"/>
            <a:miter lim="800000"/>
          </a:ln>
          <a:effectLst>
            <a:innerShdw blurRad="76200">
              <a:srgbClr val="000000"/>
            </a:innerShdw>
          </a:effectLst>
        </p:spPr>
      </p:pic>
      <p:sp>
        <p:nvSpPr>
          <p:cNvPr id="6" name="TextBox 5"/>
          <p:cNvSpPr txBox="1"/>
          <p:nvPr/>
        </p:nvSpPr>
        <p:spPr>
          <a:xfrm>
            <a:off x="2286000" y="5181600"/>
            <a:ext cx="4953000" cy="646331"/>
          </a:xfrm>
          <a:prstGeom prst="rect">
            <a:avLst/>
          </a:prstGeom>
          <a:blipFill>
            <a:blip r:embed="rId3"/>
            <a:tile tx="0" ty="0" sx="100000" sy="100000" flip="none" algn="tl"/>
          </a:blipFill>
          <a:ln w="38100">
            <a:solidFill>
              <a:schemeClr val="tx1"/>
            </a:solidFill>
          </a:ln>
        </p:spPr>
        <p:txBody>
          <a:bodyPr wrap="square" rtlCol="0">
            <a:spAutoFit/>
          </a:bodyPr>
          <a:lstStyle/>
          <a:p>
            <a:pPr algn="ctr"/>
            <a:r>
              <a:rPr lang="bn-BD" sz="3600" dirty="0" smtClean="0">
                <a:latin typeface="Nikosh" pitchFamily="2" charset="0"/>
                <a:cs typeface="Nikosh" pitchFamily="2" charset="0"/>
              </a:rPr>
              <a:t>ক্ষতিকর </a:t>
            </a:r>
            <a:r>
              <a:rPr lang="bn-BD" sz="3600" dirty="0" smtClean="0">
                <a:latin typeface="Nikosh" pitchFamily="2" charset="0"/>
                <a:cs typeface="Nikosh" pitchFamily="2" charset="0"/>
              </a:rPr>
              <a:t>সফটওয়্যার/ম্যালওয়্যার </a:t>
            </a:r>
            <a:endParaRPr lang="en-US" sz="3600" dirty="0">
              <a:latin typeface="Nikosh" pitchFamily="2" charset="0"/>
              <a:cs typeface="Nikosh" pitchFamily="2" charset="0"/>
            </a:endParaRP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C:\Users\Dell\Desktop\এন্টিভাইরাস সফটওয়্যার-২.jpg"/>
          <p:cNvPicPr>
            <a:picLocks noChangeAspect="1" noChangeArrowheads="1"/>
          </p:cNvPicPr>
          <p:nvPr/>
        </p:nvPicPr>
        <p:blipFill>
          <a:blip r:embed="rId2"/>
          <a:srcRect/>
          <a:stretch>
            <a:fillRect/>
          </a:stretch>
        </p:blipFill>
        <p:spPr bwMode="auto">
          <a:xfrm>
            <a:off x="609600" y="457200"/>
            <a:ext cx="8153400" cy="5181600"/>
          </a:xfrm>
          <a:prstGeom prst="rect">
            <a:avLst/>
          </a:prstGeom>
          <a:ln w="88900" cap="sq" cmpd="thickThin">
            <a:solidFill>
              <a:srgbClr val="000000"/>
            </a:solidFill>
            <a:prstDash val="solid"/>
            <a:miter lim="800000"/>
          </a:ln>
          <a:effectLst>
            <a:innerShdw blurRad="76200">
              <a:srgbClr val="000000"/>
            </a:innerShdw>
          </a:effectLst>
        </p:spPr>
      </p:pic>
      <p:sp>
        <p:nvSpPr>
          <p:cNvPr id="4" name="TextBox 3"/>
          <p:cNvSpPr txBox="1"/>
          <p:nvPr/>
        </p:nvSpPr>
        <p:spPr>
          <a:xfrm>
            <a:off x="1828800" y="5867400"/>
            <a:ext cx="4724400" cy="646331"/>
          </a:xfrm>
          <a:prstGeom prst="rect">
            <a:avLst/>
          </a:prstGeom>
          <a:blipFill>
            <a:blip r:embed="rId3"/>
            <a:tile tx="0" ty="0" sx="100000" sy="100000" flip="none" algn="tl"/>
          </a:blipFill>
          <a:ln w="38100">
            <a:solidFill>
              <a:schemeClr val="tx1"/>
            </a:solidFill>
          </a:ln>
        </p:spPr>
        <p:txBody>
          <a:bodyPr wrap="square" rtlCol="0">
            <a:spAutoFit/>
          </a:bodyPr>
          <a:lstStyle/>
          <a:p>
            <a:r>
              <a:rPr lang="bn-BD" sz="3600" dirty="0" smtClean="0">
                <a:latin typeface="Nikosh" pitchFamily="2" charset="0"/>
                <a:cs typeface="Nikosh" pitchFamily="2" charset="0"/>
              </a:rPr>
              <a:t>এগুলো এন্টিভাইরাস সফটওয়্যার </a:t>
            </a:r>
            <a:endParaRPr lang="en-US" sz="3600" dirty="0">
              <a:latin typeface="Nikosh" pitchFamily="2" charset="0"/>
              <a:cs typeface="Nikosh" pitchFamily="2" charset="0"/>
            </a:endParaRPr>
          </a:p>
        </p:txBody>
      </p:sp>
    </p:spTree>
  </p:cSld>
  <p:clrMapOvr>
    <a:masterClrMapping/>
  </p:clrMapOvr>
  <p:transition spd="slow">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a:xfrm>
            <a:off x="1828800" y="838200"/>
            <a:ext cx="5410200" cy="1905000"/>
          </a:xfrm>
          <a:prstGeom prst="downArrow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71800" y="990600"/>
            <a:ext cx="3048000" cy="1015663"/>
          </a:xfrm>
          <a:prstGeom prst="rect">
            <a:avLst/>
          </a:prstGeom>
          <a:noFill/>
        </p:spPr>
        <p:txBody>
          <a:bodyPr wrap="square" rtlCol="0">
            <a:spAutoFit/>
          </a:bodyPr>
          <a:lstStyle/>
          <a:p>
            <a:pPr algn="ctr"/>
            <a:r>
              <a:rPr lang="bn-BD" sz="6000" dirty="0" smtClean="0">
                <a:latin typeface="Nikosh" pitchFamily="2" charset="0"/>
                <a:cs typeface="Nikosh" pitchFamily="2" charset="0"/>
              </a:rPr>
              <a:t>শিক্ষনফল </a:t>
            </a:r>
            <a:endParaRPr lang="en-US" sz="6000" dirty="0">
              <a:latin typeface="Nikosh" pitchFamily="2" charset="0"/>
              <a:cs typeface="Nikosh" pitchFamily="2" charset="0"/>
            </a:endParaRPr>
          </a:p>
        </p:txBody>
      </p:sp>
      <p:sp>
        <p:nvSpPr>
          <p:cNvPr id="4" name="TextBox 3"/>
          <p:cNvSpPr txBox="1"/>
          <p:nvPr/>
        </p:nvSpPr>
        <p:spPr>
          <a:xfrm>
            <a:off x="914400" y="3048000"/>
            <a:ext cx="7696200" cy="2062103"/>
          </a:xfrm>
          <a:prstGeom prst="rect">
            <a:avLst/>
          </a:prstGeom>
          <a:blipFill>
            <a:blip r:embed="rId2"/>
            <a:tile tx="0" ty="0" sx="100000" sy="100000" flip="none" algn="tl"/>
          </a:blipFill>
          <a:ln w="38100">
            <a:solidFill>
              <a:schemeClr val="tx1"/>
            </a:solidFill>
          </a:ln>
        </p:spPr>
        <p:txBody>
          <a:bodyPr wrap="square" rtlCol="0">
            <a:spAutoFit/>
          </a:bodyPr>
          <a:lstStyle/>
          <a:p>
            <a:r>
              <a:rPr lang="bn-BD" sz="3200" dirty="0" smtClean="0">
                <a:latin typeface="Nikosh" pitchFamily="2" charset="0"/>
                <a:cs typeface="Nikosh" pitchFamily="2" charset="0"/>
              </a:rPr>
              <a:t>এই পাঠ শেষে শিক্ষার্থীরা ---- </a:t>
            </a:r>
          </a:p>
          <a:p>
            <a:pPr marL="342900" indent="-342900"/>
            <a:r>
              <a:rPr lang="bn-BD" sz="3200" dirty="0" smtClean="0">
                <a:latin typeface="Nikosh" pitchFamily="2" charset="0"/>
                <a:cs typeface="Nikosh" pitchFamily="2" charset="0"/>
              </a:rPr>
              <a:t>১. ভাইরাস কী বলতে পারেব।</a:t>
            </a:r>
          </a:p>
          <a:p>
            <a:pPr marL="342900" indent="-342900"/>
            <a:r>
              <a:rPr lang="bn-BD" sz="3200" dirty="0" smtClean="0">
                <a:latin typeface="Nikosh" pitchFamily="2" charset="0"/>
                <a:cs typeface="Nikosh" pitchFamily="2" charset="0"/>
              </a:rPr>
              <a:t>২. ভাইরাসের শ্রেণীবিভাগ করতে পারবে। </a:t>
            </a:r>
          </a:p>
          <a:p>
            <a:pPr marL="342900" indent="-342900"/>
            <a:r>
              <a:rPr lang="bn-BD" sz="3200" dirty="0" smtClean="0">
                <a:latin typeface="Nikosh" pitchFamily="2" charset="0"/>
                <a:cs typeface="Nikosh" pitchFamily="2" charset="0"/>
              </a:rPr>
              <a:t>৩. ভাইরাস থেকে মুক্তিপাওয়ার উপায় বর্ণনা করতে পারবে। </a:t>
            </a:r>
            <a:endParaRPr lang="en-US" sz="3200" dirty="0">
              <a:latin typeface="Nikosh" pitchFamily="2" charset="0"/>
              <a:cs typeface="Nikosh" pitchFamily="2" charset="0"/>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001000" cy="3539430"/>
          </a:xfrm>
          <a:prstGeom prst="rect">
            <a:avLst/>
          </a:prstGeom>
          <a:blipFill>
            <a:blip r:embed="rId2"/>
            <a:tile tx="0" ty="0" sx="100000" sy="100000" flip="none" algn="tl"/>
          </a:blipFill>
          <a:ln w="38100">
            <a:solidFill>
              <a:schemeClr val="tx1"/>
            </a:solidFill>
          </a:ln>
        </p:spPr>
        <p:txBody>
          <a:bodyPr wrap="square" rtlCol="0">
            <a:spAutoFit/>
          </a:bodyPr>
          <a:lstStyle/>
          <a:p>
            <a:pPr algn="just"/>
            <a:r>
              <a:rPr lang="bn-BD" sz="2800" dirty="0" smtClean="0">
                <a:latin typeface="Nikosh" pitchFamily="2" charset="0"/>
                <a:cs typeface="Nikosh" pitchFamily="2" charset="0"/>
              </a:rPr>
              <a:t>কম্পিউটার ভাইরাসঃ কম্পিউটার ভাইরাস হলো এক ধরনের ক্ষতিকর সফটওয়্যার বা ম্যালওয়্যার </a:t>
            </a:r>
            <a:r>
              <a:rPr lang="bn-BD" sz="2800" dirty="0" smtClean="0">
                <a:latin typeface="Nikosh" pitchFamily="2" charset="0"/>
                <a:cs typeface="Nikosh" pitchFamily="2" charset="0"/>
              </a:rPr>
              <a:t>যা </a:t>
            </a:r>
            <a:r>
              <a:rPr lang="bn-BD" sz="2800" dirty="0" smtClean="0">
                <a:latin typeface="Nikosh" pitchFamily="2" charset="0"/>
                <a:cs typeface="Nikosh" pitchFamily="2" charset="0"/>
              </a:rPr>
              <a:t>পুনরুৎপাদনে সক্ষম এক কম্পিউটার থেক অন্য কম্পিউটারে সংক্রমিত হতে পারে। কম্পিউটার ভাইরাস কম্পিউটার সিস্টেমের দৃশ্যমান ক্ষতি করে। যেমন- কম্পিউটারের গতি কমে যাওয়া, হ্যাং হয়ে যাওয়া, ঘন ঘন রিবুট (</a:t>
            </a:r>
            <a:r>
              <a:rPr lang="en-US" sz="2800" dirty="0" smtClean="0">
                <a:latin typeface="Nikosh" pitchFamily="2" charset="0"/>
                <a:cs typeface="Nikosh" pitchFamily="2" charset="0"/>
              </a:rPr>
              <a:t>Reboot</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হওয়া ইথ্যাদি। কিছু কিছু ভাইরাস সিস্টেমের ক্ষতি করে না, কেবল দৃষ্টি আকর্ষণ করে। সিআইএইচ (</a:t>
            </a:r>
            <a:r>
              <a:rPr lang="en-US" sz="2800" dirty="0" smtClean="0">
                <a:latin typeface="Nikosh" pitchFamily="2" charset="0"/>
                <a:cs typeface="Nikosh" pitchFamily="2" charset="0"/>
              </a:rPr>
              <a:t>CIH</a:t>
            </a:r>
            <a:r>
              <a:rPr lang="bn-BD" sz="2800" dirty="0" smtClean="0">
                <a:latin typeface="Nikosh" pitchFamily="2" charset="0"/>
                <a:cs typeface="Nikosh" pitchFamily="2" charset="0"/>
              </a:rPr>
              <a:t>)</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একটি সাড়াজাগানো ভাইরাস প্রতিবছর ২৬ এপ্রিল সক্রিয় হয়ে হার্ডডিস্ককে ফরম্যাট করে ফেলতো বর্তমানে এটি নিস্ক্রিয় রয়েছে। </a:t>
            </a:r>
            <a:endParaRPr lang="en-US" sz="2800" dirty="0">
              <a:latin typeface="Nikosh" pitchFamily="2" charset="0"/>
              <a:cs typeface="Nikosh" pitchFamily="2" charset="0"/>
            </a:endParaRPr>
          </a:p>
        </p:txBody>
      </p:sp>
      <p:pic>
        <p:nvPicPr>
          <p:cNvPr id="3" name="Picture 6" descr="C:\Users\Dell\Desktop\৩ টি ভাইরাস.jpg"/>
          <p:cNvPicPr>
            <a:picLocks noChangeAspect="1" noChangeArrowheads="1"/>
          </p:cNvPicPr>
          <p:nvPr/>
        </p:nvPicPr>
        <p:blipFill>
          <a:blip r:embed="rId3"/>
          <a:srcRect/>
          <a:stretch>
            <a:fillRect/>
          </a:stretch>
        </p:blipFill>
        <p:spPr bwMode="auto">
          <a:xfrm>
            <a:off x="1828800" y="4191000"/>
            <a:ext cx="5029200" cy="2209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176</TotalTime>
  <Words>646</Words>
  <Application>Microsoft Office PowerPoint</Application>
  <PresentationFormat>On-screen Show (4:3)</PresentationFormat>
  <Paragraphs>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54</cp:revision>
  <dcterms:created xsi:type="dcterms:W3CDTF">2006-08-16T00:00:00Z</dcterms:created>
  <dcterms:modified xsi:type="dcterms:W3CDTF">2020-08-28T02:34:49Z</dcterms:modified>
</cp:coreProperties>
</file>