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92" r:id="rId5"/>
    <p:sldId id="293" r:id="rId6"/>
    <p:sldId id="263" r:id="rId7"/>
    <p:sldId id="294" r:id="rId8"/>
    <p:sldId id="264" r:id="rId9"/>
    <p:sldId id="265" r:id="rId10"/>
    <p:sldId id="266" r:id="rId11"/>
    <p:sldId id="267" r:id="rId12"/>
    <p:sldId id="268" r:id="rId13"/>
    <p:sldId id="269" r:id="rId14"/>
    <p:sldId id="295" r:id="rId15"/>
    <p:sldId id="270" r:id="rId16"/>
    <p:sldId id="271" r:id="rId17"/>
    <p:sldId id="272" r:id="rId18"/>
    <p:sldId id="273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F2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2639" autoAdjust="0"/>
  </p:normalViewPr>
  <p:slideViewPr>
    <p:cSldViewPr>
      <p:cViewPr>
        <p:scale>
          <a:sx n="66" d="100"/>
          <a:sy n="66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09BB-5786-44C5-9AA3-E227EC3B9DB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6F4D4-8B37-40CD-935E-51F63982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একস্তরী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মূলতঃ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F4D4-8B37-40CD-935E-51F6398266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1" dirty="0" smtClean="0"/>
              <a:t>*</a:t>
            </a:r>
            <a:r>
              <a:rPr lang="en-US" dirty="0" err="1" smtClean="0"/>
              <a:t>একাইনোডার্মাটার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লার্ভা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দ্বিপার্শ্বীয়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প্রতিসম,কিন্তু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পঞ্চঅরীয়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প্রতিসম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F4D4-8B37-40CD-935E-51F6398266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1" dirty="0" smtClean="0">
                <a:solidFill>
                  <a:srgbClr val="FF0000"/>
                </a:solidFill>
              </a:rPr>
              <a:t>*</a:t>
            </a:r>
            <a:r>
              <a:rPr lang="bn-IN" dirty="0" smtClean="0"/>
              <a:t>প্রকৃত</a:t>
            </a:r>
            <a:r>
              <a:rPr lang="bn-IN" baseline="0" dirty="0" smtClean="0"/>
              <a:t>পক্ষে পরিফেরা পর্বে কোন স্তর নাই। শুধু স্লাইডের ধারাবাহিকতার জন্য এখানে এক স্তরী লেখা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F4D4-8B37-40CD-935E-51F6398266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সূত্রঃ কাকি  কি কাকি  কা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F4D4-8B37-40CD-935E-51F6398266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F6A-7852-4785-BCB1-5AC13B4352B9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D24E-891A-4BD2-87AB-D9C6F4D04C29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254F-B8C0-4A1E-B4E8-9FF9722FB75F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3987-96C4-4CD1-8643-2F81FAC1E7CB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5126-5BEA-4140-9B43-3CB4CCB8D1EE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DB6-AECE-4ACE-963A-4F7F90BB6A9C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0C91-C3CB-4767-90E7-46AC04444751}" type="datetime1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B992-DB43-4082-9873-195D3CE6F838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C95B-F8BF-4F1B-9B4A-4163191FB1D9}" type="datetime1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F6F3-EC00-4EFD-8C11-4C45A4747D70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1F7-CB3E-4965-98E9-64BA222F5D64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5CC-500B-4974-AF2E-5268AD99D4CE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5EBE-03A1-49B9-A011-979D0E29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0" y="-116114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9421" y="3868341"/>
            <a:ext cx="3020379" cy="1846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9600" b="1" dirty="0" err="1">
                <a:ln/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b="1" dirty="0" err="1">
                <a:ln/>
                <a:solidFill>
                  <a:srgbClr val="EA2AD3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b="1" dirty="0" err="1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3696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9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9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9600" b="1" spc="50" dirty="0">
                <a:ln w="11430"/>
                <a:solidFill>
                  <a:srgbClr val="B40C7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9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9600" b="1" spc="50" dirty="0">
                <a:ln w="11430"/>
                <a:solidFill>
                  <a:srgbClr val="D913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9600" b="1" spc="50" dirty="0">
              <a:ln w="11430"/>
              <a:solidFill>
                <a:srgbClr val="D913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133600"/>
            <a:ext cx="15290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331660"/>
            <a:ext cx="2406950" cy="3916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C713-6507-4803-B77A-DFB42E609555}" type="datetime1">
              <a:rPr lang="en-US" smtClean="0"/>
              <a:t>4/25/2020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457200" y="131093"/>
            <a:ext cx="8686799" cy="67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21823"/>
              </p:ext>
            </p:extLst>
          </p:nvPr>
        </p:nvGraphicFramePr>
        <p:xfrm>
          <a:off x="914400" y="590744"/>
          <a:ext cx="76962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  <a:gridCol w="838200"/>
                <a:gridCol w="914400"/>
                <a:gridCol w="1219200"/>
                <a:gridCol w="1295400"/>
                <a:gridCol w="838200"/>
              </a:tblGrid>
              <a:tr h="42255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</a:rPr>
                        <a:t>.............</a:t>
                      </a:r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 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00B0F0"/>
                          </a:solidFill>
                        </a:rPr>
                        <a:t>.............</a:t>
                      </a:r>
                      <a:endParaRPr lang="en-US" sz="24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</a:rPr>
                        <a:t>.............</a:t>
                      </a:r>
                      <a:endParaRPr lang="en-US" sz="2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635D-DDB6-46E6-99E8-1746C6E0ADD5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1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0" y="-163947"/>
            <a:ext cx="9067799" cy="702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97457"/>
              </p:ext>
            </p:extLst>
          </p:nvPr>
        </p:nvGraphicFramePr>
        <p:xfrm>
          <a:off x="609600" y="437000"/>
          <a:ext cx="7620000" cy="568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784837"/>
                <a:gridCol w="838200"/>
                <a:gridCol w="914400"/>
                <a:gridCol w="914400"/>
                <a:gridCol w="1371600"/>
                <a:gridCol w="990600"/>
              </a:tblGrid>
              <a:tr h="42255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94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অপ্রতিসম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7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অরীয়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0304-EF8C-4013-AE9E-E9E5715DF16C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27709" y="-304800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6975"/>
              </p:ext>
            </p:extLst>
          </p:nvPr>
        </p:nvGraphicFramePr>
        <p:xfrm>
          <a:off x="381000" y="304800"/>
          <a:ext cx="8077200" cy="568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784837"/>
                <a:gridCol w="838200"/>
                <a:gridCol w="914400"/>
                <a:gridCol w="838200"/>
                <a:gridCol w="1295400"/>
                <a:gridCol w="1600200"/>
              </a:tblGrid>
              <a:tr h="42255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94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কোষমাত্রা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7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টিস্যুমাত্রা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টিস্যু-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অঙ্গমাত্রা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556F-55EA-4A53-9197-F8179799C16A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180110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26998"/>
              </p:ext>
            </p:extLst>
          </p:nvPr>
        </p:nvGraphicFramePr>
        <p:xfrm>
          <a:off x="228600" y="381000"/>
          <a:ext cx="8229600" cy="560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484121"/>
                <a:gridCol w="923018"/>
                <a:gridCol w="816707"/>
                <a:gridCol w="1128346"/>
                <a:gridCol w="1450731"/>
                <a:gridCol w="1620714"/>
              </a:tblGrid>
              <a:tr h="42255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9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একস্তরী</a:t>
                      </a:r>
                      <a:r>
                        <a:rPr lang="en-US" b="1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</a:rPr>
                        <a:t>.............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অপ্রতিসম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7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দ্বিস্তরী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অরীয়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টিস্যুমাত্রা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টিস্যু-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অপ্রকৃত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 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rgbClr val="00B0F0"/>
                          </a:solidFill>
                        </a:rPr>
                        <a:t>.............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rgbClr val="7030A0"/>
                          </a:solidFill>
                        </a:rPr>
                        <a:t>.............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927-6926-4400-BB1E-AB4D31482C4B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27709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47566"/>
              </p:ext>
            </p:extLst>
          </p:nvPr>
        </p:nvGraphicFramePr>
        <p:xfrm>
          <a:off x="381000" y="228600"/>
          <a:ext cx="8091056" cy="590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646293"/>
                <a:gridCol w="1066800"/>
                <a:gridCol w="838200"/>
                <a:gridCol w="1066800"/>
                <a:gridCol w="1371600"/>
                <a:gridCol w="1295400"/>
              </a:tblGrid>
              <a:tr h="78853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176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Scypha</a:t>
                      </a:r>
                      <a:r>
                        <a:rPr lang="en-US" i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gelatinosum</a:t>
                      </a:r>
                      <a:endParaRPr lang="en-US" i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5EF2F"/>
                          </a:solidFill>
                        </a:rPr>
                        <a:t>*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একস্তরী</a:t>
                      </a:r>
                      <a:r>
                        <a:rPr lang="en-US" b="1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</a:rPr>
                        <a:t>.............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অপ্রতিসম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কোষমাত্রা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3338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endParaRPr lang="en-US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Hydra vulgaris</a:t>
                      </a:r>
                      <a:r>
                        <a:rPr lang="bn-IN" i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i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দ্বিস্তরী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অরীয়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টিস্যুমাত্রা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703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Taenia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solium</a:t>
                      </a:r>
                      <a:r>
                        <a:rPr lang="bn-IN" i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i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টিস্যু-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31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Loa </a:t>
                      </a:r>
                      <a:r>
                        <a:rPr lang="en-US" i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loa</a:t>
                      </a:r>
                      <a:endParaRPr lang="en-US" i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অপ্রকৃত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944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aseline="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Pila</a:t>
                      </a:r>
                      <a:r>
                        <a:rPr lang="en-US" i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globosa</a:t>
                      </a:r>
                      <a:r>
                        <a:rPr lang="en-US" i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i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</a:t>
                      </a:r>
                      <a:r>
                        <a:rPr lang="bn-IN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9A77-6CC6-4B5B-A326-81C8C6E6EB3D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6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27709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3064"/>
              </p:ext>
            </p:extLst>
          </p:nvPr>
        </p:nvGraphicFramePr>
        <p:xfrm>
          <a:off x="457200" y="304801"/>
          <a:ext cx="8229600" cy="562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784837"/>
                <a:gridCol w="838200"/>
                <a:gridCol w="914400"/>
                <a:gridCol w="1066800"/>
                <a:gridCol w="1371600"/>
                <a:gridCol w="1447800"/>
              </a:tblGrid>
              <a:tr h="79713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74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aseline="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Hirudinaria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medicinalis</a:t>
                      </a:r>
                      <a:endParaRPr lang="en-US" i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উটিকল 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74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aseline="0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Musca</a:t>
                      </a:r>
                      <a:r>
                        <a:rPr lang="en-US" i="1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domestica</a:t>
                      </a:r>
                      <a:endParaRPr lang="en-US" i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bn-IN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ইটিন  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7489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b="1" i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i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i="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i="0" baseline="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i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Echinus </a:t>
                      </a:r>
                      <a:r>
                        <a:rPr lang="en-US" i="1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esculentus</a:t>
                      </a:r>
                      <a:endParaRPr lang="en-US" i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rgbClr val="00B0F0"/>
                          </a:solidFill>
                        </a:rPr>
                        <a:t>.............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7489"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i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Homo sapiens</a:t>
                      </a:r>
                      <a:endParaRPr lang="en-US" i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rgbClr val="7030A0"/>
                          </a:solidFill>
                        </a:rPr>
                        <a:t>.............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-তন্ত্রমাত্রা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C457-CD0A-4DFD-AF65-AEB61A1CA0D0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9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Animal diversity\ur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2804"/>
            <a:ext cx="3172127" cy="24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56962"/>
            <a:ext cx="35830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750403"/>
            <a:ext cx="2975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সময়-১ মিনিট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09871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ক-দল</a:t>
            </a:r>
            <a:r>
              <a:rPr lang="bn-IN" sz="3600" dirty="0" smtClean="0"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সিলোমবিহীন ৩টি পর্বের নাম লিখ । 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খ- দল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সিলোমযুক্ত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৩টি পর্বের নাম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0717" y="152400"/>
            <a:ext cx="0" cy="6629400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0717" y="6745514"/>
            <a:ext cx="8770883" cy="0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717" y="210457"/>
            <a:ext cx="8770883" cy="0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91600" y="210457"/>
            <a:ext cx="0" cy="6571343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342900"/>
            <a:ext cx="0" cy="6210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81000" y="6553200"/>
            <a:ext cx="845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0999" y="302986"/>
            <a:ext cx="8458201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39200" y="342900"/>
            <a:ext cx="0" cy="6210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D11-AF2E-4E21-9A34-40C95A61013D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183739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miley Face 18"/>
          <p:cNvSpPr/>
          <p:nvPr/>
        </p:nvSpPr>
        <p:spPr>
          <a:xfrm>
            <a:off x="745331" y="371476"/>
            <a:ext cx="1235869" cy="1381124"/>
          </a:xfrm>
          <a:prstGeom prst="smileyFace">
            <a:avLst/>
          </a:prstGeom>
          <a:solidFill>
            <a:srgbClr val="FF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739754" y="457200"/>
            <a:ext cx="3956446" cy="1102519"/>
          </a:xfrm>
          <a:prstGeom prst="cloud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5018" y="185739"/>
            <a:ext cx="611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4038600"/>
            <a:ext cx="143589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362200"/>
            <a:ext cx="1427225" cy="13723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4400" y="2133600"/>
            <a:ext cx="5222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আর্থোপোডা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কোনটি সঠিক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[উত্তর যাচাইয়ের জন্য বৃত্তের উপর ক্লিক করুন]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1307" y="4800600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4400" y="4343400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4400" y="4800600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19400" y="4299731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4724400"/>
            <a:ext cx="389074" cy="3484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29400" y="4800600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1307" y="4800600"/>
            <a:ext cx="14358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152400"/>
            <a:ext cx="8017669" cy="5716947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ectangle 32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8110-99A5-41D2-8220-CF390A198E2C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5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103909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31" y="76200"/>
            <a:ext cx="2719532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1828800"/>
            <a:ext cx="3810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66871"/>
            <a:ext cx="86100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প্রাণীজগতের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পর্বগুলির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44CD-FF19-4E22-A274-515C32A7986D}" type="datetime1">
              <a:rPr lang="en-US" smtClean="0"/>
              <a:t>4/25/2020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103909" y="-362429"/>
            <a:ext cx="9324109" cy="72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28600"/>
            <a:ext cx="821436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117" y="563940"/>
            <a:ext cx="2969083" cy="156966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96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9FD7-D045-48BF-A9FD-0C0D9D9ED0A8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152401" y="30268"/>
            <a:ext cx="8915399" cy="69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017" y="873331"/>
            <a:ext cx="8467383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বিভিন্নতা </a:t>
            </a:r>
            <a:r>
              <a:rPr lang="bn-BD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9673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A52-DBCF-441B-B684-FB3B65A8F41D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0" y="-76200"/>
            <a:ext cx="929639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 descr="C:\Users\User\Pictures\RR_EK_Savory_Cluster05.pn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51521"/>
            <a:ext cx="4132224" cy="35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914400"/>
            <a:ext cx="1482362" cy="197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" y="35814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উপস্থাপনায়-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সঞ্জয় ভৌমিক </a:t>
            </a:r>
          </a:p>
          <a:p>
            <a:r>
              <a:rPr lang="bn-IN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  <a:endParaRPr lang="bn-IN" sz="32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গৃদকালিন্দিয়া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হাজেরা হাসমত ডিগ্রি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IN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2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চাঁদপুর। </a:t>
            </a:r>
          </a:p>
          <a:p>
            <a:r>
              <a:rPr lang="bn-IN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/>
              <a:t>sanjoyzoology92@gmail.com</a:t>
            </a:r>
            <a:endParaRPr lang="en-US" sz="3200" dirty="0"/>
          </a:p>
        </p:txBody>
      </p:sp>
      <p:pic>
        <p:nvPicPr>
          <p:cNvPr id="7" name="Picture 6" descr="C:\Users\User\Downloads\288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24" y="4038600"/>
            <a:ext cx="2420976" cy="22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1706" r="43777" b="72818"/>
          <a:stretch/>
        </p:blipFill>
        <p:spPr bwMode="auto">
          <a:xfrm>
            <a:off x="6477000" y="1539708"/>
            <a:ext cx="1527630" cy="150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3BF-99CA-4C7A-A0C5-9DB8231EA74A}" type="datetime1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6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1" t="21528" r="23215" b="23863"/>
          <a:stretch/>
        </p:blipFill>
        <p:spPr bwMode="auto">
          <a:xfrm>
            <a:off x="1" y="0"/>
            <a:ext cx="9152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t="23296" r="27006" b="32670"/>
          <a:stretch/>
        </p:blipFill>
        <p:spPr bwMode="auto">
          <a:xfrm>
            <a:off x="0" y="49428"/>
            <a:ext cx="9144000" cy="68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8" t="25284" r="29156" b="37358"/>
          <a:stretch/>
        </p:blipFill>
        <p:spPr bwMode="auto">
          <a:xfrm>
            <a:off x="76200" y="152400"/>
            <a:ext cx="90678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E74E-83B9-4B12-8753-A078A525873E}" type="datetime1">
              <a:rPr lang="en-US" smtClean="0"/>
              <a:t>4/25/2020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304801" y="72086"/>
            <a:ext cx="8534399" cy="660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6764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পর্বসমূহের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0F9C-BE05-4133-B7BC-33E042A4214C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-7288" y="-152400"/>
            <a:ext cx="915128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819401" y="390283"/>
            <a:ext cx="3428999" cy="1362317"/>
          </a:xfrm>
          <a:prstGeom prst="wedgeEllipseCallout">
            <a:avLst>
              <a:gd name="adj1" fmla="val -46704"/>
              <a:gd name="adj2" fmla="val 69664"/>
            </a:avLst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493" y="2891135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প্রাণি জগতের প্রধান পর্ব  সমূহের  নাম বলতে পারবে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3471" y="3741003"/>
            <a:ext cx="6537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পর্ব অনুযায়ী শ্রেণিবিন্যাসের গুরুত্বপূর্ণ ভিত্তিগুলির অবস্থা ব্যাখ্যা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 করতে পারবে।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643735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প্রত্যেকটি পর্বের উদাহরণ লিখতে পারবে ।  </a:t>
            </a:r>
          </a:p>
        </p:txBody>
      </p:sp>
      <p:sp>
        <p:nvSpPr>
          <p:cNvPr id="18" name="Arc 17"/>
          <p:cNvSpPr/>
          <p:nvPr/>
        </p:nvSpPr>
        <p:spPr>
          <a:xfrm>
            <a:off x="-1552523" y="2891134"/>
            <a:ext cx="3762323" cy="3204865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339933"/>
          </a:solidFill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838200" y="3483250"/>
            <a:ext cx="2438400" cy="2031664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0" name="Group 24"/>
          <p:cNvGrpSpPr/>
          <p:nvPr/>
        </p:nvGrpSpPr>
        <p:grpSpPr>
          <a:xfrm rot="5400000" flipV="1">
            <a:off x="-1796253" y="3460557"/>
            <a:ext cx="4494810" cy="164496"/>
            <a:chOff x="-3200400" y="3314700"/>
            <a:chExt cx="6246420" cy="228600"/>
          </a:xfrm>
          <a:solidFill>
            <a:srgbClr val="00B050"/>
          </a:solidFill>
        </p:grpSpPr>
        <p:sp>
          <p:nvSpPr>
            <p:cNvPr id="21" name="Rounded Rectangle 20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62200" y="1981200"/>
            <a:ext cx="46041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2B8C-47E6-4363-BFDE-B92EE5FC0AD9}" type="datetime1">
              <a:rPr lang="en-US" smtClean="0"/>
              <a:t>4/25/2020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0" y="-222957"/>
            <a:ext cx="9144000" cy="708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5731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পর্বের প্রথম ৫টি বৈশিষ্ট্য মনে রাখার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/>
          </a:p>
        </p:txBody>
      </p:sp>
      <p:sp>
        <p:nvSpPr>
          <p:cNvPr id="7" name="Flowchart: Punched Tape 6"/>
          <p:cNvSpPr/>
          <p:nvPr/>
        </p:nvSpPr>
        <p:spPr>
          <a:xfrm>
            <a:off x="533400" y="2133600"/>
            <a:ext cx="7924800" cy="3124200"/>
          </a:xfrm>
          <a:prstGeom prst="flowChartPunchedTap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IN" sz="6600" b="1" dirty="0"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পারি-</a:t>
            </a:r>
            <a:r>
              <a:rPr lang="bn-IN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 </a:t>
            </a:r>
            <a:r>
              <a:rPr lang="en-US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প্লা-</a:t>
            </a:r>
            <a:r>
              <a:rPr lang="bn-IN" sz="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নে 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 smtClean="0"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মালা-</a:t>
            </a:r>
            <a:r>
              <a:rPr lang="bn-IN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করো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55BE-7C41-42A5-A6B7-1AA8E44CF8D8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36780"/>
              </p:ext>
            </p:extLst>
          </p:nvPr>
        </p:nvGraphicFramePr>
        <p:xfrm>
          <a:off x="685799" y="628173"/>
          <a:ext cx="7772400" cy="56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347"/>
                <a:gridCol w="1767254"/>
                <a:gridCol w="1295400"/>
                <a:gridCol w="914400"/>
                <a:gridCol w="990600"/>
                <a:gridCol w="1219200"/>
                <a:gridCol w="838199"/>
              </a:tblGrid>
              <a:tr h="4033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7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একস্তরী</a:t>
                      </a:r>
                      <a:r>
                        <a:rPr lang="en-US" sz="2400" b="1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4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দ্বিস্তরী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865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65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1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" y="457200"/>
            <a:ext cx="807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57200"/>
            <a:ext cx="0" cy="601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10600" y="457200"/>
            <a:ext cx="0" cy="601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6477000"/>
            <a:ext cx="807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0717" y="152400"/>
            <a:ext cx="8719645" cy="28575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15400" y="180975"/>
            <a:ext cx="0" cy="6487839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0717" y="152400"/>
            <a:ext cx="0" cy="6515100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0717" y="6668814"/>
            <a:ext cx="8719645" cy="0"/>
          </a:xfrm>
          <a:prstGeom prst="line">
            <a:avLst/>
          </a:prstGeom>
          <a:ln w="57150">
            <a:solidFill>
              <a:srgbClr val="25E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048000" y="175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74A-0346-4CAF-9B28-FAEECBF939E4}" type="datetime1">
              <a:rPr lang="en-US" smtClean="0"/>
              <a:t>4/25/2020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20040" r="18597" b="15477"/>
          <a:stretch/>
        </p:blipFill>
        <p:spPr bwMode="auto">
          <a:xfrm>
            <a:off x="0" y="0"/>
            <a:ext cx="9240091" cy="71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10643"/>
              </p:ext>
            </p:extLst>
          </p:nvPr>
        </p:nvGraphicFramePr>
        <p:xfrm>
          <a:off x="914400" y="779229"/>
          <a:ext cx="7315200" cy="568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3"/>
                <a:gridCol w="1708637"/>
                <a:gridCol w="838200"/>
                <a:gridCol w="1066800"/>
                <a:gridCol w="914400"/>
                <a:gridCol w="1066800"/>
                <a:gridCol w="914400"/>
              </a:tblGrid>
              <a:tr h="42255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ভ্রুণস্তর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সিলোম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মাত্রা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894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পরিফেরা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7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নিডেরিয়া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প্লাটিহেলমিনথিস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মাটোডা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অপ্রকৃত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মলাস্কা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অ্যানেলিডা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আর্থোপোডা</a:t>
                      </a:r>
                      <a:r>
                        <a:rPr lang="bn-IN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sz="2400" baseline="0" dirty="0" smtClean="0">
                          <a:solidFill>
                            <a:srgbClr val="25EF2F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25EF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একাইনোডার্মাটা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84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কর্ডাটা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0EBA-D81E-429D-942E-B998292C25A8}" type="datetime1">
              <a:rPr lang="en-US" smtClean="0"/>
              <a:t>4/25/2020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EBE-03A1-49B9-A011-979D0E2912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665</Words>
  <Application>Microsoft Office PowerPoint</Application>
  <PresentationFormat>On-screen Show (4:3)</PresentationFormat>
  <Paragraphs>418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204</cp:revision>
  <dcterms:created xsi:type="dcterms:W3CDTF">2019-08-06T14:39:21Z</dcterms:created>
  <dcterms:modified xsi:type="dcterms:W3CDTF">2020-04-25T02:08:42Z</dcterms:modified>
</cp:coreProperties>
</file>