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6" r:id="rId2"/>
  </p:sldMasterIdLst>
  <p:notesMasterIdLst>
    <p:notesMasterId r:id="rId15"/>
  </p:notesMasterIdLst>
  <p:sldIdLst>
    <p:sldId id="289" r:id="rId3"/>
    <p:sldId id="291" r:id="rId4"/>
    <p:sldId id="290" r:id="rId5"/>
    <p:sldId id="287" r:id="rId6"/>
    <p:sldId id="259" r:id="rId7"/>
    <p:sldId id="282" r:id="rId8"/>
    <p:sldId id="283" r:id="rId9"/>
    <p:sldId id="284" r:id="rId10"/>
    <p:sldId id="261" r:id="rId11"/>
    <p:sldId id="288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6409"/>
    <a:srgbClr val="FF00FF"/>
    <a:srgbClr val="00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11734-6E0B-4615-9F98-393A5B6B35E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6353-D1C2-4F08-80C2-3184DE065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1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8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97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1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593" y="301343"/>
            <a:ext cx="92259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লোকসান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ঋণাত্বক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মুনাফাঃ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</a:rPr>
              <a:t>স্বল্পকালে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একচেটিয়া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</a:rPr>
              <a:t>বাজারে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</a:rPr>
              <a:t>উৎপাদনকারী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AC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&gt; P &gt;AVC 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</a:rPr>
              <a:t>অবস্থায়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লোকসান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/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ঋণাত্বক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</a:rPr>
              <a:t>মুনাফা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</a:rPr>
              <a:t>অর্জন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</a:rPr>
              <a:t>। 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351982" y="1816798"/>
                <a:ext cx="4364344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চিত্রে,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 - </a:t>
                </a:r>
                <a:r>
                  <a:rPr lang="en-US" sz="2400" b="1" dirty="0" err="1" smtClean="0">
                    <a:solidFill>
                      <a:srgbClr val="00B050"/>
                    </a:solidFill>
                  </a:rPr>
                  <a:t>উৎপাদন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</a:rPr>
                  <a:t>স্তরে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,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TR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   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</a:rPr>
                  <a:t>এবং</a:t>
                </a:r>
                <a:endParaRPr lang="en-US" sz="24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TC =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𝐆𝐐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</a:rPr>
                  <a:t>সুতরাং</a:t>
                </a:r>
                <a:r>
                  <a:rPr lang="en-US" sz="2400" b="1" dirty="0" smtClean="0"/>
                  <a:t> 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মুনাফা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) = TR – TC</a:t>
                </a:r>
              </a:p>
              <a:p>
                <a:r>
                  <a:rPr lang="en-US" sz="2400" b="1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    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            =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982" y="1816798"/>
                <a:ext cx="4364344" cy="4154984"/>
              </a:xfrm>
              <a:prstGeom prst="rect">
                <a:avLst/>
              </a:prstGeom>
              <a:blipFill>
                <a:blip r:embed="rId2"/>
                <a:stretch>
                  <a:fillRect l="-2235" t="-2346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>
            <a:off x="1982312" y="5580825"/>
            <a:ext cx="36608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969249" y="2576368"/>
            <a:ext cx="0" cy="3004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 rot="20788288">
            <a:off x="1927870" y="3038170"/>
            <a:ext cx="2510335" cy="1677742"/>
          </a:xfrm>
          <a:custGeom>
            <a:avLst/>
            <a:gdLst>
              <a:gd name="connsiteX0" fmla="*/ 0 w 2795451"/>
              <a:gd name="connsiteY0" fmla="*/ 1306286 h 1868295"/>
              <a:gd name="connsiteX1" fmla="*/ 679268 w 2795451"/>
              <a:gd name="connsiteY1" fmla="*/ 1854926 h 1868295"/>
              <a:gd name="connsiteX2" fmla="*/ 1959428 w 2795451"/>
              <a:gd name="connsiteY2" fmla="*/ 809897 h 1868295"/>
              <a:gd name="connsiteX3" fmla="*/ 2795451 w 2795451"/>
              <a:gd name="connsiteY3" fmla="*/ 0 h 186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451" h="1868295">
                <a:moveTo>
                  <a:pt x="0" y="1306286"/>
                </a:moveTo>
                <a:cubicBezTo>
                  <a:pt x="176348" y="1621971"/>
                  <a:pt x="352697" y="1937657"/>
                  <a:pt x="679268" y="1854926"/>
                </a:cubicBezTo>
                <a:cubicBezTo>
                  <a:pt x="1005839" y="1772195"/>
                  <a:pt x="1606731" y="1119051"/>
                  <a:pt x="1959428" y="809897"/>
                </a:cubicBezTo>
                <a:cubicBezTo>
                  <a:pt x="2312125" y="500743"/>
                  <a:pt x="2636520" y="145868"/>
                  <a:pt x="2795451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366744" y="2368257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5515" y="5644659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5187" y="5713728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18608" y="3338312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F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00363" y="2208460"/>
            <a:ext cx="874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MC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43815" y="1936667"/>
            <a:ext cx="84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80744" y="4901266"/>
            <a:ext cx="61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AR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3348" y="3047950"/>
            <a:ext cx="553998" cy="20612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আয়</a:t>
            </a:r>
            <a:r>
              <a:rPr lang="en-US" sz="2400" b="1" dirty="0" smtClean="0">
                <a:solidFill>
                  <a:srgbClr val="C00000"/>
                </a:solidFill>
              </a:rPr>
              <a:t> / </a:t>
            </a:r>
            <a:r>
              <a:rPr lang="en-US" sz="2400" b="1" dirty="0" err="1" smtClean="0">
                <a:solidFill>
                  <a:srgbClr val="C00000"/>
                </a:solidFill>
              </a:rPr>
              <a:t>ব্যয়</a:t>
            </a:r>
            <a:r>
              <a:rPr lang="en-US" sz="2400" b="1" dirty="0" smtClean="0">
                <a:solidFill>
                  <a:srgbClr val="C00000"/>
                </a:solidFill>
              </a:rPr>
              <a:t> / </a:t>
            </a:r>
            <a:r>
              <a:rPr lang="en-US" sz="2400" b="1" dirty="0" err="1" smtClean="0">
                <a:solidFill>
                  <a:srgbClr val="C00000"/>
                </a:solidFill>
              </a:rPr>
              <a:t>দাম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80759" y="6124272"/>
            <a:ext cx="210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উৎপাদনের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পরিমাণ</a:t>
            </a:r>
            <a:endParaRPr lang="en-US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327688" y="3294121"/>
                <a:ext cx="5845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688" y="3294121"/>
                <a:ext cx="58451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2703300" y="5584828"/>
                <a:ext cx="6430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400" b="1" i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300" y="5584828"/>
                <a:ext cx="643060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1956187" y="2906740"/>
            <a:ext cx="2825567" cy="20433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969249" y="2906740"/>
            <a:ext cx="1240971" cy="220250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955230" y="3245687"/>
            <a:ext cx="0" cy="23482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969249" y="3595271"/>
            <a:ext cx="9859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46416" y="2855725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956187" y="3245687"/>
            <a:ext cx="99904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 rot="5400000">
            <a:off x="2014880" y="601341"/>
            <a:ext cx="3344092" cy="2535320"/>
          </a:xfrm>
          <a:prstGeom prst="arc">
            <a:avLst>
              <a:gd name="adj1" fmla="val 17764488"/>
              <a:gd name="adj2" fmla="val 342958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49441" y="2940304"/>
                <a:ext cx="5916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441" y="2940304"/>
                <a:ext cx="591636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3219034" y="5001129"/>
            <a:ext cx="61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M</a:t>
            </a:r>
            <a:r>
              <a:rPr lang="en-US" sz="2400" b="1" dirty="0" smtClean="0">
                <a:solidFill>
                  <a:srgbClr val="00B0F0"/>
                </a:solidFill>
              </a:rPr>
              <a:t>R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21506" y="4471832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46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4" grpId="0"/>
      <p:bldP spid="35" grpId="0"/>
      <p:bldP spid="36" grpId="0"/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45" grpId="0"/>
      <p:bldP spid="45" grpId="1"/>
      <p:bldP spid="51" grpId="0"/>
      <p:bldP spid="52" grpId="0" animBg="1"/>
      <p:bldP spid="54" grpId="0"/>
      <p:bldP spid="55" grpId="0"/>
      <p:bldP spid="55" grpId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8530" y="507666"/>
            <a:ext cx="241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বাড়ির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কাজ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46106" y="627391"/>
            <a:ext cx="2992545" cy="3244980"/>
            <a:chOff x="1383512" y="836396"/>
            <a:chExt cx="4534292" cy="5252973"/>
          </a:xfrm>
        </p:grpSpPr>
        <p:sp>
          <p:nvSpPr>
            <p:cNvPr id="7" name="TextBox 6"/>
            <p:cNvSpPr txBox="1"/>
            <p:nvPr/>
          </p:nvSpPr>
          <p:spPr>
            <a:xfrm>
              <a:off x="3038759" y="4263266"/>
              <a:ext cx="615568" cy="64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F0"/>
                  </a:solidFill>
                </a:rPr>
                <a:t>E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038136" y="5427661"/>
              <a:ext cx="38796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025073" y="2423204"/>
              <a:ext cx="0" cy="30044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 rot="20788288">
              <a:off x="1983694" y="2885006"/>
              <a:ext cx="2510335" cy="1677742"/>
            </a:xfrm>
            <a:custGeom>
              <a:avLst/>
              <a:gdLst>
                <a:gd name="connsiteX0" fmla="*/ 0 w 2795451"/>
                <a:gd name="connsiteY0" fmla="*/ 1306286 h 1868295"/>
                <a:gd name="connsiteX1" fmla="*/ 679268 w 2795451"/>
                <a:gd name="connsiteY1" fmla="*/ 1854926 h 1868295"/>
                <a:gd name="connsiteX2" fmla="*/ 1959428 w 2795451"/>
                <a:gd name="connsiteY2" fmla="*/ 809897 h 1868295"/>
                <a:gd name="connsiteX3" fmla="*/ 2795451 w 2795451"/>
                <a:gd name="connsiteY3" fmla="*/ 0 h 186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5451" h="1868295">
                  <a:moveTo>
                    <a:pt x="0" y="1306286"/>
                  </a:moveTo>
                  <a:cubicBezTo>
                    <a:pt x="176348" y="1621971"/>
                    <a:pt x="352697" y="1937657"/>
                    <a:pt x="679268" y="1854926"/>
                  </a:cubicBezTo>
                  <a:cubicBezTo>
                    <a:pt x="1005839" y="1772195"/>
                    <a:pt x="1606731" y="1119051"/>
                    <a:pt x="1959428" y="809897"/>
                  </a:cubicBezTo>
                  <a:cubicBezTo>
                    <a:pt x="2312125" y="500743"/>
                    <a:pt x="2636520" y="145868"/>
                    <a:pt x="2795451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2568" y="2215093"/>
              <a:ext cx="615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Y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1339" y="5491495"/>
              <a:ext cx="615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O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6166" y="2941253"/>
              <a:ext cx="615568" cy="64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F</a:t>
              </a:r>
              <a:endParaRPr lang="en-US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1086" y="2009938"/>
              <a:ext cx="874954" cy="64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MC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138" y="2437417"/>
              <a:ext cx="845598" cy="64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AC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83512" y="3140957"/>
              <a:ext cx="648992" cy="597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/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41111" y="3851378"/>
              <a:ext cx="399900" cy="5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/>
              <a:r>
                <a:rPr lang="en-US" b="1" dirty="0" smtClean="0"/>
                <a:t>8</a:t>
              </a:r>
              <a:endParaRPr lang="en-US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15860" y="5491494"/>
              <a:ext cx="687853" cy="597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/>
              <a:r>
                <a:rPr lang="en-US" b="1" dirty="0" smtClean="0"/>
                <a:t>15</a:t>
              </a:r>
              <a:endParaRPr lang="en-US" b="1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012011" y="2753576"/>
              <a:ext cx="2825567" cy="20433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025073" y="2753576"/>
              <a:ext cx="1240971" cy="220250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011054" y="3415981"/>
              <a:ext cx="0" cy="202474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025073" y="3442107"/>
              <a:ext cx="985981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012011" y="4136529"/>
              <a:ext cx="999043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930554" y="3625303"/>
              <a:ext cx="615568" cy="64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04827" y="4847719"/>
              <a:ext cx="1421396" cy="64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/>
                  </a:solidFill>
                </a:rPr>
                <a:t>MR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Arc 27"/>
            <p:cNvSpPr/>
            <p:nvPr/>
          </p:nvSpPr>
          <p:spPr>
            <a:xfrm rot="5166949">
              <a:off x="1632780" y="1155281"/>
              <a:ext cx="3344092" cy="2706321"/>
            </a:xfrm>
            <a:prstGeom prst="arc">
              <a:avLst>
                <a:gd name="adj1" fmla="val 17764488"/>
                <a:gd name="adj2" fmla="val 3429583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0287" y="2952072"/>
            <a:ext cx="938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AR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01783" y="4258491"/>
            <a:ext cx="906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১। </a:t>
            </a:r>
            <a:r>
              <a:rPr lang="en-US" sz="2800" b="1" dirty="0" err="1" smtClean="0">
                <a:solidFill>
                  <a:srgbClr val="002060"/>
                </a:solidFill>
              </a:rPr>
              <a:t>উদ্দীপকে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মোট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আয়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মোট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ব্যয়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মুনাফার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পরিমাণ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কত</a:t>
            </a:r>
            <a:r>
              <a:rPr lang="en-US" sz="2800" b="1" dirty="0" smtClean="0">
                <a:solidFill>
                  <a:srgbClr val="002060"/>
                </a:solidFill>
              </a:rPr>
              <a:t> ? </a:t>
            </a:r>
            <a:r>
              <a:rPr lang="en-US" sz="2800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</a:t>
            </a:r>
            <a:r>
              <a:rPr lang="en-US" sz="2800" b="1" dirty="0" smtClean="0">
                <a:solidFill>
                  <a:srgbClr val="002060"/>
                </a:solidFill>
              </a:rPr>
              <a:t> ।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1783" y="4982566"/>
            <a:ext cx="965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২</a:t>
            </a:r>
            <a:r>
              <a:rPr lang="en-US" sz="2800" b="1" dirty="0" smtClean="0">
                <a:solidFill>
                  <a:schemeClr val="accent5"/>
                </a:solidFill>
              </a:rPr>
              <a:t>। </a:t>
            </a:r>
            <a:r>
              <a:rPr lang="en-US" sz="2800" b="1" dirty="0" err="1" smtClean="0">
                <a:solidFill>
                  <a:schemeClr val="accent5"/>
                </a:solidFill>
              </a:rPr>
              <a:t>একক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প্রতি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ব্যয়</a:t>
            </a:r>
            <a:r>
              <a:rPr lang="en-US" sz="2800" b="1" dirty="0" smtClean="0">
                <a:solidFill>
                  <a:schemeClr val="accent5"/>
                </a:solidFill>
              </a:rPr>
              <a:t> ( </a:t>
            </a:r>
            <a:r>
              <a:rPr lang="en-US" sz="2800" b="1" dirty="0" err="1" smtClean="0">
                <a:solidFill>
                  <a:schemeClr val="accent5"/>
                </a:solidFill>
              </a:rPr>
              <a:t>গড়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ব্যয়</a:t>
            </a:r>
            <a:r>
              <a:rPr lang="en-US" sz="2800" b="1" dirty="0" smtClean="0">
                <a:solidFill>
                  <a:schemeClr val="accent5"/>
                </a:solidFill>
              </a:rPr>
              <a:t> ) </a:t>
            </a:r>
            <a:r>
              <a:rPr lang="en-US" sz="2800" b="1" dirty="0" err="1" smtClean="0">
                <a:solidFill>
                  <a:schemeClr val="accent5"/>
                </a:solidFill>
              </a:rPr>
              <a:t>যদি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বৃদ্ধি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পেয়ে</a:t>
            </a:r>
            <a:r>
              <a:rPr lang="en-US" sz="2800" b="1" dirty="0" smtClean="0">
                <a:solidFill>
                  <a:schemeClr val="accent5"/>
                </a:solidFill>
              </a:rPr>
              <a:t> 12 টাকা </a:t>
            </a:r>
            <a:r>
              <a:rPr lang="en-US" sz="2800" b="1" dirty="0" err="1" smtClean="0">
                <a:solidFill>
                  <a:schemeClr val="accent5"/>
                </a:solidFill>
              </a:rPr>
              <a:t>হলে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এক্ষেত্রে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</a:p>
          <a:p>
            <a:r>
              <a:rPr lang="en-US" sz="2800" b="1" dirty="0">
                <a:solidFill>
                  <a:schemeClr val="accent5"/>
                </a:solidFill>
              </a:rPr>
              <a:t> </a:t>
            </a:r>
            <a:r>
              <a:rPr lang="en-US" sz="2800" b="1" dirty="0" smtClean="0">
                <a:solidFill>
                  <a:schemeClr val="accent5"/>
                </a:solidFill>
              </a:rPr>
              <a:t>   </a:t>
            </a:r>
            <a:r>
              <a:rPr lang="en-US" sz="2800" b="1" dirty="0" err="1" smtClean="0">
                <a:solidFill>
                  <a:schemeClr val="accent5"/>
                </a:solidFill>
              </a:rPr>
              <a:t>কিধরণের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মুনাফা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অর্জিত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হবে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ব্যাখ্যা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কর</a:t>
            </a:r>
            <a:r>
              <a:rPr lang="en-US" sz="2800" b="1" dirty="0" smtClean="0">
                <a:solidFill>
                  <a:schemeClr val="accent5"/>
                </a:solidFill>
              </a:rPr>
              <a:t> ।</a:t>
            </a:r>
            <a:endParaRPr lang="en-US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31067" y="605306"/>
            <a:ext cx="8950816" cy="5653825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239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7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199" y="272256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154" y="3304902"/>
            <a:ext cx="4722223" cy="2603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/>
                <a:solidFill>
                  <a:srgbClr val="D35940"/>
                </a:solidFill>
                <a:latin typeface="NikoshBAN" pitchFamily="2" charset="0"/>
                <a:cs typeface="NikoshBAN" pitchFamily="2" charset="0"/>
              </a:rPr>
              <a:t>মোঃশাহাদাত</a:t>
            </a:r>
            <a:r>
              <a:rPr lang="en-US" sz="3200" b="1" dirty="0">
                <a:ln/>
                <a:solidFill>
                  <a:srgbClr val="D3594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D3594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b="1" dirty="0">
                <a:ln/>
                <a:solidFill>
                  <a:srgbClr val="D3594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D35940"/>
                </a:solidFill>
                <a:latin typeface="NikoshBAN" pitchFamily="2" charset="0"/>
                <a:cs typeface="NikoshBAN" pitchFamily="2" charset="0"/>
              </a:rPr>
              <a:t>ভূঁইইয়া</a:t>
            </a:r>
            <a:r>
              <a:rPr lang="en-US" sz="3200" b="1" dirty="0">
                <a:ln/>
                <a:solidFill>
                  <a:srgbClr val="D3594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n/>
              <a:solidFill>
                <a:srgbClr val="D3594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প্রভাষক-অর্থনীতি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০১৫৫৪-৩৩০০৯৮ </a:t>
            </a:r>
            <a:endParaRPr lang="en-US" sz="2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shahadat3971@gmail.com</a:t>
            </a:r>
            <a:endParaRPr lang="en-US" sz="2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2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2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2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b="1" dirty="0">
              <a:ln/>
              <a:solidFill>
                <a:srgbClr val="D3594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1428" y="3304902"/>
            <a:ext cx="4924697" cy="2603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৪র্থ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:।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২৯/০৮/২০২০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54" y="1161066"/>
            <a:ext cx="1648691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626" y="1861841"/>
            <a:ext cx="90394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বাংলাদেশ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সরকার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এবং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WHO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প্রদত্ত নির্দেশনা মেনে চলি। নিজে সুস্থ্য থাকি, আমাদের পরিবারকে সুস্থ্য রাখি এবং দেশের মানুষকে নিরাপদে থাকতে সহায়তা করি।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38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5208" y="921942"/>
            <a:ext cx="4836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4347" y="3630192"/>
            <a:ext cx="845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একচেটিয়া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স্বল্পকালীন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4347" y="2437119"/>
            <a:ext cx="470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এ </a:t>
            </a:r>
            <a:r>
              <a:rPr lang="en-US" sz="2800" b="1" dirty="0" err="1" smtClean="0"/>
              <a:t>পাঠ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শেষে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শিক্ষার্থীরা</a:t>
            </a:r>
            <a:r>
              <a:rPr lang="en-US" sz="2800" b="1" dirty="0" smtClean="0"/>
              <a:t>-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19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1149533"/>
            <a:ext cx="672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একচেটিয়া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স্বল্পকালীন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ভারসাম্যঃ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9" y="2364002"/>
            <a:ext cx="89480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7030A0"/>
                </a:solidFill>
              </a:rPr>
              <a:t>স্বল্পকালে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উৎপাদনকারী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উৎপাদন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বাড়াতে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বা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কমাতে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চাইলেও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তার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পক্ষে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স্থির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উপাদান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যেমন-যন্ত্রপাতি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দালান-কোঠা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ইত্যাদির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পরিবর্তন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করা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যম্ভব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নয়</a:t>
            </a:r>
            <a:r>
              <a:rPr lang="en-US" sz="2800" b="1" dirty="0" smtClean="0">
                <a:solidFill>
                  <a:srgbClr val="7030A0"/>
                </a:solidFill>
              </a:rPr>
              <a:t> । </a:t>
            </a:r>
            <a:r>
              <a:rPr lang="en-US" sz="2800" b="1" dirty="0" err="1" smtClean="0">
                <a:solidFill>
                  <a:srgbClr val="7030A0"/>
                </a:solidFill>
              </a:rPr>
              <a:t>স্বল্পকালে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উৎপাদনকারী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উৎপাদন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না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করলেও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তাকে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স্থির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খরচ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বহন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করতে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হয়</a:t>
            </a:r>
            <a:r>
              <a:rPr lang="en-US" sz="2800" b="1" dirty="0" smtClean="0">
                <a:solidFill>
                  <a:srgbClr val="7030A0"/>
                </a:solidFill>
              </a:rPr>
              <a:t>। </a:t>
            </a:r>
            <a:r>
              <a:rPr lang="en-US" sz="2800" b="1" dirty="0" err="1" smtClean="0">
                <a:solidFill>
                  <a:srgbClr val="7030A0"/>
                </a:solidFill>
              </a:rPr>
              <a:t>এসময়ে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কেবলমাত্র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পরিবর্তনশীল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উপাদান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যেমন</a:t>
            </a:r>
            <a:r>
              <a:rPr lang="en-US" sz="2800" b="1" dirty="0" smtClean="0">
                <a:solidFill>
                  <a:srgbClr val="7030A0"/>
                </a:solidFill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</a:rPr>
              <a:t>শ্রম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কাঁচামাল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ইত্যাদির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পরিমাণ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হ্রাস-বৃদ্ধি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করে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উৎপাদনের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পরিমাণ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বাড়াতে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বা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কমাতে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পারে</a:t>
            </a:r>
            <a:r>
              <a:rPr lang="en-US" sz="2800" b="1" dirty="0" smtClean="0">
                <a:solidFill>
                  <a:srgbClr val="7030A0"/>
                </a:solidFill>
              </a:rPr>
              <a:t>।  </a:t>
            </a:r>
            <a:endParaRPr lang="en-US" sz="2800" b="1" dirty="0">
              <a:solidFill>
                <a:srgbClr val="7030A0"/>
              </a:solidFill>
            </a:endParaRPr>
          </a:p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5" y="1541418"/>
            <a:ext cx="7014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১।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অস্বাভাবিক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মুনাফা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অবস্থায়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( P&gt; AC )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২। </a:t>
            </a:r>
            <a:r>
              <a:rPr lang="en-US" sz="2800" b="1" dirty="0" err="1" smtClean="0">
                <a:solidFill>
                  <a:srgbClr val="7030A0"/>
                </a:solidFill>
              </a:rPr>
              <a:t>স্বাভাবিক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মুনাফা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অবস্থায়</a:t>
            </a:r>
            <a:r>
              <a:rPr lang="en-US" sz="2800" b="1" dirty="0" smtClean="0">
                <a:solidFill>
                  <a:srgbClr val="7030A0"/>
                </a:solidFill>
              </a:rPr>
              <a:t>  ( P = AC )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৩।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লোকসান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বা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ক্ষতি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অবস্থায়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( AC &gt; P &gt; AVC ) 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837" y="783772"/>
            <a:ext cx="943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স্বল্পকালে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একচেটিয়া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774" y="3160839"/>
            <a:ext cx="97579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/>
              </a:rPr>
              <a:t>একচেটিয়ায়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বাজারে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কোন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ফার্মের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ভারসাম্যের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শর্ত</a:t>
            </a:r>
            <a:r>
              <a:rPr lang="en-US" sz="2800" b="1" dirty="0" smtClean="0">
                <a:latin typeface="NikoshBAN" panose="02000000000000000000"/>
              </a:rPr>
              <a:t> ২ </a:t>
            </a:r>
            <a:r>
              <a:rPr lang="en-US" sz="2800" b="1" dirty="0" err="1" smtClean="0">
                <a:latin typeface="NikoshBAN" panose="02000000000000000000"/>
              </a:rPr>
              <a:t>টি</a:t>
            </a:r>
            <a:r>
              <a:rPr lang="en-US" sz="2800" b="1" dirty="0" smtClean="0">
                <a:latin typeface="NikoshBAN" panose="02000000000000000000"/>
              </a:rPr>
              <a:t> । </a:t>
            </a:r>
            <a:r>
              <a:rPr lang="en-US" sz="2800" b="1" dirty="0" err="1" smtClean="0">
                <a:latin typeface="NikoshBAN" panose="02000000000000000000"/>
              </a:rPr>
              <a:t>যথা</a:t>
            </a:r>
            <a:r>
              <a:rPr lang="en-US" sz="2800" b="1" dirty="0" smtClean="0">
                <a:latin typeface="NikoshBAN" panose="02000000000000000000"/>
              </a:rPr>
              <a:t>- </a:t>
            </a:r>
          </a:p>
          <a:p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/>
              </a:rPr>
              <a:t>ভারসাম্যের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/>
              </a:rPr>
              <a:t>শর্তঃ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১।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প্রয়োজনীয়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শর্তঃ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ভারসাম্য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বিন্দুতে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প্রান্তিক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আয়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প্রান্তিক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ব্যয়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সমান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হবে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</a:p>
          <a:p>
            <a:r>
              <a:rPr lang="en-US" sz="28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  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অর্থা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ৎ MR = MC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/>
              </a:rPr>
              <a:t>হবে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।</a:t>
            </a:r>
          </a:p>
          <a:p>
            <a:r>
              <a:rPr lang="en-US" sz="2800" b="1" dirty="0" smtClean="0">
                <a:solidFill>
                  <a:srgbClr val="B76409"/>
                </a:solidFill>
                <a:latin typeface="NikoshBAN" panose="02000000000000000000"/>
              </a:rPr>
              <a:t>২। </a:t>
            </a:r>
            <a:r>
              <a:rPr lang="en-US" sz="2800" b="1" dirty="0" err="1" smtClean="0">
                <a:solidFill>
                  <a:srgbClr val="B76409"/>
                </a:solidFill>
                <a:latin typeface="NikoshBAN" panose="02000000000000000000"/>
              </a:rPr>
              <a:t>পর্যাপ্ত</a:t>
            </a:r>
            <a:r>
              <a:rPr lang="en-US" sz="2800" b="1" dirty="0" smtClean="0">
                <a:solidFill>
                  <a:srgbClr val="B76409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B76409"/>
                </a:solidFill>
                <a:latin typeface="NikoshBAN" panose="02000000000000000000"/>
              </a:rPr>
              <a:t>শর্তঃ</a:t>
            </a:r>
            <a:r>
              <a:rPr lang="en-US" sz="2800" b="1" dirty="0" smtClean="0">
                <a:solidFill>
                  <a:srgbClr val="B76409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ভারসাম্য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বিন্দুতে</a:t>
            </a:r>
            <a:r>
              <a:rPr lang="en-US" sz="2800" b="1" dirty="0" smtClean="0">
                <a:latin typeface="NikoshBAN" panose="02000000000000000000"/>
              </a:rPr>
              <a:t> MC </a:t>
            </a:r>
            <a:r>
              <a:rPr lang="en-US" sz="2800" b="1" dirty="0" err="1" smtClean="0">
                <a:latin typeface="NikoshBAN" panose="02000000000000000000"/>
              </a:rPr>
              <a:t>রেখা</a:t>
            </a:r>
            <a:r>
              <a:rPr lang="en-US" sz="2800" b="1" dirty="0" smtClean="0">
                <a:latin typeface="NikoshBAN" panose="02000000000000000000"/>
              </a:rPr>
              <a:t> MR </a:t>
            </a:r>
            <a:r>
              <a:rPr lang="en-US" sz="2800" b="1" dirty="0" err="1" smtClean="0">
                <a:latin typeface="NikoshBAN" panose="02000000000000000000"/>
              </a:rPr>
              <a:t>রেখাকে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নিচের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দিক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থেকে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ছেদ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করে</a:t>
            </a:r>
            <a:r>
              <a:rPr lang="en-US" sz="2800" b="1" dirty="0" smtClean="0">
                <a:latin typeface="NikoshBAN" panose="02000000000000000000"/>
              </a:rPr>
              <a:t> 	</a:t>
            </a:r>
            <a:r>
              <a:rPr lang="en-US" sz="2800" b="1" dirty="0" err="1" smtClean="0">
                <a:latin typeface="NikoshBAN" panose="02000000000000000000"/>
              </a:rPr>
              <a:t>উপরে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উঠবে</a:t>
            </a:r>
            <a:r>
              <a:rPr lang="en-US" sz="2800" b="1" dirty="0">
                <a:latin typeface="NikoshBAN" panose="02000000000000000000"/>
              </a:rPr>
              <a:t> </a:t>
            </a:r>
            <a:r>
              <a:rPr lang="en-US" sz="2800" b="1" dirty="0" smtClean="0">
                <a:latin typeface="NikoshBAN" panose="02000000000000000000"/>
              </a:rPr>
              <a:t>। </a:t>
            </a:r>
            <a:r>
              <a:rPr lang="en-US" sz="2800" b="1" dirty="0" err="1" smtClean="0">
                <a:latin typeface="NikoshBAN" panose="02000000000000000000"/>
              </a:rPr>
              <a:t>অর্থা</a:t>
            </a:r>
            <a:r>
              <a:rPr lang="en-US" sz="2800" b="1" dirty="0" smtClean="0">
                <a:latin typeface="NikoshBAN" panose="02000000000000000000"/>
              </a:rPr>
              <a:t>ৎ MC </a:t>
            </a:r>
            <a:r>
              <a:rPr lang="en-US" sz="2800" b="1" dirty="0" err="1" smtClean="0">
                <a:latin typeface="NikoshBAN" panose="02000000000000000000"/>
              </a:rPr>
              <a:t>রেখার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ঢাল</a:t>
            </a:r>
            <a:r>
              <a:rPr lang="en-US" sz="2800" b="1" dirty="0" smtClean="0">
                <a:latin typeface="NikoshBAN" panose="02000000000000000000"/>
              </a:rPr>
              <a:t> &gt; MR </a:t>
            </a:r>
            <a:r>
              <a:rPr lang="en-US" sz="2800" b="1" dirty="0" err="1" smtClean="0">
                <a:latin typeface="NikoshBAN" panose="02000000000000000000"/>
              </a:rPr>
              <a:t>রেখার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ঢাল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হবে</a:t>
            </a:r>
            <a:r>
              <a:rPr lang="en-US" sz="2800" b="1" dirty="0" smtClean="0">
                <a:latin typeface="NikoshBAN" panose="02000000000000000000"/>
              </a:rPr>
              <a:t> । </a:t>
            </a:r>
          </a:p>
          <a:p>
            <a:endParaRPr lang="en-US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1348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824" y="483417"/>
            <a:ext cx="8725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মুনাফাঃ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স্বল্পকালে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একচেটিয়া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বাজারে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উৎপাদনকারী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P &gt; AC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অবস্থায়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অস্বাভাবিক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মুনাফা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অর্জন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। 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478751" y="2001971"/>
                <a:ext cx="4338484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চিত্রে,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 - 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উৎপাদন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স্তরে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TR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   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r>
                  <a:rPr lang="en-US" sz="2400" b="1" dirty="0" err="1" smtClean="0">
                    <a:solidFill>
                      <a:srgbClr val="00B050"/>
                    </a:solidFill>
                  </a:rPr>
                  <a:t>এবং</a:t>
                </a:r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TC =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𝐆𝐐</m:t>
                        </m:r>
                      </m:e>
                      <m:sub>
                        <m:r>
                          <a:rPr lang="en-US" sz="2400" b="1" i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en-US" sz="2400" b="1" i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r>
                  <a:rPr lang="en-US" sz="24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সুতরাং</a:t>
                </a:r>
                <a:r>
                  <a:rPr lang="en-US" sz="2400" b="1" dirty="0" smtClean="0"/>
                  <a:t> 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মুনাফা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) = TR – TC</a:t>
                </a:r>
              </a:p>
              <a:p>
                <a:r>
                  <a:rPr lang="en-US" sz="2400" b="1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    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          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751" y="2001971"/>
                <a:ext cx="4338484" cy="4154984"/>
              </a:xfrm>
              <a:prstGeom prst="rect">
                <a:avLst/>
              </a:prstGeom>
              <a:blipFill>
                <a:blip r:embed="rId2"/>
                <a:stretch>
                  <a:fillRect l="-2250" t="-2346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078559" y="4325073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38136" y="5427661"/>
            <a:ext cx="38796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25073" y="2423204"/>
            <a:ext cx="0" cy="3004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166949">
            <a:off x="1591902" y="1145464"/>
            <a:ext cx="3344092" cy="2706321"/>
          </a:xfrm>
          <a:prstGeom prst="arc">
            <a:avLst>
              <a:gd name="adj1" fmla="val 17764488"/>
              <a:gd name="adj2" fmla="val 342958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20788288">
            <a:off x="1983694" y="2885006"/>
            <a:ext cx="2510335" cy="1677742"/>
          </a:xfrm>
          <a:custGeom>
            <a:avLst/>
            <a:gdLst>
              <a:gd name="connsiteX0" fmla="*/ 0 w 2795451"/>
              <a:gd name="connsiteY0" fmla="*/ 1306286 h 1868295"/>
              <a:gd name="connsiteX1" fmla="*/ 679268 w 2795451"/>
              <a:gd name="connsiteY1" fmla="*/ 1854926 h 1868295"/>
              <a:gd name="connsiteX2" fmla="*/ 1959428 w 2795451"/>
              <a:gd name="connsiteY2" fmla="*/ 809897 h 1868295"/>
              <a:gd name="connsiteX3" fmla="*/ 2795451 w 2795451"/>
              <a:gd name="connsiteY3" fmla="*/ 0 h 186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451" h="1868295">
                <a:moveTo>
                  <a:pt x="0" y="1306286"/>
                </a:moveTo>
                <a:cubicBezTo>
                  <a:pt x="176348" y="1621971"/>
                  <a:pt x="352697" y="1937657"/>
                  <a:pt x="679268" y="1854926"/>
                </a:cubicBezTo>
                <a:cubicBezTo>
                  <a:pt x="1005839" y="1772195"/>
                  <a:pt x="1606731" y="1119051"/>
                  <a:pt x="1959428" y="809897"/>
                </a:cubicBezTo>
                <a:cubicBezTo>
                  <a:pt x="2312125" y="500743"/>
                  <a:pt x="2636520" y="145868"/>
                  <a:pt x="2795451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22568" y="2215093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1339" y="5491495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7804" y="5491495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6165" y="2941253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21087" y="2009939"/>
            <a:ext cx="874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1220" y="2569303"/>
            <a:ext cx="84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3677" y="4566117"/>
            <a:ext cx="14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AR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9172" y="2894786"/>
            <a:ext cx="553998" cy="20612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আয়</a:t>
            </a:r>
            <a:r>
              <a:rPr lang="en-US" sz="2400" b="1" dirty="0" smtClean="0">
                <a:solidFill>
                  <a:srgbClr val="C00000"/>
                </a:solidFill>
              </a:rPr>
              <a:t> / </a:t>
            </a:r>
            <a:r>
              <a:rPr lang="en-US" sz="2400" b="1" dirty="0" err="1" smtClean="0">
                <a:solidFill>
                  <a:srgbClr val="C00000"/>
                </a:solidFill>
              </a:rPr>
              <a:t>ব্যয়</a:t>
            </a:r>
            <a:r>
              <a:rPr lang="en-US" sz="2400" b="1" dirty="0" smtClean="0">
                <a:solidFill>
                  <a:srgbClr val="C00000"/>
                </a:solidFill>
              </a:rPr>
              <a:t> / </a:t>
            </a:r>
            <a:r>
              <a:rPr lang="en-US" sz="2400" b="1" dirty="0" err="1" smtClean="0">
                <a:solidFill>
                  <a:srgbClr val="C00000"/>
                </a:solidFill>
              </a:rPr>
              <a:t>দাম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36583" y="5971108"/>
            <a:ext cx="210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উৎপাদনের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পরিমাণ</a:t>
            </a:r>
            <a:endParaRPr lang="en-US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383512" y="3140957"/>
                <a:ext cx="5845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512" y="3140957"/>
                <a:ext cx="58451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441110" y="3851379"/>
                <a:ext cx="3999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10" y="3851379"/>
                <a:ext cx="399900" cy="461665"/>
              </a:xfrm>
              <a:prstGeom prst="rect">
                <a:avLst/>
              </a:prstGeom>
              <a:blipFill>
                <a:blip r:embed="rId4"/>
                <a:stretch>
                  <a:fillRect l="-3030" r="-1666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2715860" y="5491495"/>
                <a:ext cx="6430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400" b="1" i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60" y="5491495"/>
                <a:ext cx="643060" cy="461665"/>
              </a:xfrm>
              <a:prstGeom prst="rect">
                <a:avLst/>
              </a:prstGeom>
              <a:blipFill>
                <a:blip r:embed="rId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012011" y="2753576"/>
            <a:ext cx="2825567" cy="20433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25073" y="2753576"/>
            <a:ext cx="1240971" cy="220250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011054" y="3415981"/>
            <a:ext cx="0" cy="20247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025073" y="3442107"/>
            <a:ext cx="98598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012011" y="4136529"/>
            <a:ext cx="99904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37390" y="3643668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4827" y="4847718"/>
            <a:ext cx="14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MR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/>
      <p:bldP spid="10" grpId="0" animBg="1"/>
      <p:bldP spid="17" grpId="0"/>
      <p:bldP spid="18" grpId="0"/>
      <p:bldP spid="19" grpId="0"/>
      <p:bldP spid="20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9" grpId="0"/>
      <p:bldP spid="41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750" y="393367"/>
            <a:ext cx="9837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মুনাফাঃ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</a:rPr>
              <a:t>স্বল্পকালে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একচেটিয়া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বাজারে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</a:rPr>
              <a:t>উৎপাদনকারী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</a:rPr>
              <a:t> P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=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</a:rPr>
              <a:t>AC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</a:rPr>
              <a:t>অবস্থায়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স্বাভাবিক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</a:rPr>
              <a:t>মুনাফা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</a:rPr>
              <a:t>অর্জন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</a:rPr>
              <a:t>। 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344063" y="1931648"/>
                <a:ext cx="435571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চিত্রে,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- </a:t>
                </a:r>
                <a:r>
                  <a:rPr lang="en-US" sz="24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উৎপাদন</a:t>
                </a:r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স্তরে</a:t>
                </a:r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,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TR 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   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r>
                  <a:rPr lang="en-US" sz="24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এবং</a:t>
                </a:r>
                <a:endParaRPr lang="en-US" sz="2400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B0F0"/>
                    </a:solidFill>
                  </a:rPr>
                  <a:t>TC =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𝐅𝐐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 smtClean="0">
                  <a:solidFill>
                    <a:srgbClr val="00B0F0"/>
                  </a:solidFill>
                </a:endParaRPr>
              </a:p>
              <a:p>
                <a:r>
                  <a:rPr lang="en-US" sz="24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B0F0"/>
                    </a:solidFill>
                  </a:rPr>
                  <a:t>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sz="24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r>
                  <a:rPr lang="en-US" sz="24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সুতরাং</a:t>
                </a:r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en-US" sz="2400" b="1" dirty="0" smtClean="0">
                    <a:solidFill>
                      <a:srgbClr val="7030A0"/>
                    </a:solidFill>
                  </a:rPr>
                  <a:t>মুনাফা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</a:rPr>
                  <a:t>) = TR – TC</a:t>
                </a: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	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   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𝐎𝐐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         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rgbClr val="7030A0"/>
                  </a:solidFill>
                </a:endParaRPr>
              </a:p>
              <a:p>
                <a:r>
                  <a:rPr lang="en-US" sz="24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অর্থা</a:t>
                </a:r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ৎ </a:t>
                </a:r>
                <a:r>
                  <a:rPr lang="en-US" sz="24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এখানে</a:t>
                </a:r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TR = TC</a:t>
                </a:r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063" y="1931648"/>
                <a:ext cx="4355711" cy="4524315"/>
              </a:xfrm>
              <a:prstGeom prst="rect">
                <a:avLst/>
              </a:prstGeom>
              <a:blipFill>
                <a:blip r:embed="rId2"/>
                <a:stretch>
                  <a:fillRect l="-2241" t="-2156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1946366" y="5277395"/>
            <a:ext cx="38796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33303" y="2272938"/>
            <a:ext cx="0" cy="3004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5400000">
            <a:off x="1922158" y="504282"/>
            <a:ext cx="3344092" cy="2706321"/>
          </a:xfrm>
          <a:prstGeom prst="arc">
            <a:avLst>
              <a:gd name="adj1" fmla="val 17764488"/>
              <a:gd name="adj2" fmla="val 342958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20974634">
            <a:off x="1944176" y="2734740"/>
            <a:ext cx="2510335" cy="1677742"/>
          </a:xfrm>
          <a:custGeom>
            <a:avLst/>
            <a:gdLst>
              <a:gd name="connsiteX0" fmla="*/ 0 w 2795451"/>
              <a:gd name="connsiteY0" fmla="*/ 1306286 h 1868295"/>
              <a:gd name="connsiteX1" fmla="*/ 679268 w 2795451"/>
              <a:gd name="connsiteY1" fmla="*/ 1854926 h 1868295"/>
              <a:gd name="connsiteX2" fmla="*/ 1959428 w 2795451"/>
              <a:gd name="connsiteY2" fmla="*/ 809897 h 1868295"/>
              <a:gd name="connsiteX3" fmla="*/ 2795451 w 2795451"/>
              <a:gd name="connsiteY3" fmla="*/ 0 h 186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451" h="1868295">
                <a:moveTo>
                  <a:pt x="0" y="1306286"/>
                </a:moveTo>
                <a:cubicBezTo>
                  <a:pt x="176348" y="1621971"/>
                  <a:pt x="352697" y="1937657"/>
                  <a:pt x="679268" y="1854926"/>
                </a:cubicBezTo>
                <a:cubicBezTo>
                  <a:pt x="1005839" y="1772195"/>
                  <a:pt x="1606731" y="1119051"/>
                  <a:pt x="1959428" y="809897"/>
                </a:cubicBezTo>
                <a:cubicBezTo>
                  <a:pt x="2312125" y="500743"/>
                  <a:pt x="2636520" y="145868"/>
                  <a:pt x="2795451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330798" y="2064827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09569" y="5341229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26034" y="5341229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64395" y="2790987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906849" y="1865006"/>
            <a:ext cx="874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76108" y="1931648"/>
            <a:ext cx="84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4510" y="4532291"/>
            <a:ext cx="738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AR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7402" y="2744520"/>
            <a:ext cx="553998" cy="20612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আয়</a:t>
            </a:r>
            <a:r>
              <a:rPr lang="en-US" sz="2400" b="1" dirty="0" smtClean="0">
                <a:solidFill>
                  <a:srgbClr val="C00000"/>
                </a:solidFill>
              </a:rPr>
              <a:t> / </a:t>
            </a:r>
            <a:r>
              <a:rPr lang="en-US" sz="2400" b="1" dirty="0" err="1" smtClean="0">
                <a:solidFill>
                  <a:srgbClr val="C00000"/>
                </a:solidFill>
              </a:rPr>
              <a:t>ব্যয়</a:t>
            </a:r>
            <a:r>
              <a:rPr lang="en-US" sz="2400" b="1" dirty="0" smtClean="0">
                <a:solidFill>
                  <a:srgbClr val="C00000"/>
                </a:solidFill>
              </a:rPr>
              <a:t> / </a:t>
            </a:r>
            <a:r>
              <a:rPr lang="en-US" sz="2400" b="1" dirty="0" err="1" smtClean="0">
                <a:solidFill>
                  <a:srgbClr val="C00000"/>
                </a:solidFill>
              </a:rPr>
              <a:t>দাম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44813" y="5820842"/>
            <a:ext cx="210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উৎপাদনের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পরিমাণ</a:t>
            </a:r>
            <a:endParaRPr lang="en-US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91742" y="2990691"/>
                <a:ext cx="5845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42" y="2990691"/>
                <a:ext cx="584519" cy="461665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672455" y="5324819"/>
                <a:ext cx="6430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400" b="1" i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455" y="5324819"/>
                <a:ext cx="643060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>
            <a:off x="1920241" y="2603310"/>
            <a:ext cx="2825567" cy="20433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933303" y="2603310"/>
            <a:ext cx="1240971" cy="22025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919284" y="3265715"/>
            <a:ext cx="0" cy="20247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933303" y="3291841"/>
            <a:ext cx="98598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993985" y="4145231"/>
            <a:ext cx="6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196151" y="4625713"/>
            <a:ext cx="70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M</a:t>
            </a:r>
            <a:r>
              <a:rPr lang="en-US" sz="2400" b="1" dirty="0" smtClean="0">
                <a:solidFill>
                  <a:srgbClr val="00B0F0"/>
                </a:solidFill>
              </a:rPr>
              <a:t>R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8" grpId="0" animBg="1"/>
      <p:bldP spid="39" grpId="0"/>
      <p:bldP spid="40" grpId="0"/>
      <p:bldP spid="41" grpId="0"/>
      <p:bldP spid="42" grpId="0"/>
      <p:bldP spid="43" grpId="0"/>
      <p:bldP spid="43" grpId="1"/>
      <p:bldP spid="44" grpId="0"/>
      <p:bldP spid="45" grpId="0"/>
      <p:bldP spid="45" grpId="1"/>
      <p:bldP spid="46" grpId="0"/>
      <p:bldP spid="47" grpId="0"/>
      <p:bldP spid="48" grpId="0"/>
      <p:bldP spid="50" grpId="0"/>
      <p:bldP spid="56" grpId="0"/>
      <p:bldP spid="57" grpId="0"/>
      <p:bldP spid="57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SHB Power point-1</Template>
  <TotalTime>999</TotalTime>
  <Words>392</Words>
  <Application>Microsoft Office PowerPoint</Application>
  <PresentationFormat>Widescreen</PresentationFormat>
  <Paragraphs>129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NikoshBAN</vt:lpstr>
      <vt:lpstr>Trebuchet MS</vt:lpstr>
      <vt:lpstr>Vrinda</vt:lpstr>
      <vt:lpstr>Wingdings 3</vt:lpstr>
      <vt:lpstr>Facet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</dc:title>
  <dc:creator>Shahadat Bhuiyan</dc:creator>
  <cp:lastModifiedBy>Shahadat Bhuiyan</cp:lastModifiedBy>
  <cp:revision>135</cp:revision>
  <dcterms:created xsi:type="dcterms:W3CDTF">2020-05-08T07:51:55Z</dcterms:created>
  <dcterms:modified xsi:type="dcterms:W3CDTF">2020-08-28T17:39:40Z</dcterms:modified>
</cp:coreProperties>
</file>