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8" r:id="rId9"/>
    <p:sldId id="266" r:id="rId10"/>
    <p:sldId id="262" r:id="rId11"/>
    <p:sldId id="259" r:id="rId12"/>
    <p:sldId id="261" r:id="rId13"/>
    <p:sldId id="260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4" y="5038580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7" y="776291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7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9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7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10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480972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80" y="7037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4" y="93787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2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61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6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40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40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9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9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481893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6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80" y="14071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61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481893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84F457-92E0-4DF8-AB76-C704A0134E0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DC9A3A-1B23-4F61-A738-64561EBAF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60424C-FC55-4984-A4C8-FEF691FDC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B5666-E43B-4578-85C2-F4ADB7C5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823" y="261259"/>
            <a:ext cx="5708469" cy="1567542"/>
          </a:xfrm>
          <a:solidFill>
            <a:schemeClr val="bg2">
              <a:lumMod val="5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1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215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789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A173DF-3621-4C95-A878-9BA61827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7" y="2247900"/>
            <a:ext cx="5029200" cy="39624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361D49-17A7-4E2B-AD40-008E1A29E2DF}"/>
              </a:ext>
            </a:extLst>
          </p:cNvPr>
          <p:cNvSpPr txBox="1"/>
          <p:nvPr/>
        </p:nvSpPr>
        <p:spPr>
          <a:xfrm>
            <a:off x="3676651" y="114300"/>
            <a:ext cx="5057775" cy="264687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770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14CFA0-1978-48B2-8977-CD20A04B5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565" y="2147052"/>
            <a:ext cx="5181600" cy="444969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ICT Teacher</a:t>
            </a:r>
            <a:endParaRPr lang="en-US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Tamta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Adarsha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High School</a:t>
            </a:r>
          </a:p>
          <a:p>
            <a:pPr>
              <a:buNone/>
            </a:pP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Phone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no.01724001323</a:t>
            </a:r>
            <a:endParaRPr lang="bn-IN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7CAF83-264E-4DDD-85F8-96A17E07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4635" y="2129248"/>
            <a:ext cx="5181600" cy="444137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Lesson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Introduching</a:t>
            </a:r>
            <a:endParaRPr lang="en-US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Class.Eight</a:t>
            </a:r>
            <a:endParaRPr lang="en-US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Sub. Math</a:t>
            </a:r>
          </a:p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Chapter.6</a:t>
            </a:r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25" y="104504"/>
            <a:ext cx="1593760" cy="2018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3958047" y="627017"/>
            <a:ext cx="6309360" cy="88827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onnyBanglaOMJ" pitchFamily="2" charset="0"/>
                <a:cs typeface="TonnyBanglaOMJ" pitchFamily="2" charset="0"/>
              </a:rPr>
              <a:t>Monsur</a:t>
            </a:r>
            <a:r>
              <a:rPr lang="en-US" sz="6000" b="1" dirty="0" smtClean="0">
                <a:solidFill>
                  <a:srgbClr val="FF0000"/>
                </a:solidFill>
                <a:latin typeface="TonnyBanglaOMJ" pitchFamily="2" charset="0"/>
                <a:cs typeface="TonnyBanglaO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nnyBanglaOMJ" pitchFamily="2" charset="0"/>
                <a:cs typeface="TonnyBanglaOMJ" pitchFamily="2" charset="0"/>
              </a:rPr>
              <a:t>Ahmmad</a:t>
            </a:r>
            <a:endParaRPr lang="en-US" sz="6000" b="1" dirty="0" smtClean="0">
              <a:solidFill>
                <a:srgbClr val="FF0000"/>
              </a:solidFill>
              <a:latin typeface="TonnyBanglaOMJ" pitchFamily="2" charset="0"/>
              <a:cs typeface="TonnyBangla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774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A5FF3-830B-4BBE-89E5-4A08B554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731" y="567940"/>
            <a:ext cx="8948059" cy="139903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দুই চলক বিশিষ্ট দুইটি সরল সমীকরণের 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পদ্ধতি কয়টি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কি কি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6E7D26-98D4-461C-85CD-45457CC77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0971" y="2532337"/>
            <a:ext cx="4675052" cy="725487"/>
          </a:xfrm>
          <a:solidFill>
            <a:schemeClr val="tx2">
              <a:lumMod val="1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প্রতিস্থাপন</a:t>
            </a:r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পদ্ধতি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0DFA5D-0830-47D7-8282-E91844EA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19274"/>
            <a:ext cx="4840515" cy="639762"/>
          </a:xfrm>
          <a:solidFill>
            <a:schemeClr val="tx2">
              <a:lumMod val="1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অপনয়ন</a:t>
            </a:r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পদ্ধতি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5F74B2-503A-4AD7-8B3A-DE3A80E97E75}"/>
              </a:ext>
            </a:extLst>
          </p:cNvPr>
          <p:cNvSpPr txBox="1"/>
          <p:nvPr/>
        </p:nvSpPr>
        <p:spPr>
          <a:xfrm>
            <a:off x="2679793" y="3491322"/>
            <a:ext cx="6429375" cy="2308324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</a:t>
            </a:r>
          </a:p>
          <a:p>
            <a:pPr algn="ctr"/>
            <a:r>
              <a:rPr lang="bn-IN" sz="9600" dirty="0">
                <a:latin typeface="SutonnyOMJ" panose="01010600010101010101" pitchFamily="2" charset="0"/>
                <a:cs typeface="SutonnyOMJ" panose="01010600010101010101" pitchFamily="2" charset="0"/>
              </a:rPr>
              <a:t>অপনয়ন পদ্ধতি</a:t>
            </a:r>
            <a:endParaRPr lang="en-US" sz="9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7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7FF6E7-3A10-4361-944D-C34C686B6D94}"/>
              </a:ext>
            </a:extLst>
          </p:cNvPr>
          <p:cNvSpPr txBox="1"/>
          <p:nvPr/>
        </p:nvSpPr>
        <p:spPr>
          <a:xfrm>
            <a:off x="509667" y="449705"/>
            <a:ext cx="11167672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বিভাজিত শিখনফল 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দুই চলক বিশিষ্ট সরল সহসমীকরণের অপনয়ন পদ্ধতি ব্যাখ্যা করতে পারবে।</a:t>
            </a:r>
            <a:endParaRPr lang="en-US" sz="40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CEB745-7398-45AB-9203-C25DA86974C1}"/>
              </a:ext>
            </a:extLst>
          </p:cNvPr>
          <p:cNvSpPr txBox="1"/>
          <p:nvPr/>
        </p:nvSpPr>
        <p:spPr>
          <a:xfrm>
            <a:off x="509667" y="2388699"/>
            <a:ext cx="1114240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অপনয়ন পদ্ধতি :</a:t>
            </a:r>
          </a:p>
          <a:p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F9D010-4096-4B5F-99B5-595FBF8B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" y="3124169"/>
            <a:ext cx="11127415" cy="3370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538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BF748E-A071-47D1-8BC5-19564607528B}"/>
                  </a:ext>
                </a:extLst>
              </p:cNvPr>
              <p:cNvSpPr txBox="1"/>
              <p:nvPr/>
            </p:nvSpPr>
            <p:spPr>
              <a:xfrm>
                <a:off x="645372" y="460833"/>
                <a:ext cx="10931236" cy="643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01638" algn="l"/>
                  </a:tabLst>
                </a:pP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অপনয়ন পদ্ধতিতে সমাধান :</a:t>
                </a:r>
              </a:p>
              <a:p>
                <a:pPr>
                  <a:tabLst>
                    <a:tab pos="401638" algn="l"/>
                  </a:tabLst>
                </a:pP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১৪। </a:t>
                </a:r>
                <a:r>
                  <a:rPr lang="en-US" dirty="0"/>
                  <a:t>2x+3y = 7 ……………………….. (</a:t>
                </a:r>
                <a:r>
                  <a:rPr lang="en-US" dirty="0" err="1"/>
                  <a:t>i</a:t>
                </a:r>
                <a:r>
                  <a:rPr lang="en-US" dirty="0"/>
                  <a:t>)</a:t>
                </a:r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>        6x-7y = 5 …………………………(ii)</a:t>
                </a:r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নং সমীক</a:t>
                </a:r>
                <a:r>
                  <a:rPr lang="bn-IN" dirty="0"/>
                  <a:t>রণকে </a:t>
                </a:r>
                <a:r>
                  <a:rPr lang="en-US" dirty="0"/>
                  <a:t>7</a:t>
                </a:r>
                <a:r>
                  <a:rPr lang="bn-IN" dirty="0"/>
                  <a:t/>
                </a: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এবং</a:t>
                </a:r>
                <a:r>
                  <a:rPr lang="bn-IN" dirty="0"/>
                  <a:t/>
                </a:r>
                <a:r>
                  <a:rPr lang="en-US" dirty="0"/>
                  <a:t> (ii) </a:t>
                </a: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নং সমীকরণকে </a:t>
                </a:r>
                <a:r>
                  <a:rPr lang="en-US" sz="2400" dirty="0">
                    <a:cs typeface="SutonnyOMJ" panose="01010600010101010101" pitchFamily="2" charset="0"/>
                  </a:rPr>
                  <a:t>3</a:t>
                </a: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 দ্বারা গুণ করে যোগ করি---</a:t>
                </a:r>
              </a:p>
              <a:p>
                <a:pPr>
                  <a:tabLst>
                    <a:tab pos="401638" algn="l"/>
                  </a:tabLst>
                </a:pPr>
                <a:r>
                  <a:rPr lang="bn-IN" dirty="0"/>
                  <a:t/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endParaRPr lang="en-US" dirty="0"/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/>
                </a:r>
              </a:p>
              <a:p>
                <a:pPr>
                  <a:tabLst>
                    <a:tab pos="401638" algn="l"/>
                  </a:tabLst>
                </a:pPr>
                <a:r>
                  <a:rPr lang="bn-IN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b="0" dirty="0"/>
                  <a:t/>
                </a:r>
              </a:p>
              <a:p>
                <a:pPr>
                  <a:tabLst>
                    <a:tab pos="401638" algn="l"/>
                  </a:tabLst>
                </a:pPr>
                <a:endParaRPr lang="en-US" dirty="0"/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/>
                </a:r>
                <a:r>
                  <a:rPr lang="bn-IN" sz="1200" dirty="0"/>
                  <a:t>বা,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নং সমীকরণে</a:t>
                </a:r>
                <a:r>
                  <a:rPr lang="en-US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এর মান বসাই----</a:t>
                </a:r>
              </a:p>
              <a:p>
                <a:pPr>
                  <a:tabLst>
                    <a:tab pos="401638" algn="l"/>
                  </a:tabLst>
                </a:pPr>
                <a:r>
                  <a:rPr lang="bn-IN" dirty="0"/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/>
                </a:r>
                <a:endParaRPr lang="bn-IN" dirty="0"/>
              </a:p>
              <a:p>
                <a:pPr>
                  <a:tabLst>
                    <a:tab pos="401638" algn="l"/>
                  </a:tabLst>
                </a:pPr>
                <a:r>
                  <a:rPr lang="bn-IN" dirty="0"/>
                  <a:t/>
                </a:r>
                <a:r>
                  <a:rPr lang="bn-IN" sz="1600" dirty="0"/>
                  <a:t>বা,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:r>
                  <a:rPr lang="bn-IN" sz="1600" dirty="0"/>
                  <a:t>বা,</a:t>
                </a:r>
                <a:r>
                  <a:rPr lang="en-US" sz="1600" dirty="0"/>
                  <a:t/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600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:r>
                  <a:rPr lang="bn-IN" sz="1600" dirty="0"/>
                  <a:t>বা</a:t>
                </a:r>
                <a:r>
                  <a:rPr lang="bn-IN" sz="1200" dirty="0"/>
                  <a:t>,</a:t>
                </a:r>
                <a:r>
                  <a:rPr lang="en-US" sz="1200" dirty="0"/>
                  <a:t/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600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:r>
                  <a:rPr lang="bn-IN" sz="1600" dirty="0"/>
                  <a:t>বা,</a:t>
                </a:r>
                <a:r>
                  <a:rPr lang="en-US" sz="1600" dirty="0"/>
                  <a:t/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600" b="0" dirty="0"/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:r>
                  <a:rPr lang="bn-IN" sz="1600" dirty="0"/>
                  <a:t> বা</a:t>
                </a:r>
                <a14:m>
                  <m:oMath xmlns:m="http://schemas.openxmlformats.org/officeDocument/2006/math">
                    <m:r>
                      <a:rPr lang="bn-IN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1600" dirty="0"/>
                  <a:t/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/>
                </a:r>
              </a:p>
              <a:p>
                <a:pPr>
                  <a:tabLst>
                    <a:tab pos="401638" algn="l"/>
                  </a:tabLst>
                </a:pPr>
                <a:r>
                  <a:rPr lang="en-US" sz="1600" dirty="0"/>
                  <a:t/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600" b="1" dirty="0">
                    <a:solidFill>
                      <a:srgbClr val="FF0066"/>
                    </a:solidFill>
                  </a:rPr>
                  <a:t/>
                </a:r>
                <a:r>
                  <a:rPr lang="bn-IN" sz="1600" b="1" dirty="0">
                    <a:solidFill>
                      <a:srgbClr val="FF0066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/>
                </a:r>
                <a:r>
                  <a:rPr lang="bn-IN" sz="2400" b="1" dirty="0">
                    <a:solidFill>
                      <a:srgbClr val="FF0066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নির্ণেয় সমাধান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=(</m:t>
                    </m:r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SutonnyOMJ" panose="01010600010101010101" pitchFamily="2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BF748E-A071-47D1-8BC5-195646075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73" y="460833"/>
                <a:ext cx="10931236" cy="6436442"/>
              </a:xfrm>
              <a:prstGeom prst="rect">
                <a:avLst/>
              </a:prstGeom>
              <a:blipFill>
                <a:blip r:embed="rId2"/>
                <a:stretch>
                  <a:fillRect l="-892" t="-758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2169051-0DE5-47AC-A50E-E2F1FC92C529}"/>
              </a:ext>
            </a:extLst>
          </p:cNvPr>
          <p:cNvCxnSpPr/>
          <p:nvPr/>
        </p:nvCxnSpPr>
        <p:spPr>
          <a:xfrm>
            <a:off x="1049313" y="2953063"/>
            <a:ext cx="287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AC405A-3397-497E-BB71-E784A63EA6D3}"/>
                  </a:ext>
                </a:extLst>
              </p:cNvPr>
              <p:cNvSpPr txBox="1"/>
              <p:nvPr/>
            </p:nvSpPr>
            <p:spPr>
              <a:xfrm>
                <a:off x="1049310" y="2048111"/>
                <a:ext cx="278817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AC405A-3397-497E-BB71-E784A63EA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1" y="2048111"/>
                <a:ext cx="278817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F457FF-3F10-4077-AD2F-51187E6D0714}"/>
                  </a:ext>
                </a:extLst>
              </p:cNvPr>
              <p:cNvSpPr txBox="1"/>
              <p:nvPr/>
            </p:nvSpPr>
            <p:spPr>
              <a:xfrm>
                <a:off x="1049310" y="2583731"/>
                <a:ext cx="278817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016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accent1"/>
                          </a:solidFill>
                        </a:rPr>
                        <m:t>3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bn-IN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F457FF-3F10-4077-AD2F-51187E6D0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1" y="2583731"/>
                <a:ext cx="278817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009464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344385"/>
            <a:ext cx="217318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43148" y="1579419"/>
                <a:ext cx="3574473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4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15</m:t>
                    </m:r>
                  </m:oMath>
                </a14:m>
                <a:r>
                  <a:rPr lang="en-US" b="0" dirty="0">
                    <a:latin typeface="SutonnyOMJ" pitchFamily="2" charset="0"/>
                    <a:cs typeface="SutonnyOMJ" pitchFamily="2" charset="0"/>
                  </a:rPr>
                  <a:t>…………….. (i)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5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4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SutonnyOMJ" pitchFamily="2" charset="0"/>
                      </a:rPr>
                      <m:t>19</m:t>
                    </m:r>
                  </m:oMath>
                </a14:m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>……………...(ii)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" y="1579421"/>
                <a:ext cx="3574473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3148" y="2541319"/>
                <a:ext cx="4049486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>উপরের </a:t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সমীকরণদ্বয়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থেকে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OMJ" pitchFamily="2" charset="0"/>
                      </a:rPr>
                      <m:t>𝑦</m:t>
                    </m:r>
                  </m:oMath>
                </a14:m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সহগদ্বয়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সমান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" y="2541319"/>
                <a:ext cx="4049487" cy="369332"/>
              </a:xfrm>
              <a:prstGeom prst="rect">
                <a:avLst/>
              </a:prstGeom>
              <a:blipFill>
                <a:blip r:embed="rId3"/>
                <a:stretch>
                  <a:fillRect l="-1203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3149" y="3336966"/>
            <a:ext cx="12860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: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43148" y="4021034"/>
                <a:ext cx="6068291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নং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সমীকরণকে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OMJ" pitchFamily="2" charset="0"/>
                      </a:rPr>
                      <m:t>4</m:t>
                    </m:r>
                  </m:oMath>
                </a14:m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এবং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নং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সমীকরণকে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OMJ" pitchFamily="2" charset="0"/>
                      </a:rPr>
                      <m:t>3</m:t>
                    </m:r>
                  </m:oMath>
                </a14:m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দ্বারা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গুণ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dirty="0" err="1">
                    <a:latin typeface="SutonnyOMJ" pitchFamily="2" charset="0"/>
                    <a:cs typeface="SutonnyOMJ" pitchFamily="2" charset="0"/>
                  </a:rPr>
                  <a:t>করি</a:t>
                </a:r>
                <a:r>
                  <a:rPr lang="en-US" dirty="0">
                    <a:latin typeface="SutonnyOMJ" pitchFamily="2" charset="0"/>
                    <a:cs typeface="SutonnyOMJ" pitchFamily="2" charset="0"/>
                  </a:rPr>
                  <a:t>------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12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60</m:t>
                      </m:r>
                    </m:oMath>
                  </m:oMathPara>
                </a14:m>
                <a:endParaRPr lang="en-US" b="0" dirty="0">
                  <a:latin typeface="SutonnyOMJ" pitchFamily="2" charset="0"/>
                  <a:cs typeface="SutonnyO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12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SutonnyOMJ" pitchFamily="2" charset="0"/>
                        </a:rPr>
                        <m:t>57</m:t>
                      </m:r>
                    </m:oMath>
                  </m:oMathPara>
                </a14:m>
                <a:endParaRPr lang="en-US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" y="4021034"/>
                <a:ext cx="6068291" cy="923330"/>
              </a:xfrm>
              <a:prstGeom prst="rect">
                <a:avLst/>
              </a:prstGeom>
              <a:blipFill>
                <a:blip r:embed="rId4"/>
                <a:stretch>
                  <a:fillRect l="-301" t="-2649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50256" y="3376153"/>
            <a:ext cx="237444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 মিলিয়ে নাও (ক্লিক)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78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9632" y="868570"/>
            <a:ext cx="289806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348" y="1810086"/>
            <a:ext cx="46014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সমীকরণদ্বয়কে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489" y="2443826"/>
            <a:ext cx="13863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41598" y="521569"/>
                <a:ext cx="6068962" cy="58148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>একক </a:t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কাজ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হতে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পাই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>-------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16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+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12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15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+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12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57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cs typeface="SutonnyOMJ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SutonnyOMJ" pitchFamily="2" charset="0"/>
                                    </a:rPr>
                                    <m:t>−</m:t>
                                  </m:r>
                                </m:e>
                              </m:d>
                              <m:r>
                                <a:rPr lang="bn-IN" sz="2400" b="0" i="1" dirty="0" smtClean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cs typeface="SutonnyOMJ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SutonnyOMJ" pitchFamily="2" charset="0"/>
                                    </a:rPr>
                                    <m:t>−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SutonnyOMJ" pitchFamily="2" charset="0"/>
                                </a:rPr>
                                <m:t>    (−)</m:t>
                              </m:r>
                            </m:e>
                          </m:eqArr>
                        </m:num>
                        <m:den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                        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𝑥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    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        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=  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3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  [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বিয়োগ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 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করে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SutonnyOMJ" pitchFamily="2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utonnyOMJ" pitchFamily="2" charset="0"/>
                  <a:cs typeface="SutonnyOMJ" pitchFamily="2" charset="0"/>
                </a:endParaRPr>
              </a:p>
              <a:p>
                <a:pPr marL="514350" indent="-514350">
                  <a:buAutoNum type="romanLcParenBoth"/>
                </a:pP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নং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SutonnyOMJ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মান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বসাই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>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15</m:t>
                      </m:r>
                    </m:oMath>
                  </m:oMathPara>
                </a14:m>
                <a:endParaRPr lang="en-US" sz="2400" b="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400" b="0" dirty="0">
                    <a:cs typeface="SutonnyOMJ" pitchFamily="2" charset="0"/>
                  </a:rPr>
                  <a:t/>
                </a:r>
                <a:r>
                  <a:rPr lang="en-US" sz="2400" b="0" dirty="0" err="1">
                    <a:cs typeface="SutonnyOMJ" pitchFamily="2" charset="0"/>
                  </a:rPr>
                  <a:t>বা</a:t>
                </a:r>
                <a:r>
                  <a:rPr lang="en-US" sz="2400" b="0" dirty="0">
                    <a:cs typeface="SutonnyO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SutonnyOMJ" pitchFamily="2" charset="0"/>
                      </a:rPr>
                      <m:t>15</m:t>
                    </m:r>
                  </m:oMath>
                </a14:m>
                <a:endParaRPr lang="en-US" sz="2400" b="0" dirty="0">
                  <a:latin typeface="SutonnyOMJ" pitchFamily="2" charset="0"/>
                  <a:ea typeface="Cambria Math"/>
                  <a:cs typeface="SutonnyOMJ" pitchFamily="2" charset="0"/>
                </a:endParaRPr>
              </a:p>
              <a:p>
                <a:r>
                  <a:rPr lang="en-US" sz="2400" dirty="0">
                    <a:cs typeface="SutonnyOMJ" pitchFamily="2" charset="0"/>
                  </a:rPr>
                  <a:t/>
                </a:r>
                <a:r>
                  <a:rPr lang="en-US" sz="2400" dirty="0" err="1">
                    <a:cs typeface="SutonnyOMJ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SutonnyOMJ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12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15</m:t>
                    </m:r>
                  </m:oMath>
                </a14:m>
                <a:endParaRPr lang="en-US" sz="2400" b="0" dirty="0">
                  <a:latin typeface="SutonnyOMJ" pitchFamily="2" charset="0"/>
                  <a:cs typeface="SutonnyO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cs typeface="SutonnyOMJ" pitchFamily="2" charset="0"/>
                        </a:rPr>
                        <m:t>বা</m:t>
                      </m:r>
                      <m:r>
                        <a:rPr lang="en-US" sz="2400" b="0" i="1" dirty="0" smtClean="0">
                          <a:latin typeface="Cambria Math"/>
                          <a:cs typeface="SutonnyOMJ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cs typeface="SutonnyOMJ" pitchFamily="2" charset="0"/>
                        </a:rPr>
                        <m:t>12</m:t>
                      </m:r>
                    </m:oMath>
                  </m:oMathPara>
                </a14:m>
                <a:endParaRPr lang="en-US" sz="2400" b="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400" dirty="0">
                    <a:cs typeface="SutonnyOMJ" pitchFamily="2" charset="0"/>
                  </a:rPr>
                  <a:t/>
                </a:r>
                <a:r>
                  <a:rPr lang="en-US" sz="2400" dirty="0" err="1">
                    <a:cs typeface="SutonnyOMJ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SutonnyOMJ" pitchFamily="2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3</m:t>
                    </m:r>
                  </m:oMath>
                </a14:m>
                <a:endParaRPr lang="en-US" sz="2400" b="0" i="1" dirty="0">
                  <a:latin typeface="Cambria Math"/>
                  <a:cs typeface="SutonnyOMJ" pitchFamily="2" charset="0"/>
                </a:endParaRPr>
              </a:p>
              <a:p>
                <a:r>
                  <a:rPr lang="en-US" sz="2400" dirty="0">
                    <a:cs typeface="SutonnyOMJ" pitchFamily="2" charset="0"/>
                  </a:rPr>
                  <a:t/>
                </a:r>
                <a:r>
                  <a:rPr lang="en-US" sz="2400" dirty="0" err="1">
                    <a:cs typeface="SutonnyOMJ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SutonnyOMJ" pitchFamily="2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SutonnyOMJ" pitchFamily="2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SutonnyOMJ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SutonnyOMJ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0" i="1" dirty="0">
                  <a:latin typeface="Cambria Math"/>
                  <a:cs typeface="SutonnyO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SutonnyOMJ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SutonnyOMJ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SutonnyOMJ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SutonnyOMJ" pitchFamily="2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latin typeface="SutonnyOMJ" pitchFamily="2" charset="0"/>
                  <a:ea typeface="Cambria Math"/>
                  <a:cs typeface="SutonnyO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∴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SutonnyOMJ" pitchFamily="2" charset="0"/>
                    <a:ea typeface="Cambria Math"/>
                    <a:cs typeface="SutonnyOMJ" pitchFamily="2" charset="0"/>
                  </a:rPr>
                  <a:t/>
                </a:r>
                <a:r>
                  <a:rPr lang="en-US" sz="2400" b="0" dirty="0" err="1">
                    <a:solidFill>
                      <a:srgbClr val="FF0000"/>
                    </a:solidFill>
                    <a:latin typeface="SutonnyOMJ" pitchFamily="2" charset="0"/>
                    <a:ea typeface="Cambria Math"/>
                    <a:cs typeface="SutonnyOMJ" pitchFamily="2" charset="0"/>
                  </a:rPr>
                  <a:t>নির্ণেয়</a:t>
                </a:r>
                <a:r>
                  <a:rPr lang="en-US" sz="2400" b="0" dirty="0">
                    <a:solidFill>
                      <a:srgbClr val="FF0000"/>
                    </a:solidFill>
                    <a:latin typeface="SutonnyOMJ" pitchFamily="2" charset="0"/>
                    <a:ea typeface="Cambria Math"/>
                    <a:cs typeface="SutonnyOMJ" pitchFamily="2" charset="0"/>
                  </a:rPr>
                  <a:t/>
                </a:r>
                <a:r>
                  <a:rPr lang="en-US" sz="2400" b="0" dirty="0" err="1">
                    <a:solidFill>
                      <a:srgbClr val="FF0000"/>
                    </a:solidFill>
                    <a:latin typeface="SutonnyOMJ" pitchFamily="2" charset="0"/>
                    <a:ea typeface="Cambria Math"/>
                    <a:cs typeface="SutonnyOMJ" pitchFamily="2" charset="0"/>
                  </a:rPr>
                  <a:t>সমাধান</a:t>
                </a:r>
                <a:r>
                  <a:rPr lang="en-US" sz="2400" b="0" dirty="0">
                    <a:solidFill>
                      <a:srgbClr val="FF0000"/>
                    </a:solidFill>
                    <a:latin typeface="SutonnyOMJ" pitchFamily="2" charset="0"/>
                    <a:ea typeface="Cambria Math"/>
                    <a:cs typeface="SutonnyO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) = 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SutonnyOMJ" pitchFamily="2" charset="0"/>
                  <a:ea typeface="Cambria Math"/>
                  <a:cs typeface="SutonnyOMJ" pitchFamily="2" charset="0"/>
                </a:endParaRPr>
              </a:p>
              <a:p>
                <a:endParaRPr lang="en-US" sz="2400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97" y="521569"/>
                <a:ext cx="6068963" cy="5814862"/>
              </a:xfrm>
              <a:prstGeom prst="rect">
                <a:avLst/>
              </a:prstGeom>
              <a:blipFill>
                <a:blip r:embed="rId2"/>
                <a:stretch>
                  <a:fillRect l="-16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26033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27" y="311223"/>
            <a:ext cx="1961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69567" y="2212256"/>
                <a:ext cx="2389240" cy="12003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0" i="1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‘ </a:t>
                </a:r>
                <a:r>
                  <a:rPr lang="bn-IN" sz="2400" b="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ক ’ গ্রুপ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67" y="2212258"/>
                <a:ext cx="2389240" cy="1200329"/>
              </a:xfrm>
              <a:prstGeom prst="rect">
                <a:avLst/>
              </a:prstGeom>
              <a:blipFill>
                <a:blip r:embed="rId2"/>
                <a:stretch>
                  <a:fillRect t="-406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11255" y="1298509"/>
            <a:ext cx="47784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অপনয়ন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পদ্ধতিতে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E5EE6-104A-4300-BCAE-44DB4BF1361A}"/>
                  </a:ext>
                </a:extLst>
              </p:cNvPr>
              <p:cNvSpPr txBox="1"/>
              <p:nvPr/>
            </p:nvSpPr>
            <p:spPr>
              <a:xfrm>
                <a:off x="8789733" y="2172207"/>
                <a:ext cx="2838450" cy="12618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‘ খ ’ গ্রুপ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𝑏</m:t>
                      </m:r>
                    </m:oMath>
                  </m:oMathPara>
                </a14:m>
                <a:endParaRPr lang="en-US" sz="2400" b="0" dirty="0"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SutonnyOMJ" panose="01010600010101010101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utonnyOMJ" panose="01010600010101010101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4EE5EE6-104A-4300-BCAE-44DB4BF13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733" y="2172207"/>
                <a:ext cx="2838451" cy="1261884"/>
              </a:xfrm>
              <a:prstGeom prst="rect">
                <a:avLst/>
              </a:prstGeom>
              <a:blipFill>
                <a:blip r:embed="rId3"/>
                <a:stretch>
                  <a:fillRect t="-4831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66467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213" y="280219"/>
            <a:ext cx="143059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98955" y="1331114"/>
                <a:ext cx="5855110" cy="206210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>১। </a:t>
                </a:r>
                <a:r>
                  <a:rPr lang="en-US" sz="3200" dirty="0" err="1">
                    <a:latin typeface="SutonnyOMJ" pitchFamily="2" charset="0"/>
                    <a:cs typeface="SutonnyOMJ" pitchFamily="2" charset="0"/>
                  </a:rPr>
                  <a:t>অপনয়ন</a:t>
                </a:r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3200" dirty="0" err="1">
                    <a:latin typeface="SutonnyOMJ" pitchFamily="2" charset="0"/>
                    <a:cs typeface="SutonnyOMJ" pitchFamily="2" charset="0"/>
                  </a:rPr>
                  <a:t>পদ্ধতির</a:t>
                </a:r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> ১ম </a:t>
                </a:r>
                <a:r>
                  <a:rPr lang="en-US" sz="3200" dirty="0" err="1">
                    <a:latin typeface="SutonnyOMJ" pitchFamily="2" charset="0"/>
                    <a:cs typeface="SutonnyOMJ" pitchFamily="2" charset="0"/>
                  </a:rPr>
                  <a:t>ধাপ</a:t>
                </a:r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32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>?</a:t>
                </a:r>
              </a:p>
              <a:p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5</m:t>
                    </m:r>
                  </m:oMath>
                </a14:m>
                <a:endParaRPr lang="en-US" sz="3200" b="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 −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  =</m:t>
                    </m:r>
                    <m:r>
                      <a:rPr lang="en-US" sz="3200" b="0" i="1" smtClean="0">
                        <a:latin typeface="Cambria Math"/>
                        <a:cs typeface="SutonnyOMJ" pitchFamily="2" charset="0"/>
                      </a:rPr>
                      <m:t>1</m:t>
                    </m:r>
                  </m:oMath>
                </a14:m>
                <a:endParaRPr lang="en-US" sz="3200" b="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32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উপরের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সমীকরণদ্বকে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অপনয়ন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পদ্ধতিতে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সমাধান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2400" dirty="0" err="1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sz="2400" dirty="0">
                    <a:latin typeface="SutonnyOMJ" pitchFamily="2" charset="0"/>
                    <a:cs typeface="SutonnyOMJ" pitchFamily="2" charset="0"/>
                  </a:rPr>
                  <a:t>।</a:t>
                </a:r>
                <a:endParaRPr lang="en-US" sz="3200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55" y="1331116"/>
                <a:ext cx="5855111" cy="2062103"/>
              </a:xfrm>
              <a:prstGeom prst="rect">
                <a:avLst/>
              </a:prstGeom>
              <a:blipFill>
                <a:blip r:embed="rId2"/>
                <a:stretch>
                  <a:fillRect l="-2708" t="-3835" b="-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E2D9D0-EE8C-4307-B08E-50224EC36548}"/>
              </a:ext>
            </a:extLst>
          </p:cNvPr>
          <p:cNvSpPr txBox="1"/>
          <p:nvPr/>
        </p:nvSpPr>
        <p:spPr>
          <a:xfrm>
            <a:off x="4607179" y="3736227"/>
            <a:ext cx="2038663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9B5446-EA2A-4F46-893B-D4904E3E90BB}"/>
              </a:ext>
            </a:extLst>
          </p:cNvPr>
          <p:cNvSpPr txBox="1"/>
          <p:nvPr/>
        </p:nvSpPr>
        <p:spPr>
          <a:xfrm>
            <a:off x="2293497" y="4572002"/>
            <a:ext cx="724992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অনুশীলনী ৬.১ এর ১৪, ১৫, ১৬, ১৭, ১৮, ২০, ২৬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4401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429</TotalTime>
  <Words>97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Verve</vt:lpstr>
      <vt:lpstr>Office Theme</vt:lpstr>
      <vt:lpstr>Concourse</vt:lpstr>
      <vt:lpstr>Flow</vt:lpstr>
      <vt:lpstr>1_Flow</vt:lpstr>
      <vt:lpstr>Aspect</vt:lpstr>
      <vt:lpstr>Trek</vt:lpstr>
      <vt:lpstr>স্বাগতম</vt:lpstr>
      <vt:lpstr>Slide 2</vt:lpstr>
      <vt:lpstr>দুই চলক বিশিষ্ট দুইটি সরল সমীকরণের  সমাধান পদ্ধতি কয়টি ও কি কি?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wajedul karim</dc:creator>
  <cp:lastModifiedBy>Tamta High School</cp:lastModifiedBy>
  <cp:revision>52</cp:revision>
  <dcterms:created xsi:type="dcterms:W3CDTF">2019-08-29T19:44:04Z</dcterms:created>
  <dcterms:modified xsi:type="dcterms:W3CDTF">2020-08-29T10:03:28Z</dcterms:modified>
</cp:coreProperties>
</file>