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61" r:id="rId3"/>
    <p:sldId id="262" r:id="rId4"/>
    <p:sldId id="270" r:id="rId5"/>
    <p:sldId id="272" r:id="rId6"/>
    <p:sldId id="269" r:id="rId7"/>
    <p:sldId id="263" r:id="rId8"/>
    <p:sldId id="274" r:id="rId9"/>
    <p:sldId id="264" r:id="rId10"/>
    <p:sldId id="265" r:id="rId11"/>
    <p:sldId id="267" r:id="rId12"/>
    <p:sldId id="268" r:id="rId13"/>
    <p:sldId id="259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2626123624_8dbf978df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33"/>
          <a:stretch/>
        </p:blipFill>
        <p:spPr bwMode="auto">
          <a:xfrm>
            <a:off x="1778000" y="226821"/>
            <a:ext cx="5194300" cy="392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Hexagon 2"/>
          <p:cNvSpPr/>
          <p:nvPr/>
        </p:nvSpPr>
        <p:spPr>
          <a:xfrm>
            <a:off x="1333500" y="4315757"/>
            <a:ext cx="6057900" cy="2381312"/>
          </a:xfrm>
          <a:prstGeom prst="hexagon">
            <a:avLst/>
          </a:prstGeom>
          <a:solidFill>
            <a:srgbClr val="FF66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4305" tIns="37153" rIns="74305" bIns="37153" spcCol="0" rtlCol="0" anchor="ctr"/>
          <a:lstStyle/>
          <a:p>
            <a:pPr algn="ctr"/>
            <a:r>
              <a:rPr lang="bn-BD" sz="4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4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4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BD0B37-8ADC-4B1A-9C8B-9950BCC9D0A5}"/>
              </a:ext>
            </a:extLst>
          </p:cNvPr>
          <p:cNvSpPr txBox="1"/>
          <p:nvPr/>
        </p:nvSpPr>
        <p:spPr>
          <a:xfrm>
            <a:off x="225334" y="836023"/>
            <a:ext cx="8405948" cy="440120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/>
              <a:t>সমাধান</a:t>
            </a:r>
            <a:r>
              <a:rPr lang="en-US" sz="2800" dirty="0"/>
              <a:t> </a:t>
            </a:r>
            <a:r>
              <a:rPr lang="en-US" sz="2800" dirty="0" err="1"/>
              <a:t>করঃ</a:t>
            </a:r>
            <a:r>
              <a:rPr lang="en-US" sz="2800" dirty="0"/>
              <a:t>  </a:t>
            </a:r>
          </a:p>
          <a:p>
            <a:pPr algn="ctr"/>
            <a:r>
              <a:rPr lang="en-US" sz="2800" dirty="0"/>
              <a:t>(Z+1)(Z-2)=(Z-4)(Z+2)</a:t>
            </a:r>
          </a:p>
          <a:p>
            <a:r>
              <a:rPr lang="en-US" sz="2800" dirty="0" err="1">
                <a:latin typeface="Cambria Math" panose="02040503050406030204" pitchFamily="18" charset="0"/>
                <a:cs typeface="NikoshBAN" panose="02000000000000000000" pitchFamily="2" charset="0"/>
              </a:rPr>
              <a:t>প্রদত্ত</a:t>
            </a:r>
            <a:r>
              <a:rPr lang="en-US" sz="2800" dirty="0">
                <a:latin typeface="Cambria Math" panose="02040503050406030204" pitchFamily="18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Cambria Math" panose="02040503050406030204" pitchFamily="18" charset="0"/>
                <a:cs typeface="NikoshBAN" panose="02000000000000000000" pitchFamily="2" charset="0"/>
              </a:rPr>
              <a:t>সমীকর</a:t>
            </a:r>
            <a:r>
              <a:rPr lang="as-IN" sz="2800" dirty="0">
                <a:latin typeface="Cambria Math" panose="02040503050406030204" pitchFamily="18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Cambria Math" panose="02040503050406030204" pitchFamily="18" charset="0"/>
                <a:cs typeface="NikoshBAN" panose="02000000000000000000" pitchFamily="2" charset="0"/>
              </a:rPr>
              <a:t> ,  </a:t>
            </a:r>
          </a:p>
          <a:p>
            <a:r>
              <a:rPr lang="bn-IN" sz="2800" dirty="0">
                <a:latin typeface="Cambria Math" panose="02040503050406030204" pitchFamily="18" charset="0"/>
                <a:cs typeface="NikoshBAN" panose="02000000000000000000" pitchFamily="2" charset="0"/>
              </a:rPr>
              <a:t>                     </a:t>
            </a:r>
            <a:r>
              <a:rPr lang="en-US" sz="2800" dirty="0">
                <a:latin typeface="Cambria Math" panose="02040503050406030204" pitchFamily="18" charset="0"/>
                <a:cs typeface="NikoshBAN" panose="02000000000000000000" pitchFamily="2" charset="0"/>
              </a:rPr>
              <a:t>             </a:t>
            </a:r>
            <a:r>
              <a:rPr lang="en-US" sz="2800" dirty="0"/>
              <a:t>(z+1)(z-2)=(z-4)(z+2)</a:t>
            </a:r>
          </a:p>
          <a:p>
            <a:r>
              <a:rPr lang="en-US" sz="2800" dirty="0"/>
              <a:t>                                     </a:t>
            </a:r>
            <a:r>
              <a:rPr lang="en-US" sz="2400" dirty="0" err="1"/>
              <a:t>বা</a:t>
            </a:r>
            <a:r>
              <a:rPr lang="en-US" sz="2400" dirty="0"/>
              <a:t>,</a:t>
            </a:r>
            <a:r>
              <a:rPr lang="en-US" sz="2800" dirty="0"/>
              <a:t> Z</a:t>
            </a:r>
            <a:r>
              <a:rPr lang="en-US" sz="2800" baseline="30000" dirty="0"/>
              <a:t>2</a:t>
            </a:r>
            <a:r>
              <a:rPr lang="en-US" sz="2800" dirty="0"/>
              <a:t>-2z+z-2=z</a:t>
            </a:r>
            <a:r>
              <a:rPr lang="en-US" sz="2800" baseline="30000" dirty="0"/>
              <a:t>2</a:t>
            </a:r>
            <a:r>
              <a:rPr lang="en-US" sz="2800" dirty="0"/>
              <a:t>+2z-4z-8</a:t>
            </a:r>
          </a:p>
          <a:p>
            <a:r>
              <a:rPr lang="en-US" sz="2800" dirty="0"/>
              <a:t>                                     </a:t>
            </a:r>
            <a:r>
              <a:rPr lang="bn-IN" sz="2400" dirty="0"/>
              <a:t>বা</a:t>
            </a:r>
            <a:r>
              <a:rPr lang="bn-IN" sz="2800" dirty="0"/>
              <a:t>,</a:t>
            </a:r>
            <a:r>
              <a:rPr lang="en-US" sz="2800" dirty="0"/>
              <a:t>Z</a:t>
            </a:r>
            <a:r>
              <a:rPr lang="en-US" sz="2800" baseline="30000" dirty="0"/>
              <a:t>2</a:t>
            </a:r>
            <a:r>
              <a:rPr lang="en-US" sz="2800" dirty="0"/>
              <a:t>-2z+z-z</a:t>
            </a:r>
            <a:r>
              <a:rPr lang="en-US" sz="2800" baseline="30000" dirty="0"/>
              <a:t>2</a:t>
            </a:r>
            <a:r>
              <a:rPr lang="en-US" sz="2800" dirty="0"/>
              <a:t>-2z+4z=-8+2</a:t>
            </a:r>
          </a:p>
          <a:p>
            <a:r>
              <a:rPr lang="en-US" sz="2800" dirty="0"/>
              <a:t>                                     </a:t>
            </a:r>
            <a:r>
              <a:rPr lang="bn-IN" sz="2400" dirty="0"/>
              <a:t>বা,</a:t>
            </a:r>
            <a:r>
              <a:rPr lang="en-US" sz="2400" dirty="0"/>
              <a:t> </a:t>
            </a:r>
            <a:r>
              <a:rPr lang="en-US" sz="2800" dirty="0"/>
              <a:t>5z-4z=-6</a:t>
            </a:r>
          </a:p>
          <a:p>
            <a:r>
              <a:rPr lang="en-US" sz="2800" dirty="0"/>
              <a:t>                                      </a:t>
            </a:r>
            <a:r>
              <a:rPr lang="bn-IN" sz="2400" dirty="0"/>
              <a:t>বা,</a:t>
            </a:r>
            <a:r>
              <a:rPr lang="en-US" sz="2800" dirty="0"/>
              <a:t>Z=-6</a:t>
            </a:r>
          </a:p>
          <a:p>
            <a:endParaRPr lang="en-US" sz="2800" dirty="0">
              <a:latin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Cambria Math" panose="02040503050406030204" pitchFamily="18" charset="0"/>
                <a:cs typeface="NikoshBAN" panose="02000000000000000000" pitchFamily="2" charset="0"/>
              </a:rPr>
              <a:t>                   </a:t>
            </a:r>
            <a:r>
              <a:rPr lang="bn-IN" sz="2400" dirty="0">
                <a:latin typeface="Cambria Math" panose="02040503050406030204" pitchFamily="18" charset="0"/>
                <a:cs typeface="NikoshBAN" panose="02000000000000000000" pitchFamily="2" charset="0"/>
              </a:rPr>
              <a:t>অতএব, নির্নেয় সমাধান </a:t>
            </a:r>
            <a:r>
              <a:rPr lang="en-US" sz="2400" dirty="0">
                <a:latin typeface="Cambria Math" panose="02040503050406030204" pitchFamily="18" charset="0"/>
                <a:cs typeface="NikoshBAN" panose="02000000000000000000" pitchFamily="2" charset="0"/>
              </a:rPr>
              <a:t>X=1</a:t>
            </a:r>
          </a:p>
        </p:txBody>
      </p:sp>
    </p:spTree>
    <p:extLst>
      <p:ext uri="{BB962C8B-B14F-4D97-AF65-F5344CB8AC3E}">
        <p14:creationId xmlns:p14="http://schemas.microsoft.com/office/powerpoint/2010/main" val="20447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6687"/>
            <a:ext cx="9144000" cy="7143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25638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1608427"/>
            <a:ext cx="7991475" cy="6429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357438"/>
            <a:ext cx="8001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143250"/>
            <a:ext cx="4773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857625"/>
            <a:ext cx="7908925" cy="7143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645025"/>
            <a:ext cx="407193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500688"/>
            <a:ext cx="271462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286500"/>
            <a:ext cx="2736850" cy="571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39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315894"/>
              </p:ext>
            </p:extLst>
          </p:nvPr>
        </p:nvGraphicFramePr>
        <p:xfrm>
          <a:off x="152400" y="304800"/>
          <a:ext cx="883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3035160" imgH="2743200" progId="Equation.3">
                  <p:embed/>
                </p:oleObj>
              </mc:Choice>
              <mc:Fallback>
                <p:oleObj name="Equation" r:id="rId3" imgW="3035160" imgH="274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39200" cy="624840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0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514600"/>
            <a:ext cx="8839200" cy="7143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971800" y="609600"/>
            <a:ext cx="2743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65518"/>
            <a:ext cx="9144000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সমীকরণের মূলকে কখনও কখনও সমীকরণের কী বলা হয়?</a:t>
            </a:r>
          </a:p>
          <a:p>
            <a:pPr marL="342900" indent="-342900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		(ক) 	মুল 					(খ)	বীজ </a:t>
            </a:r>
          </a:p>
          <a:p>
            <a:pPr marL="342900" indent="-342900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		(গ)	বাক্য 					(ঘ)	চলক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77605"/>
            <a:ext cx="9144000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কোন চলক সম্বলিত গাণিতিক বাক্যকে কী বলে?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	 (ক) 	চলন         				(খ) চলক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	 (গ) 	 বদ্ধ 			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(ঘ) খোলা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905000" y="0"/>
            <a:ext cx="4724400" cy="1143000"/>
          </a:xfrm>
          <a:prstGeom prst="rect">
            <a:avLst/>
          </a:prstGeom>
          <a:solidFill>
            <a:srgbClr val="FF9999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027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8233"/>
            <a:ext cx="5183982" cy="376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24100" y="147793"/>
            <a:ext cx="4381500" cy="11628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630" tIns="25315" rIns="50630" bIns="25315" rtlCol="0" anchor="ctr"/>
          <a:lstStyle/>
          <a:p>
            <a:pPr algn="ctr"/>
            <a:r>
              <a:rPr lang="bn-BD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8300" y="5721256"/>
            <a:ext cx="6438900" cy="886757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630" tIns="25315" rIns="50630" bIns="25315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bn-BD" sz="27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প্রমাণ কর যে</a:t>
            </a:r>
            <a:r>
              <a:rPr lang="bn-BD" sz="27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6x+7=19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2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276085"/>
            <a:ext cx="9144000" cy="4542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1" y="4857664"/>
            <a:ext cx="9143999" cy="132342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করোনা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0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9700" y="5498100"/>
            <a:ext cx="5486400" cy="1133079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630" tIns="25315" rIns="50630" bIns="25315" rtlCol="0" anchor="ctr"/>
          <a:lstStyle/>
          <a:p>
            <a:pPr algn="ctr"/>
            <a:r>
              <a:rPr lang="bn-BD" sz="11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95245"/>
      </p:ext>
    </p:extLst>
  </p:cSld>
  <p:clrMapOvr>
    <a:masterClrMapping/>
  </p:clrMapOvr>
  <p:transition spd="slow">
    <p:fad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477425"/>
            <a:ext cx="8610600" cy="59031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11" tIns="24456" rIns="48911" bIns="24456"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 মনির আহমদ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বখতিয়ার পাড়া চারপীর আউলিয়া আলিম মাদরাসা । 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আনোয়ারা,চট্রগ্রাম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 descr="C:\Users\EliteBook\Desktop\89658554_2624039954494861_78938664909259407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0"/>
            <a:ext cx="2176944" cy="246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5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901306" y="925879"/>
            <a:ext cx="7341388" cy="5006241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8911" tIns="24456" rIns="48911" bIns="24456"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শ্রেণি-১০ম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‘এ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িশিষ্ট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pPr algn="ctr"/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সমীকরণের সমাধান | বীজগণিত 1 | গণিত | খান একাডেম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543800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88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19100" y="423878"/>
            <a:ext cx="8360707" cy="5714774"/>
          </a:xfrm>
          <a:prstGeom prst="bevel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50630" tIns="25315" rIns="50630" bIns="25315"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পাঠঃসমীকরণ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E15832-7E53-44C7-87F1-BE02A4DDFF8D}"/>
              </a:ext>
            </a:extLst>
          </p:cNvPr>
          <p:cNvSpPr txBox="1"/>
          <p:nvPr/>
        </p:nvSpPr>
        <p:spPr>
          <a:xfrm>
            <a:off x="852352" y="1151318"/>
            <a:ext cx="8063048" cy="48320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সমীকরণ কি তা বলতে পারবে।</a:t>
            </a:r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২ । সরল সমীকরণ কি তা বলতে পারবে । 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অভেদ কি তা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।   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সমীকরণ ও অভেদের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মধ্যে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পার্থক্য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 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একঘাত সমীকরণ সমাধান করতে পারবে।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6D46F82C-635B-4B5B-A2B7-35BFC1D10664}"/>
                  </a:ext>
                </a:extLst>
              </p:cNvPr>
              <p:cNvSpPr txBox="1"/>
              <p:nvPr/>
            </p:nvSpPr>
            <p:spPr>
              <a:xfrm>
                <a:off x="687434" y="1345475"/>
                <a:ext cx="7875269" cy="378565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4000" u="sng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সমীকরণঃ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চিহ্ন সংবলিত খোলা বাক্যকে 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 বলা হয়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যেমন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bn-IN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u="sng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অভেদঃ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চিহ্ন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ের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পাশে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ঘাত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বিশি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ষ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ী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(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a+b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)² = a²+2ab+b²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D46F82C-635B-4B5B-A2B7-35BFC1D10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34" y="1345475"/>
                <a:ext cx="7875269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2786" t="-2738" r="-1006" b="-6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8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143000" y="1062986"/>
                <a:ext cx="6858000" cy="4732027"/>
              </a:xfrm>
              <a:solidFill>
                <a:srgbClr val="FF0000"/>
              </a:solidFill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marL="182880" indent="0">
                  <a:buNone/>
                </a:pPr>
                <a:r>
                  <a:rPr lang="bn-BD" sz="4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 কাজ</a:t>
                </a:r>
                <a:r>
                  <a:rPr lang="en-US" sz="53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br>
                  <a:rPr lang="en-US" sz="53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 কী? </a:t>
                </a:r>
                <a:br>
                  <a:rPr lang="bn-IN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BD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২।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ঘাত কী?</a:t>
                </a:r>
                <a:br>
                  <a:rPr lang="bn-IN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BD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৩।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এর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কে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কী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বলে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?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b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BD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৪।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a, b, c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x,y,z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কী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143000" y="1062986"/>
                <a:ext cx="6858000" cy="4732027"/>
              </a:xfrm>
              <a:blipFill rotWithShape="1">
                <a:blip r:embed="rId2"/>
                <a:stretch>
                  <a:fillRect l="-1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6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E27EFA-48E7-4E25-A121-9572A6866621}"/>
              </a:ext>
            </a:extLst>
          </p:cNvPr>
          <p:cNvSpPr txBox="1"/>
          <p:nvPr/>
        </p:nvSpPr>
        <p:spPr>
          <a:xfrm>
            <a:off x="2253343" y="548640"/>
            <a:ext cx="4036423" cy="830997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/>
              <a:t>3</a:t>
            </a:r>
            <a:r>
              <a:rPr lang="bn-IN" sz="2400" dirty="0"/>
              <a:t>(</a:t>
            </a:r>
            <a:r>
              <a:rPr lang="en-US" sz="2400" dirty="0"/>
              <a:t>5x-3)=2(x+2)</a:t>
            </a:r>
            <a:r>
              <a:rPr lang="bn-IN" sz="2400" dirty="0"/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D8B30BF3-9A33-49AA-80AF-F2D5DE7574CD}"/>
                  </a:ext>
                </a:extLst>
              </p:cNvPr>
              <p:cNvSpPr txBox="1"/>
              <p:nvPr/>
            </p:nvSpPr>
            <p:spPr>
              <a:xfrm>
                <a:off x="519249" y="1625858"/>
                <a:ext cx="8298179" cy="4299895"/>
              </a:xfrm>
              <a:prstGeom prst="rect">
                <a:avLst/>
              </a:prstGeom>
              <a:solidFill>
                <a:srgbClr val="FF9999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Cambria Math" panose="02040503050406030204" pitchFamily="18" charset="0"/>
                    <a:cs typeface="NikoshBAN" panose="02000000000000000000" pitchFamily="2" charset="0"/>
                  </a:rPr>
                  <a:t>প্রদত্ত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>
                    <a:latin typeface="Cambria Math" panose="02040503050406030204" pitchFamily="18" charset="0"/>
                    <a:cs typeface="NikoshBAN" panose="02000000000000000000" pitchFamily="2" charset="0"/>
                  </a:rPr>
                  <a:t>সমীকর</a:t>
                </a:r>
                <a:r>
                  <a:rPr lang="as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ণ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,  </a:t>
                </a:r>
              </a:p>
              <a:p>
                <a:r>
                  <a:rPr lang="bn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3(5x-3)=2(x+2)</a:t>
                </a:r>
              </a:p>
              <a:p>
                <a:r>
                  <a:rPr lang="bn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বা,15x-9=2x+4</a:t>
                </a:r>
              </a:p>
              <a:p>
                <a:r>
                  <a:rPr lang="bn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বা,15x-2x=4+9</a:t>
                </a:r>
                <a:endParaRPr lang="bn-IN" sz="3200" dirty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বা,13x=13</a:t>
                </a:r>
              </a:p>
              <a:p>
                <a:r>
                  <a:rPr lang="bn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:r>
                  <a:rPr lang="en-US" sz="3200" dirty="0" err="1">
                    <a:latin typeface="Cambria Math" panose="02040503050406030204" pitchFamily="18" charset="0"/>
                    <a:cs typeface="NikoshBAN" panose="02000000000000000000" pitchFamily="2" charset="0"/>
                  </a:rPr>
                  <a:t>বা,X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3200" dirty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:r>
                  <a:rPr lang="en-US" sz="3200" dirty="0" err="1">
                    <a:latin typeface="Cambria Math" panose="02040503050406030204" pitchFamily="18" charset="0"/>
                    <a:cs typeface="NikoshBAN" panose="02000000000000000000" pitchFamily="2" charset="0"/>
                  </a:rPr>
                  <a:t>বা,X</a:t>
                </a:r>
                <a:r>
                  <a:rPr lang="en-US" sz="32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=1</a:t>
                </a:r>
              </a:p>
              <a:p>
                <a:r>
                  <a:rPr lang="bn-IN" sz="28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অতএব, নির্নেয় সমাধান </a:t>
                </a:r>
                <a:r>
                  <a:rPr lang="en-US" sz="28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X=1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8B30BF3-9A33-49AA-80AF-F2D5DE757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9" y="1625858"/>
                <a:ext cx="8298179" cy="4299895"/>
              </a:xfrm>
              <a:prstGeom prst="rect">
                <a:avLst/>
              </a:prstGeom>
              <a:blipFill rotWithShape="1">
                <a:blip r:embed="rId2"/>
                <a:stretch>
                  <a:fillRect l="-1837" t="-2553" b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4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277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১।সমীকরণ কী?  ২।ঘাত কী? ৩।x+3=5 এর x কে কী বলে? ৪।a, b, c এবং x,y,z কে কী বলে?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EliteBook</dc:creator>
  <cp:lastModifiedBy>EliteBook</cp:lastModifiedBy>
  <cp:revision>19</cp:revision>
  <dcterms:created xsi:type="dcterms:W3CDTF">2006-08-16T00:00:00Z</dcterms:created>
  <dcterms:modified xsi:type="dcterms:W3CDTF">2020-08-29T07:58:49Z</dcterms:modified>
</cp:coreProperties>
</file>