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2" r:id="rId3"/>
    <p:sldId id="276" r:id="rId4"/>
    <p:sldId id="263" r:id="rId5"/>
    <p:sldId id="264" r:id="rId6"/>
    <p:sldId id="275" r:id="rId7"/>
    <p:sldId id="274" r:id="rId8"/>
    <p:sldId id="265" r:id="rId9"/>
    <p:sldId id="261" r:id="rId10"/>
    <p:sldId id="259" r:id="rId11"/>
    <p:sldId id="256" r:id="rId12"/>
    <p:sldId id="258" r:id="rId13"/>
    <p:sldId id="266" r:id="rId14"/>
    <p:sldId id="267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U0jD4uW29Q2D7/9xmmysQ==" hashData="GFi1eZCNonHLhlfp80THMSa5KpsyKZ5iwN9zqcMJKIUDbf4zTRgzLBZRTdxaMRMbKcwB9NiOkmuJkINpWuih/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00FF"/>
    <a:srgbClr val="CC0099"/>
    <a:srgbClr val="3333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4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38C2D2-3DC9-4EE0-B423-7B098BF2A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3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TAUR\Desktop\New folder\H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3470"/>
            <a:ext cx="1905000" cy="20853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46310" y="5945089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CD194E-D48F-4040-A536-0E4A9414E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12" y="143470"/>
            <a:ext cx="2543175" cy="1961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60561E-9DD5-4638-8FF6-EA434606C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0"/>
            <a:ext cx="24003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372F41-37E9-4818-B245-C2B5C1FA02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200400"/>
            <a:ext cx="2609850" cy="1752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1816B6-2745-4B20-AF27-0ACB775530AB}"/>
              </a:ext>
            </a:extLst>
          </p:cNvPr>
          <p:cNvSpPr txBox="1"/>
          <p:nvPr/>
        </p:nvSpPr>
        <p:spPr>
          <a:xfrm>
            <a:off x="304800" y="2362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FA4C28-8CBD-4365-951A-08B538A474A5}"/>
              </a:ext>
            </a:extLst>
          </p:cNvPr>
          <p:cNvSpPr txBox="1"/>
          <p:nvPr/>
        </p:nvSpPr>
        <p:spPr>
          <a:xfrm>
            <a:off x="5867400" y="2362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3E4721-8AEE-4D68-BC78-6F47FCD5B1FF}"/>
              </a:ext>
            </a:extLst>
          </p:cNvPr>
          <p:cNvSpPr txBox="1"/>
          <p:nvPr/>
        </p:nvSpPr>
        <p:spPr>
          <a:xfrm>
            <a:off x="304800" y="525780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1A56C4-CD25-4AF5-93AC-613D2720F454}"/>
              </a:ext>
            </a:extLst>
          </p:cNvPr>
          <p:cNvSpPr txBox="1"/>
          <p:nvPr/>
        </p:nvSpPr>
        <p:spPr>
          <a:xfrm>
            <a:off x="5867400" y="5105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7" y="400930"/>
            <a:ext cx="3074060" cy="333287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57200"/>
            <a:ext cx="2801404" cy="317315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46482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হাতে</a:t>
            </a:r>
            <a:r>
              <a:rPr lang="en-US" sz="3200" dirty="0"/>
              <a:t> </a:t>
            </a:r>
            <a:r>
              <a:rPr lang="en-US" sz="3200" dirty="0" err="1"/>
              <a:t>সমস্যা</a:t>
            </a:r>
            <a:r>
              <a:rPr lang="en-US" sz="32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7402" y="4569655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হাতে</a:t>
            </a:r>
            <a:r>
              <a:rPr lang="en-US" sz="3200" dirty="0"/>
              <a:t> ও </a:t>
            </a:r>
            <a:r>
              <a:rPr lang="en-US" sz="3200" dirty="0" err="1"/>
              <a:t>পায়ে</a:t>
            </a:r>
            <a:r>
              <a:rPr lang="en-US" sz="3200" dirty="0"/>
              <a:t> </a:t>
            </a:r>
            <a:r>
              <a:rPr lang="en-US" sz="3200" dirty="0" err="1"/>
              <a:t>সমস্যা</a:t>
            </a:r>
            <a:r>
              <a:rPr lang="en-US" sz="3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FD14C3-C478-4546-95C8-0D813FF71FAB}"/>
              </a:ext>
            </a:extLst>
          </p:cNvPr>
          <p:cNvSpPr txBox="1"/>
          <p:nvPr/>
        </p:nvSpPr>
        <p:spPr>
          <a:xfrm>
            <a:off x="3308252" y="4549676"/>
            <a:ext cx="1905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বিশেষ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চাহিদা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সম্পন্ন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শিশু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409" y="0"/>
            <a:ext cx="3119591" cy="22098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"/>
            <a:ext cx="2971800" cy="23622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7" name="Picture 6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86200"/>
            <a:ext cx="3352800" cy="1981200"/>
          </a:xfrm>
          <a:prstGeom prst="rect">
            <a:avLst/>
          </a:prstGeom>
        </p:spPr>
      </p:pic>
      <p:pic>
        <p:nvPicPr>
          <p:cNvPr id="8" name="Picture 7" descr="images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3657600"/>
            <a:ext cx="32766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2819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চোখের</a:t>
            </a:r>
            <a:r>
              <a:rPr lang="en-US" sz="3200" dirty="0"/>
              <a:t> </a:t>
            </a:r>
            <a:r>
              <a:rPr lang="en-US" sz="3200" dirty="0" err="1"/>
              <a:t>সমস্যা</a:t>
            </a:r>
            <a:r>
              <a:rPr lang="en-US" sz="32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2590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কানের</a:t>
            </a:r>
            <a:r>
              <a:rPr lang="en-US" sz="3200" dirty="0"/>
              <a:t> </a:t>
            </a:r>
            <a:r>
              <a:rPr lang="en-US" sz="3200" dirty="0" err="1"/>
              <a:t>সমস্যা</a:t>
            </a:r>
            <a:r>
              <a:rPr lang="en-US" sz="32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61722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মানসিক</a:t>
            </a:r>
            <a:r>
              <a:rPr lang="en-US" sz="3200" dirty="0"/>
              <a:t> </a:t>
            </a:r>
            <a:r>
              <a:rPr lang="en-US" sz="3200" dirty="0" err="1"/>
              <a:t>সমস্যা</a:t>
            </a:r>
            <a:r>
              <a:rPr lang="en-US" sz="32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2600" y="60960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শারীরিক</a:t>
            </a:r>
            <a:r>
              <a:rPr lang="en-US" sz="3200" dirty="0"/>
              <a:t> </a:t>
            </a:r>
            <a:r>
              <a:rPr lang="en-US" sz="3200" dirty="0" err="1"/>
              <a:t>সমস্যা</a:t>
            </a:r>
            <a:r>
              <a:rPr lang="en-US" sz="32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9500" y="1721177"/>
            <a:ext cx="2209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বিশেষ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FF0000"/>
                </a:solidFill>
              </a:rPr>
              <a:t>চাহিদা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FF0000"/>
                </a:solidFill>
              </a:rPr>
              <a:t>সম্পন্ন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FF0000"/>
                </a:solidFill>
              </a:rPr>
              <a:t>শিশু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"/>
            <a:ext cx="5029200" cy="391345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66800" y="48006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</a:rPr>
              <a:t>একাকী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চিন্তা</a:t>
            </a:r>
            <a:r>
              <a:rPr lang="en-US" sz="4800" dirty="0">
                <a:solidFill>
                  <a:srgbClr val="0070C0"/>
                </a:solidFill>
              </a:rPr>
              <a:t> ও </a:t>
            </a:r>
            <a:r>
              <a:rPr lang="en-US" sz="4800" dirty="0" err="1">
                <a:solidFill>
                  <a:srgbClr val="0070C0"/>
                </a:solidFill>
              </a:rPr>
              <a:t>দলে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আলোচনা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3230562"/>
          </a:xfrm>
          <a:solidFill>
            <a:srgbClr val="00B0F0"/>
          </a:solidFill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8000" dirty="0" err="1"/>
              <a:t>প্রশ্নত্তোর</a:t>
            </a:r>
            <a:r>
              <a:rPr lang="en-US" sz="8000" dirty="0"/>
              <a:t> ও </a:t>
            </a:r>
            <a:r>
              <a:rPr lang="en-US" sz="8000" dirty="0" err="1"/>
              <a:t>আলোচনা</a:t>
            </a:r>
            <a:r>
              <a:rPr lang="en-US" sz="80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25" y="1676400"/>
            <a:ext cx="3905927" cy="502920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14632" y="162462"/>
            <a:ext cx="7114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পাঠ্যবইয়ের</a:t>
            </a:r>
            <a:r>
              <a:rPr lang="en-US" sz="4400" dirty="0"/>
              <a:t> </a:t>
            </a:r>
            <a:r>
              <a:rPr lang="en-US" sz="4400" dirty="0" err="1"/>
              <a:t>সাথে</a:t>
            </a:r>
            <a:r>
              <a:rPr lang="en-US" sz="4400" dirty="0"/>
              <a:t> </a:t>
            </a:r>
            <a:r>
              <a:rPr lang="en-US" sz="4400" dirty="0" err="1"/>
              <a:t>সংযোগ</a:t>
            </a:r>
            <a:r>
              <a:rPr lang="en-US" sz="44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4925943"/>
            <a:ext cx="289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শিক্ষার্থীদের</a:t>
            </a:r>
            <a:r>
              <a:rPr lang="en-US" sz="4400" dirty="0"/>
              <a:t> </a:t>
            </a:r>
            <a:r>
              <a:rPr lang="en-US" sz="4400" dirty="0" err="1"/>
              <a:t>নীরব</a:t>
            </a:r>
            <a:r>
              <a:rPr lang="en-US" sz="4400" dirty="0"/>
              <a:t> </a:t>
            </a:r>
            <a:r>
              <a:rPr lang="en-US" sz="4400" dirty="0" err="1"/>
              <a:t>পাঠ</a:t>
            </a:r>
            <a:r>
              <a:rPr lang="en-US" sz="440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F5A18B-A679-48D1-88D4-47F122F2860F}"/>
              </a:ext>
            </a:extLst>
          </p:cNvPr>
          <p:cNvSpPr txBox="1">
            <a:spLocks/>
          </p:cNvSpPr>
          <p:nvPr/>
        </p:nvSpPr>
        <p:spPr>
          <a:xfrm>
            <a:off x="4786676" y="1932057"/>
            <a:ext cx="4142647" cy="1763018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solidFill>
                  <a:srgbClr val="FF0000"/>
                </a:solidFill>
              </a:rPr>
              <a:t>শিক্ষকের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পাঠ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52400"/>
            <a:ext cx="4191000" cy="121920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6600" dirty="0" err="1">
                <a:solidFill>
                  <a:srgbClr val="339933"/>
                </a:solidFill>
                <a:latin typeface="NikoshBan "/>
              </a:rPr>
              <a:t>দলীয়</a:t>
            </a:r>
            <a:r>
              <a:rPr lang="en-US" sz="6600" dirty="0">
                <a:solidFill>
                  <a:srgbClr val="339933"/>
                </a:solidFill>
                <a:latin typeface="NikoshBan "/>
              </a:rPr>
              <a:t> </a:t>
            </a:r>
            <a:r>
              <a:rPr lang="en-US" sz="6600" dirty="0" err="1">
                <a:solidFill>
                  <a:srgbClr val="339933"/>
                </a:solidFill>
                <a:latin typeface="NikoshBan "/>
              </a:rPr>
              <a:t>কাজ</a:t>
            </a:r>
            <a:r>
              <a:rPr lang="en-US" sz="6600" dirty="0">
                <a:solidFill>
                  <a:srgbClr val="339933"/>
                </a:solidFill>
                <a:latin typeface="NikoshBan 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9144000" cy="5181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NikoshBan "/>
              </a:rPr>
              <a:t>ক-</a:t>
            </a:r>
            <a:r>
              <a:rPr lang="en-US" sz="4000" dirty="0" err="1">
                <a:solidFill>
                  <a:schemeClr val="tx1"/>
                </a:solidFill>
                <a:latin typeface="NikoshBan "/>
              </a:rPr>
              <a:t>এসো</a:t>
            </a:r>
            <a:r>
              <a:rPr lang="en-US" sz="4000" dirty="0">
                <a:solidFill>
                  <a:schemeClr val="tx1"/>
                </a:solidFill>
                <a:latin typeface="NikoshBan 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 "/>
              </a:rPr>
              <a:t>বলি</a:t>
            </a:r>
            <a:r>
              <a:rPr lang="en-US" sz="4000" dirty="0">
                <a:solidFill>
                  <a:schemeClr val="tx1"/>
                </a:solidFill>
                <a:latin typeface="NikoshBan "/>
              </a:rPr>
              <a:t> </a:t>
            </a:r>
          </a:p>
          <a:p>
            <a:r>
              <a:rPr lang="en-US" sz="4000" dirty="0" err="1">
                <a:solidFill>
                  <a:schemeClr val="tx1"/>
                </a:solidFill>
                <a:latin typeface="NikoshBan "/>
              </a:rPr>
              <a:t>শাপলা</a:t>
            </a:r>
            <a:r>
              <a:rPr lang="en-US" sz="4000" dirty="0">
                <a:solidFill>
                  <a:schemeClr val="tx1"/>
                </a:solidFill>
                <a:latin typeface="NikoshBan 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 "/>
              </a:rPr>
              <a:t>দলঃ</a:t>
            </a:r>
            <a:r>
              <a:rPr lang="en-US" sz="4000" dirty="0" err="1">
                <a:solidFill>
                  <a:srgbClr val="FF0000"/>
                </a:solidFill>
                <a:latin typeface="NikoshBan "/>
              </a:rPr>
              <a:t>বৈচিত্রের</a:t>
            </a:r>
            <a:r>
              <a:rPr lang="en-US" sz="4000" dirty="0">
                <a:solidFill>
                  <a:srgbClr val="FF0000"/>
                </a:solidFill>
                <a:latin typeface="NikoshBan 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 "/>
              </a:rPr>
              <a:t>ফলে</a:t>
            </a:r>
            <a:r>
              <a:rPr lang="en-US" sz="4000" dirty="0">
                <a:solidFill>
                  <a:srgbClr val="FF0000"/>
                </a:solidFill>
                <a:latin typeface="NikoshBan 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 "/>
              </a:rPr>
              <a:t>আমাদের</a:t>
            </a:r>
            <a:r>
              <a:rPr lang="en-US" sz="4000" dirty="0">
                <a:solidFill>
                  <a:srgbClr val="FF0000"/>
                </a:solidFill>
                <a:latin typeface="NikoshBan 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 "/>
              </a:rPr>
              <a:t>সমাজ</a:t>
            </a:r>
            <a:r>
              <a:rPr lang="en-US" sz="4000" dirty="0">
                <a:solidFill>
                  <a:srgbClr val="FF0000"/>
                </a:solidFill>
                <a:latin typeface="NikoshBan 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 "/>
              </a:rPr>
              <a:t>কীভাবে</a:t>
            </a:r>
            <a:r>
              <a:rPr lang="en-US" sz="4000" dirty="0">
                <a:solidFill>
                  <a:srgbClr val="FF0000"/>
                </a:solidFill>
                <a:latin typeface="NikoshBan 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 "/>
              </a:rPr>
              <a:t>সমৃদ্ধ</a:t>
            </a:r>
            <a:r>
              <a:rPr lang="en-US" sz="4000" dirty="0">
                <a:solidFill>
                  <a:srgbClr val="FF0000"/>
                </a:solidFill>
                <a:latin typeface="NikoshBan 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 "/>
              </a:rPr>
              <a:t>হয়</a:t>
            </a:r>
            <a:r>
              <a:rPr lang="en-US" sz="4000" dirty="0">
                <a:solidFill>
                  <a:srgbClr val="FF0000"/>
                </a:solidFill>
                <a:latin typeface="NikoshBan "/>
              </a:rPr>
              <a:t>? </a:t>
            </a:r>
          </a:p>
          <a:p>
            <a:endParaRPr lang="en-US" sz="4000" dirty="0">
              <a:solidFill>
                <a:srgbClr val="FF0000"/>
              </a:solidFill>
              <a:latin typeface="NikoshBan "/>
            </a:endParaRPr>
          </a:p>
          <a:p>
            <a:r>
              <a:rPr lang="en-US" sz="4000" dirty="0" err="1">
                <a:solidFill>
                  <a:schemeClr val="tx1"/>
                </a:solidFill>
                <a:latin typeface="NikoshBan "/>
              </a:rPr>
              <a:t>গোলাপ</a:t>
            </a:r>
            <a:r>
              <a:rPr lang="en-US" sz="4000" dirty="0">
                <a:solidFill>
                  <a:schemeClr val="tx1"/>
                </a:solidFill>
                <a:latin typeface="NikoshBan 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 "/>
              </a:rPr>
              <a:t>দলঃ</a:t>
            </a:r>
            <a:r>
              <a:rPr lang="en-US" sz="4000" dirty="0" err="1">
                <a:solidFill>
                  <a:srgbClr val="3333FF"/>
                </a:solidFill>
                <a:latin typeface="NikoshBan "/>
              </a:rPr>
              <a:t>বিদ্যালয়ে</a:t>
            </a:r>
            <a:r>
              <a:rPr lang="en-US" sz="4000" dirty="0">
                <a:solidFill>
                  <a:srgbClr val="3333FF"/>
                </a:solidFill>
                <a:latin typeface="NikoshBan "/>
              </a:rPr>
              <a:t>/</a:t>
            </a:r>
            <a:r>
              <a:rPr lang="en-US" sz="4000" dirty="0" err="1">
                <a:solidFill>
                  <a:srgbClr val="3333FF"/>
                </a:solidFill>
                <a:latin typeface="NikoshBan "/>
              </a:rPr>
              <a:t>শ্রেণীকক্ষে</a:t>
            </a:r>
            <a:r>
              <a:rPr lang="en-US" sz="4000" dirty="0">
                <a:solidFill>
                  <a:srgbClr val="3333FF"/>
                </a:solidFill>
                <a:latin typeface="NikoshBan 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NikoshBan "/>
              </a:rPr>
              <a:t>কী</a:t>
            </a:r>
            <a:r>
              <a:rPr lang="en-US" sz="4000" dirty="0">
                <a:solidFill>
                  <a:srgbClr val="3333FF"/>
                </a:solidFill>
                <a:latin typeface="NikoshBan 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NikoshBan "/>
              </a:rPr>
              <a:t>কী</a:t>
            </a:r>
            <a:r>
              <a:rPr lang="en-US" sz="4000" dirty="0">
                <a:solidFill>
                  <a:srgbClr val="3333FF"/>
                </a:solidFill>
                <a:latin typeface="NikoshBan 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NikoshBan "/>
              </a:rPr>
              <a:t>ধরনের</a:t>
            </a:r>
            <a:r>
              <a:rPr lang="en-US" sz="4000" dirty="0">
                <a:solidFill>
                  <a:srgbClr val="3333FF"/>
                </a:solidFill>
                <a:latin typeface="NikoshBan 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NikoshBan "/>
              </a:rPr>
              <a:t>চাহিদার</a:t>
            </a:r>
            <a:r>
              <a:rPr lang="en-US" sz="4000" dirty="0">
                <a:solidFill>
                  <a:srgbClr val="3333FF"/>
                </a:solidFill>
                <a:latin typeface="NikoshBan 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NikoshBan "/>
              </a:rPr>
              <a:t>শিশু</a:t>
            </a:r>
            <a:r>
              <a:rPr lang="en-US" sz="4000" dirty="0">
                <a:solidFill>
                  <a:srgbClr val="3333FF"/>
                </a:solidFill>
                <a:latin typeface="NikoshBan 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NikoshBan "/>
              </a:rPr>
              <a:t>থাকতে</a:t>
            </a:r>
            <a:r>
              <a:rPr lang="en-US" sz="4000" dirty="0">
                <a:solidFill>
                  <a:srgbClr val="3333FF"/>
                </a:solidFill>
                <a:latin typeface="NikoshBan 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NikoshBan "/>
              </a:rPr>
              <a:t>পারে</a:t>
            </a:r>
            <a:r>
              <a:rPr lang="en-US" sz="4000" dirty="0">
                <a:solidFill>
                  <a:srgbClr val="3333FF"/>
                </a:solidFill>
                <a:latin typeface="NikoshBan "/>
              </a:rPr>
              <a:t>?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400929"/>
            <a:ext cx="3962400" cy="1046871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en-US" sz="8000" dirty="0" err="1">
                <a:solidFill>
                  <a:srgbClr val="3333FF"/>
                </a:solidFill>
                <a:latin typeface="NikoshBan "/>
              </a:rPr>
              <a:t>মূল্যায়ন</a:t>
            </a:r>
            <a:r>
              <a:rPr lang="en-US" sz="8000" dirty="0">
                <a:solidFill>
                  <a:srgbClr val="3333FF"/>
                </a:solidFill>
                <a:latin typeface="NikoshBan 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79DBD4-D081-43B1-9A17-6F4BDE07EC04}"/>
              </a:ext>
            </a:extLst>
          </p:cNvPr>
          <p:cNvSpPr txBox="1"/>
          <p:nvPr/>
        </p:nvSpPr>
        <p:spPr>
          <a:xfrm>
            <a:off x="0" y="1808871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সম্মুখীন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E19A77-EA8B-45C8-9BC0-28DEC8A5E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273331"/>
              </p:ext>
            </p:extLst>
          </p:nvPr>
        </p:nvGraphicFramePr>
        <p:xfrm>
          <a:off x="228600" y="3739602"/>
          <a:ext cx="8229600" cy="26511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92378">
                  <a:extLst>
                    <a:ext uri="{9D8B030D-6E8A-4147-A177-3AD203B41FA5}">
                      <a16:colId xmlns:a16="http://schemas.microsoft.com/office/drawing/2014/main" val="4260044996"/>
                    </a:ext>
                  </a:extLst>
                </a:gridCol>
                <a:gridCol w="4337222">
                  <a:extLst>
                    <a:ext uri="{9D8B030D-6E8A-4147-A177-3AD203B41FA5}">
                      <a16:colId xmlns:a16="http://schemas.microsoft.com/office/drawing/2014/main" val="967882492"/>
                    </a:ext>
                  </a:extLst>
                </a:gridCol>
              </a:tblGrid>
              <a:tr h="106099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842103"/>
                  </a:ext>
                </a:extLst>
              </a:tr>
              <a:tr h="397541"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543675"/>
                  </a:ext>
                </a:extLst>
              </a:tr>
              <a:tr h="397541"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655341"/>
                  </a:ext>
                </a:extLst>
              </a:tr>
              <a:tr h="397541"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453703"/>
                  </a:ext>
                </a:extLst>
              </a:tr>
              <a:tr h="397541"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2782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1"/>
            <a:ext cx="7086600" cy="990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NikoshBan "/>
              </a:rPr>
              <a:t> </a:t>
            </a:r>
            <a:r>
              <a:rPr lang="en-US" sz="5400" dirty="0" err="1">
                <a:latin typeface="NikoshBan "/>
              </a:rPr>
              <a:t>পরিকল্পিত</a:t>
            </a:r>
            <a:r>
              <a:rPr lang="en-US" sz="5400" dirty="0">
                <a:latin typeface="NikoshBan "/>
              </a:rPr>
              <a:t> </a:t>
            </a:r>
            <a:r>
              <a:rPr lang="en-US" sz="5400" dirty="0" err="1">
                <a:latin typeface="NikoshBan "/>
              </a:rPr>
              <a:t>কাজ</a:t>
            </a:r>
            <a:endParaRPr lang="en-US" sz="5400" dirty="0">
              <a:latin typeface="NikoshBan 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763000" cy="35814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NikoshBan "/>
              </a:rPr>
              <a:t>১।বিশেষ </a:t>
            </a:r>
            <a:r>
              <a:rPr lang="en-US" dirty="0" err="1">
                <a:solidFill>
                  <a:srgbClr val="0070C0"/>
                </a:solidFill>
                <a:latin typeface="NikoshBan "/>
              </a:rPr>
              <a:t>চাহিদাসম্পন্ন</a:t>
            </a:r>
            <a:r>
              <a:rPr lang="en-US" dirty="0">
                <a:solidFill>
                  <a:srgbClr val="0070C0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 "/>
              </a:rPr>
              <a:t>শিশুদের</a:t>
            </a:r>
            <a:r>
              <a:rPr lang="en-US" dirty="0">
                <a:solidFill>
                  <a:srgbClr val="0070C0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 "/>
              </a:rPr>
              <a:t>কয়েকটি</a:t>
            </a:r>
            <a:r>
              <a:rPr lang="en-US" dirty="0">
                <a:solidFill>
                  <a:srgbClr val="0070C0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 "/>
              </a:rPr>
              <a:t>বৈশিষ্ট্য</a:t>
            </a:r>
            <a:r>
              <a:rPr lang="en-US" dirty="0">
                <a:solidFill>
                  <a:srgbClr val="0070C0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 "/>
              </a:rPr>
              <a:t>লিখে</a:t>
            </a:r>
            <a:r>
              <a:rPr lang="en-US" dirty="0">
                <a:solidFill>
                  <a:srgbClr val="0070C0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 "/>
              </a:rPr>
              <a:t>নিয়ে</a:t>
            </a:r>
            <a:r>
              <a:rPr lang="en-US" dirty="0">
                <a:solidFill>
                  <a:srgbClr val="0070C0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 "/>
              </a:rPr>
              <a:t>আসবে</a:t>
            </a:r>
            <a:r>
              <a:rPr lang="en-US" dirty="0">
                <a:solidFill>
                  <a:srgbClr val="0070C0"/>
                </a:solidFill>
                <a:latin typeface="NikoshBan "/>
              </a:rPr>
              <a:t>। </a:t>
            </a:r>
          </a:p>
          <a:p>
            <a:pPr algn="l"/>
            <a:r>
              <a:rPr lang="en-US" dirty="0">
                <a:solidFill>
                  <a:srgbClr val="FF00FF"/>
                </a:solidFill>
                <a:latin typeface="NikoshBan "/>
              </a:rPr>
              <a:t>২।যারা </a:t>
            </a:r>
            <a:r>
              <a:rPr lang="en-US" dirty="0" err="1">
                <a:solidFill>
                  <a:srgbClr val="FF00FF"/>
                </a:solidFill>
                <a:latin typeface="NikoshBan "/>
              </a:rPr>
              <a:t>সমাজে</a:t>
            </a:r>
            <a:r>
              <a:rPr lang="en-US" dirty="0">
                <a:solidFill>
                  <a:srgbClr val="FF00FF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NikoshBan "/>
              </a:rPr>
              <a:t>বিশেষ</a:t>
            </a:r>
            <a:r>
              <a:rPr lang="en-US" dirty="0">
                <a:solidFill>
                  <a:srgbClr val="FF00FF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NikoshBan "/>
              </a:rPr>
              <a:t>চাহিদাসম্পন্ন</a:t>
            </a:r>
            <a:r>
              <a:rPr lang="en-US" dirty="0">
                <a:solidFill>
                  <a:srgbClr val="FF00FF"/>
                </a:solidFill>
                <a:latin typeface="NikoshBan "/>
              </a:rPr>
              <a:t>  </a:t>
            </a:r>
            <a:r>
              <a:rPr lang="en-US" dirty="0" err="1">
                <a:solidFill>
                  <a:srgbClr val="FF00FF"/>
                </a:solidFill>
                <a:latin typeface="NikoshBan "/>
              </a:rPr>
              <a:t>তাদের</a:t>
            </a:r>
            <a:r>
              <a:rPr lang="en-US" dirty="0">
                <a:solidFill>
                  <a:srgbClr val="FF00FF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NikoshBan "/>
              </a:rPr>
              <a:t>প্রতি</a:t>
            </a:r>
            <a:r>
              <a:rPr lang="en-US" dirty="0">
                <a:solidFill>
                  <a:srgbClr val="FF00FF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NikoshBan "/>
              </a:rPr>
              <a:t>আমরা</a:t>
            </a:r>
            <a:r>
              <a:rPr lang="en-US" dirty="0">
                <a:solidFill>
                  <a:srgbClr val="FF00FF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NikoshBan "/>
              </a:rPr>
              <a:t>কেমন</a:t>
            </a:r>
            <a:r>
              <a:rPr lang="en-US" dirty="0">
                <a:solidFill>
                  <a:srgbClr val="FF00FF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NikoshBan "/>
              </a:rPr>
              <a:t>ব্যবহার</a:t>
            </a:r>
            <a:r>
              <a:rPr lang="en-US" dirty="0">
                <a:solidFill>
                  <a:srgbClr val="FF00FF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NikoshBan "/>
              </a:rPr>
              <a:t>করবো</a:t>
            </a:r>
            <a:r>
              <a:rPr lang="en-US" dirty="0">
                <a:solidFill>
                  <a:srgbClr val="FF00FF"/>
                </a:solidFill>
                <a:latin typeface="NikoshBan "/>
              </a:rPr>
              <a:t>?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55" y="685800"/>
            <a:ext cx="7730386" cy="5257799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900CFE-ED10-4247-8B44-1C16042F44BB}"/>
              </a:ext>
            </a:extLst>
          </p:cNvPr>
          <p:cNvSpPr txBox="1"/>
          <p:nvPr/>
        </p:nvSpPr>
        <p:spPr>
          <a:xfrm>
            <a:off x="1127328" y="448296"/>
            <a:ext cx="6790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NikoshBan "/>
              </a:rPr>
              <a:t>মাল্টিমিডিয়া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NikoshBan 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NikoshBan "/>
              </a:rPr>
              <a:t>ক্লাসে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NikoshBan 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NikoshBan "/>
              </a:rPr>
              <a:t>সবাইকে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NikoshBan 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A61F2E-F7FC-47D0-8C84-0BFD4DF76833}"/>
              </a:ext>
            </a:extLst>
          </p:cNvPr>
          <p:cNvSpPr/>
          <p:nvPr/>
        </p:nvSpPr>
        <p:spPr>
          <a:xfrm>
            <a:off x="609600" y="2260616"/>
            <a:ext cx="8382000" cy="33018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9A0C69E-91B8-4AF9-B275-480237BF2C8F}"/>
              </a:ext>
            </a:extLst>
          </p:cNvPr>
          <p:cNvGrpSpPr/>
          <p:nvPr/>
        </p:nvGrpSpPr>
        <p:grpSpPr>
          <a:xfrm>
            <a:off x="17819071" y="1964045"/>
            <a:ext cx="1528493" cy="3935743"/>
            <a:chOff x="3220407" y="1896164"/>
            <a:chExt cx="1528493" cy="3935743"/>
          </a:xfrm>
          <a:solidFill>
            <a:srgbClr val="FF00FF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D2C2903-4022-4BC7-918D-F89A3CC09A76}"/>
                </a:ext>
              </a:extLst>
            </p:cNvPr>
            <p:cNvSpPr/>
            <p:nvPr/>
          </p:nvSpPr>
          <p:spPr>
            <a:xfrm>
              <a:off x="3400905" y="1896164"/>
              <a:ext cx="997048" cy="986804"/>
            </a:xfrm>
            <a:custGeom>
              <a:avLst/>
              <a:gdLst>
                <a:gd name="connsiteX0" fmla="*/ 395714 w 814814"/>
                <a:gd name="connsiteY0" fmla="*/ 0 h 838200"/>
                <a:gd name="connsiteX1" fmla="*/ 814814 w 814814"/>
                <a:gd name="connsiteY1" fmla="*/ 419100 h 838200"/>
                <a:gd name="connsiteX2" fmla="*/ 395714 w 814814"/>
                <a:gd name="connsiteY2" fmla="*/ 838200 h 838200"/>
                <a:gd name="connsiteX3" fmla="*/ 9549 w 814814"/>
                <a:gd name="connsiteY3" fmla="*/ 582233 h 838200"/>
                <a:gd name="connsiteX4" fmla="*/ 0 w 814814"/>
                <a:gd name="connsiteY4" fmla="*/ 534934 h 838200"/>
                <a:gd name="connsiteX5" fmla="*/ 225736 w 814814"/>
                <a:gd name="connsiteY5" fmla="*/ 534934 h 838200"/>
                <a:gd name="connsiteX6" fmla="*/ 247540 w 814814"/>
                <a:gd name="connsiteY6" fmla="*/ 567274 h 838200"/>
                <a:gd name="connsiteX7" fmla="*/ 395714 w 814814"/>
                <a:gd name="connsiteY7" fmla="*/ 628650 h 838200"/>
                <a:gd name="connsiteX8" fmla="*/ 605264 w 814814"/>
                <a:gd name="connsiteY8" fmla="*/ 419100 h 838200"/>
                <a:gd name="connsiteX9" fmla="*/ 395714 w 814814"/>
                <a:gd name="connsiteY9" fmla="*/ 209550 h 838200"/>
                <a:gd name="connsiteX10" fmla="*/ 247540 w 814814"/>
                <a:gd name="connsiteY10" fmla="*/ 270926 h 838200"/>
                <a:gd name="connsiteX11" fmla="*/ 225736 w 814814"/>
                <a:gd name="connsiteY11" fmla="*/ 303266 h 838200"/>
                <a:gd name="connsiteX12" fmla="*/ 0 w 814814"/>
                <a:gd name="connsiteY12" fmla="*/ 303266 h 838200"/>
                <a:gd name="connsiteX13" fmla="*/ 9549 w 814814"/>
                <a:gd name="connsiteY13" fmla="*/ 255967 h 838200"/>
                <a:gd name="connsiteX14" fmla="*/ 395714 w 814814"/>
                <a:gd name="connsiteY14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4814" h="838200">
                  <a:moveTo>
                    <a:pt x="395714" y="0"/>
                  </a:moveTo>
                  <a:cubicBezTo>
                    <a:pt x="627177" y="0"/>
                    <a:pt x="814814" y="187637"/>
                    <a:pt x="814814" y="419100"/>
                  </a:cubicBezTo>
                  <a:cubicBezTo>
                    <a:pt x="814814" y="650563"/>
                    <a:pt x="627177" y="838200"/>
                    <a:pt x="395714" y="838200"/>
                  </a:cubicBezTo>
                  <a:cubicBezTo>
                    <a:pt x="222117" y="838200"/>
                    <a:pt x="73172" y="732654"/>
                    <a:pt x="9549" y="582233"/>
                  </a:cubicBezTo>
                  <a:lnTo>
                    <a:pt x="0" y="534934"/>
                  </a:lnTo>
                  <a:lnTo>
                    <a:pt x="225736" y="534934"/>
                  </a:lnTo>
                  <a:lnTo>
                    <a:pt x="247540" y="567274"/>
                  </a:lnTo>
                  <a:cubicBezTo>
                    <a:pt x="285461" y="605195"/>
                    <a:pt x="337849" y="628650"/>
                    <a:pt x="395714" y="628650"/>
                  </a:cubicBezTo>
                  <a:cubicBezTo>
                    <a:pt x="511445" y="628650"/>
                    <a:pt x="605264" y="534831"/>
                    <a:pt x="605264" y="419100"/>
                  </a:cubicBezTo>
                  <a:cubicBezTo>
                    <a:pt x="605264" y="303369"/>
                    <a:pt x="511445" y="209550"/>
                    <a:pt x="395714" y="209550"/>
                  </a:cubicBezTo>
                  <a:cubicBezTo>
                    <a:pt x="337849" y="209550"/>
                    <a:pt x="285461" y="233005"/>
                    <a:pt x="247540" y="270926"/>
                  </a:cubicBezTo>
                  <a:lnTo>
                    <a:pt x="225736" y="303266"/>
                  </a:lnTo>
                  <a:lnTo>
                    <a:pt x="0" y="303266"/>
                  </a:lnTo>
                  <a:lnTo>
                    <a:pt x="9549" y="255967"/>
                  </a:lnTo>
                  <a:cubicBezTo>
                    <a:pt x="73172" y="105546"/>
                    <a:pt x="222117" y="0"/>
                    <a:pt x="39571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8EC009C-AED4-4362-94D9-4ECB0AC0122D}"/>
                </a:ext>
              </a:extLst>
            </p:cNvPr>
            <p:cNvGrpSpPr/>
            <p:nvPr/>
          </p:nvGrpSpPr>
          <p:grpSpPr>
            <a:xfrm>
              <a:off x="3220407" y="4271928"/>
              <a:ext cx="1528493" cy="1559979"/>
              <a:chOff x="3295255" y="4173263"/>
              <a:chExt cx="1528493" cy="1559979"/>
            </a:xfrm>
            <a:grpFill/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79AB453E-CA13-4C44-A00C-94DC7BFFA7B6}"/>
                  </a:ext>
                </a:extLst>
              </p:cNvPr>
              <p:cNvSpPr/>
              <p:nvPr/>
            </p:nvSpPr>
            <p:spPr>
              <a:xfrm rot="2557990">
                <a:off x="3295255" y="4294631"/>
                <a:ext cx="1528493" cy="1438611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Connector 63">
                <a:extLst>
                  <a:ext uri="{FF2B5EF4-FFF2-40B4-BE49-F238E27FC236}">
                    <a16:creationId xmlns:a16="http://schemas.microsoft.com/office/drawing/2014/main" id="{57D79613-C76A-4222-AED4-20B8DADE1840}"/>
                  </a:ext>
                </a:extLst>
              </p:cNvPr>
              <p:cNvSpPr/>
              <p:nvPr/>
            </p:nvSpPr>
            <p:spPr>
              <a:xfrm rot="2632370">
                <a:off x="3935090" y="4173263"/>
                <a:ext cx="139474" cy="159079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D286EA1-4D98-4DCF-AD09-E26E8AC51A76}"/>
                  </a:ext>
                </a:extLst>
              </p:cNvPr>
              <p:cNvSpPr txBox="1"/>
              <p:nvPr/>
            </p:nvSpPr>
            <p:spPr>
              <a:xfrm>
                <a:off x="3583139" y="4614007"/>
                <a:ext cx="814814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গ  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4F3D196-7E29-451F-83D2-12A3DCFCF072}"/>
                </a:ext>
              </a:extLst>
            </p:cNvPr>
            <p:cNvGrpSpPr/>
            <p:nvPr/>
          </p:nvGrpSpPr>
          <p:grpSpPr>
            <a:xfrm>
              <a:off x="3803497" y="2952116"/>
              <a:ext cx="191864" cy="1180892"/>
              <a:chOff x="3858175" y="2834089"/>
              <a:chExt cx="191864" cy="1180892"/>
            </a:xfrm>
            <a:grpFill/>
          </p:grpSpPr>
          <p:sp>
            <p:nvSpPr>
              <p:cNvPr id="58" name="Flowchart: Connector 57">
                <a:extLst>
                  <a:ext uri="{FF2B5EF4-FFF2-40B4-BE49-F238E27FC236}">
                    <a16:creationId xmlns:a16="http://schemas.microsoft.com/office/drawing/2014/main" id="{81DB5227-3D58-4BB6-A970-EB8526872B81}"/>
                  </a:ext>
                </a:extLst>
              </p:cNvPr>
              <p:cNvSpPr/>
              <p:nvPr/>
            </p:nvSpPr>
            <p:spPr>
              <a:xfrm rot="2632370">
                <a:off x="3858175" y="2834089"/>
                <a:ext cx="151519" cy="146549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Connector 58">
                <a:extLst>
                  <a:ext uri="{FF2B5EF4-FFF2-40B4-BE49-F238E27FC236}">
                    <a16:creationId xmlns:a16="http://schemas.microsoft.com/office/drawing/2014/main" id="{F6C686F4-CE11-4CD5-B7B3-E98EB83E0EB5}"/>
                  </a:ext>
                </a:extLst>
              </p:cNvPr>
              <p:cNvSpPr/>
              <p:nvPr/>
            </p:nvSpPr>
            <p:spPr>
              <a:xfrm rot="2632370">
                <a:off x="3868260" y="3092674"/>
                <a:ext cx="151519" cy="146549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Connector 59">
                <a:extLst>
                  <a:ext uri="{FF2B5EF4-FFF2-40B4-BE49-F238E27FC236}">
                    <a16:creationId xmlns:a16="http://schemas.microsoft.com/office/drawing/2014/main" id="{4828EA06-9865-4DF5-B8D5-EA268B49C216}"/>
                  </a:ext>
                </a:extLst>
              </p:cNvPr>
              <p:cNvSpPr/>
              <p:nvPr/>
            </p:nvSpPr>
            <p:spPr>
              <a:xfrm rot="2632370">
                <a:off x="3878348" y="3351261"/>
                <a:ext cx="151519" cy="146549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Connector 60">
                <a:extLst>
                  <a:ext uri="{FF2B5EF4-FFF2-40B4-BE49-F238E27FC236}">
                    <a16:creationId xmlns:a16="http://schemas.microsoft.com/office/drawing/2014/main" id="{8C03EA2C-B41B-4820-8000-9A95C4E9E752}"/>
                  </a:ext>
                </a:extLst>
              </p:cNvPr>
              <p:cNvSpPr/>
              <p:nvPr/>
            </p:nvSpPr>
            <p:spPr>
              <a:xfrm rot="2632370">
                <a:off x="3888434" y="3609846"/>
                <a:ext cx="151519" cy="146549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Connector 61">
                <a:extLst>
                  <a:ext uri="{FF2B5EF4-FFF2-40B4-BE49-F238E27FC236}">
                    <a16:creationId xmlns:a16="http://schemas.microsoft.com/office/drawing/2014/main" id="{45C94652-881B-4E8D-A4D0-B77C5AC99B1E}"/>
                  </a:ext>
                </a:extLst>
              </p:cNvPr>
              <p:cNvSpPr/>
              <p:nvPr/>
            </p:nvSpPr>
            <p:spPr>
              <a:xfrm rot="2632370">
                <a:off x="3898520" y="3868432"/>
                <a:ext cx="151519" cy="146549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552E364-CF14-4298-80DC-FD9CA50D2091}"/>
              </a:ext>
            </a:extLst>
          </p:cNvPr>
          <p:cNvGrpSpPr/>
          <p:nvPr/>
        </p:nvGrpSpPr>
        <p:grpSpPr>
          <a:xfrm>
            <a:off x="20006157" y="2006484"/>
            <a:ext cx="1528493" cy="3935743"/>
            <a:chOff x="3220407" y="1896164"/>
            <a:chExt cx="1528493" cy="3935743"/>
          </a:xfrm>
          <a:solidFill>
            <a:srgbClr val="00B0F0"/>
          </a:solidFill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1D1479A-0E46-429C-990D-6C6617844D3D}"/>
                </a:ext>
              </a:extLst>
            </p:cNvPr>
            <p:cNvSpPr/>
            <p:nvPr/>
          </p:nvSpPr>
          <p:spPr>
            <a:xfrm>
              <a:off x="3400905" y="1896164"/>
              <a:ext cx="997048" cy="986804"/>
            </a:xfrm>
            <a:custGeom>
              <a:avLst/>
              <a:gdLst>
                <a:gd name="connsiteX0" fmla="*/ 395714 w 814814"/>
                <a:gd name="connsiteY0" fmla="*/ 0 h 838200"/>
                <a:gd name="connsiteX1" fmla="*/ 814814 w 814814"/>
                <a:gd name="connsiteY1" fmla="*/ 419100 h 838200"/>
                <a:gd name="connsiteX2" fmla="*/ 395714 w 814814"/>
                <a:gd name="connsiteY2" fmla="*/ 838200 h 838200"/>
                <a:gd name="connsiteX3" fmla="*/ 9549 w 814814"/>
                <a:gd name="connsiteY3" fmla="*/ 582233 h 838200"/>
                <a:gd name="connsiteX4" fmla="*/ 0 w 814814"/>
                <a:gd name="connsiteY4" fmla="*/ 534934 h 838200"/>
                <a:gd name="connsiteX5" fmla="*/ 225736 w 814814"/>
                <a:gd name="connsiteY5" fmla="*/ 534934 h 838200"/>
                <a:gd name="connsiteX6" fmla="*/ 247540 w 814814"/>
                <a:gd name="connsiteY6" fmla="*/ 567274 h 838200"/>
                <a:gd name="connsiteX7" fmla="*/ 395714 w 814814"/>
                <a:gd name="connsiteY7" fmla="*/ 628650 h 838200"/>
                <a:gd name="connsiteX8" fmla="*/ 605264 w 814814"/>
                <a:gd name="connsiteY8" fmla="*/ 419100 h 838200"/>
                <a:gd name="connsiteX9" fmla="*/ 395714 w 814814"/>
                <a:gd name="connsiteY9" fmla="*/ 209550 h 838200"/>
                <a:gd name="connsiteX10" fmla="*/ 247540 w 814814"/>
                <a:gd name="connsiteY10" fmla="*/ 270926 h 838200"/>
                <a:gd name="connsiteX11" fmla="*/ 225736 w 814814"/>
                <a:gd name="connsiteY11" fmla="*/ 303266 h 838200"/>
                <a:gd name="connsiteX12" fmla="*/ 0 w 814814"/>
                <a:gd name="connsiteY12" fmla="*/ 303266 h 838200"/>
                <a:gd name="connsiteX13" fmla="*/ 9549 w 814814"/>
                <a:gd name="connsiteY13" fmla="*/ 255967 h 838200"/>
                <a:gd name="connsiteX14" fmla="*/ 395714 w 814814"/>
                <a:gd name="connsiteY14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4814" h="838200">
                  <a:moveTo>
                    <a:pt x="395714" y="0"/>
                  </a:moveTo>
                  <a:cubicBezTo>
                    <a:pt x="627177" y="0"/>
                    <a:pt x="814814" y="187637"/>
                    <a:pt x="814814" y="419100"/>
                  </a:cubicBezTo>
                  <a:cubicBezTo>
                    <a:pt x="814814" y="650563"/>
                    <a:pt x="627177" y="838200"/>
                    <a:pt x="395714" y="838200"/>
                  </a:cubicBezTo>
                  <a:cubicBezTo>
                    <a:pt x="222117" y="838200"/>
                    <a:pt x="73172" y="732654"/>
                    <a:pt x="9549" y="582233"/>
                  </a:cubicBezTo>
                  <a:lnTo>
                    <a:pt x="0" y="534934"/>
                  </a:lnTo>
                  <a:lnTo>
                    <a:pt x="225736" y="534934"/>
                  </a:lnTo>
                  <a:lnTo>
                    <a:pt x="247540" y="567274"/>
                  </a:lnTo>
                  <a:cubicBezTo>
                    <a:pt x="285461" y="605195"/>
                    <a:pt x="337849" y="628650"/>
                    <a:pt x="395714" y="628650"/>
                  </a:cubicBezTo>
                  <a:cubicBezTo>
                    <a:pt x="511445" y="628650"/>
                    <a:pt x="605264" y="534831"/>
                    <a:pt x="605264" y="419100"/>
                  </a:cubicBezTo>
                  <a:cubicBezTo>
                    <a:pt x="605264" y="303369"/>
                    <a:pt x="511445" y="209550"/>
                    <a:pt x="395714" y="209550"/>
                  </a:cubicBezTo>
                  <a:cubicBezTo>
                    <a:pt x="337849" y="209550"/>
                    <a:pt x="285461" y="233005"/>
                    <a:pt x="247540" y="270926"/>
                  </a:cubicBezTo>
                  <a:lnTo>
                    <a:pt x="225736" y="303266"/>
                  </a:lnTo>
                  <a:lnTo>
                    <a:pt x="0" y="303266"/>
                  </a:lnTo>
                  <a:lnTo>
                    <a:pt x="9549" y="255967"/>
                  </a:lnTo>
                  <a:cubicBezTo>
                    <a:pt x="73172" y="105546"/>
                    <a:pt x="222117" y="0"/>
                    <a:pt x="39571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D7A5A0E-E9BC-4D1B-9E0D-F60675212982}"/>
                </a:ext>
              </a:extLst>
            </p:cNvPr>
            <p:cNvGrpSpPr/>
            <p:nvPr/>
          </p:nvGrpSpPr>
          <p:grpSpPr>
            <a:xfrm>
              <a:off x="3220407" y="4271928"/>
              <a:ext cx="1528493" cy="1559979"/>
              <a:chOff x="3295255" y="4173263"/>
              <a:chExt cx="1528493" cy="1559979"/>
            </a:xfrm>
            <a:grpFill/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79A49EAB-CFDC-4B00-AD8B-A640E224BA2C}"/>
                  </a:ext>
                </a:extLst>
              </p:cNvPr>
              <p:cNvSpPr/>
              <p:nvPr/>
            </p:nvSpPr>
            <p:spPr>
              <a:xfrm rot="2557990">
                <a:off x="3295255" y="4294631"/>
                <a:ext cx="1528493" cy="1438611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Connector 75">
                <a:extLst>
                  <a:ext uri="{FF2B5EF4-FFF2-40B4-BE49-F238E27FC236}">
                    <a16:creationId xmlns:a16="http://schemas.microsoft.com/office/drawing/2014/main" id="{7F5F3A8F-FF86-45E9-A049-1B92DC68DE61}"/>
                  </a:ext>
                </a:extLst>
              </p:cNvPr>
              <p:cNvSpPr/>
              <p:nvPr/>
            </p:nvSpPr>
            <p:spPr>
              <a:xfrm rot="2632370">
                <a:off x="3935090" y="4173263"/>
                <a:ext cx="139474" cy="159079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AD5ACB2-5670-46F7-8215-7D6216765D0B}"/>
                  </a:ext>
                </a:extLst>
              </p:cNvPr>
              <p:cNvSpPr txBox="1"/>
              <p:nvPr/>
            </p:nvSpPr>
            <p:spPr>
              <a:xfrm>
                <a:off x="3583139" y="4614007"/>
                <a:ext cx="814814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ত 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315286F-C9F2-46BB-9911-D3B6ED6F3CA4}"/>
                </a:ext>
              </a:extLst>
            </p:cNvPr>
            <p:cNvGrpSpPr/>
            <p:nvPr/>
          </p:nvGrpSpPr>
          <p:grpSpPr>
            <a:xfrm>
              <a:off x="3803497" y="2952116"/>
              <a:ext cx="191864" cy="1180892"/>
              <a:chOff x="3858175" y="2834089"/>
              <a:chExt cx="191864" cy="1180892"/>
            </a:xfrm>
            <a:grpFill/>
          </p:grpSpPr>
          <p:sp>
            <p:nvSpPr>
              <p:cNvPr id="70" name="Flowchart: Connector 69">
                <a:extLst>
                  <a:ext uri="{FF2B5EF4-FFF2-40B4-BE49-F238E27FC236}">
                    <a16:creationId xmlns:a16="http://schemas.microsoft.com/office/drawing/2014/main" id="{ADAEAEBB-F813-4AAC-93E4-F48E28B4E1D6}"/>
                  </a:ext>
                </a:extLst>
              </p:cNvPr>
              <p:cNvSpPr/>
              <p:nvPr/>
            </p:nvSpPr>
            <p:spPr>
              <a:xfrm rot="2632370">
                <a:off x="3858175" y="2834089"/>
                <a:ext cx="151519" cy="146549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id="{8A120773-6CE4-4A72-B33D-C1A12956EC57}"/>
                  </a:ext>
                </a:extLst>
              </p:cNvPr>
              <p:cNvSpPr/>
              <p:nvPr/>
            </p:nvSpPr>
            <p:spPr>
              <a:xfrm rot="2632370">
                <a:off x="3868260" y="3092674"/>
                <a:ext cx="151519" cy="146549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id="{E34D9398-2325-41D1-949A-2503FD9B5D48}"/>
                  </a:ext>
                </a:extLst>
              </p:cNvPr>
              <p:cNvSpPr/>
              <p:nvPr/>
            </p:nvSpPr>
            <p:spPr>
              <a:xfrm rot="2632370">
                <a:off x="3878348" y="3351261"/>
                <a:ext cx="151519" cy="146549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Connector 72">
                <a:extLst>
                  <a:ext uri="{FF2B5EF4-FFF2-40B4-BE49-F238E27FC236}">
                    <a16:creationId xmlns:a16="http://schemas.microsoft.com/office/drawing/2014/main" id="{665C5058-6A5C-4123-9C4B-4BB8362B1376}"/>
                  </a:ext>
                </a:extLst>
              </p:cNvPr>
              <p:cNvSpPr/>
              <p:nvPr/>
            </p:nvSpPr>
            <p:spPr>
              <a:xfrm rot="2632370">
                <a:off x="3888434" y="3609846"/>
                <a:ext cx="151519" cy="146549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lowchart: Connector 73">
                <a:extLst>
                  <a:ext uri="{FF2B5EF4-FFF2-40B4-BE49-F238E27FC236}">
                    <a16:creationId xmlns:a16="http://schemas.microsoft.com/office/drawing/2014/main" id="{CA29AE3E-DFED-428E-9694-2517E63D5AFD}"/>
                  </a:ext>
                </a:extLst>
              </p:cNvPr>
              <p:cNvSpPr/>
              <p:nvPr/>
            </p:nvSpPr>
            <p:spPr>
              <a:xfrm rot="2632370">
                <a:off x="3898520" y="3868432"/>
                <a:ext cx="151519" cy="146549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F176FA1-B623-4BE3-B8EE-1BBF8BCCD4A0}"/>
              </a:ext>
            </a:extLst>
          </p:cNvPr>
          <p:cNvGrpSpPr/>
          <p:nvPr/>
        </p:nvGrpSpPr>
        <p:grpSpPr>
          <a:xfrm>
            <a:off x="22326600" y="2069373"/>
            <a:ext cx="1528493" cy="3935743"/>
            <a:chOff x="3220407" y="1896164"/>
            <a:chExt cx="1528493" cy="3935743"/>
          </a:xfrm>
          <a:solidFill>
            <a:srgbClr val="339933"/>
          </a:solidFill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F4C0CD1-F86C-4DDB-AE83-4ED15AACE071}"/>
                </a:ext>
              </a:extLst>
            </p:cNvPr>
            <p:cNvSpPr/>
            <p:nvPr/>
          </p:nvSpPr>
          <p:spPr>
            <a:xfrm>
              <a:off x="3400905" y="1896164"/>
              <a:ext cx="997048" cy="986804"/>
            </a:xfrm>
            <a:custGeom>
              <a:avLst/>
              <a:gdLst>
                <a:gd name="connsiteX0" fmla="*/ 395714 w 814814"/>
                <a:gd name="connsiteY0" fmla="*/ 0 h 838200"/>
                <a:gd name="connsiteX1" fmla="*/ 814814 w 814814"/>
                <a:gd name="connsiteY1" fmla="*/ 419100 h 838200"/>
                <a:gd name="connsiteX2" fmla="*/ 395714 w 814814"/>
                <a:gd name="connsiteY2" fmla="*/ 838200 h 838200"/>
                <a:gd name="connsiteX3" fmla="*/ 9549 w 814814"/>
                <a:gd name="connsiteY3" fmla="*/ 582233 h 838200"/>
                <a:gd name="connsiteX4" fmla="*/ 0 w 814814"/>
                <a:gd name="connsiteY4" fmla="*/ 534934 h 838200"/>
                <a:gd name="connsiteX5" fmla="*/ 225736 w 814814"/>
                <a:gd name="connsiteY5" fmla="*/ 534934 h 838200"/>
                <a:gd name="connsiteX6" fmla="*/ 247540 w 814814"/>
                <a:gd name="connsiteY6" fmla="*/ 567274 h 838200"/>
                <a:gd name="connsiteX7" fmla="*/ 395714 w 814814"/>
                <a:gd name="connsiteY7" fmla="*/ 628650 h 838200"/>
                <a:gd name="connsiteX8" fmla="*/ 605264 w 814814"/>
                <a:gd name="connsiteY8" fmla="*/ 419100 h 838200"/>
                <a:gd name="connsiteX9" fmla="*/ 395714 w 814814"/>
                <a:gd name="connsiteY9" fmla="*/ 209550 h 838200"/>
                <a:gd name="connsiteX10" fmla="*/ 247540 w 814814"/>
                <a:gd name="connsiteY10" fmla="*/ 270926 h 838200"/>
                <a:gd name="connsiteX11" fmla="*/ 225736 w 814814"/>
                <a:gd name="connsiteY11" fmla="*/ 303266 h 838200"/>
                <a:gd name="connsiteX12" fmla="*/ 0 w 814814"/>
                <a:gd name="connsiteY12" fmla="*/ 303266 h 838200"/>
                <a:gd name="connsiteX13" fmla="*/ 9549 w 814814"/>
                <a:gd name="connsiteY13" fmla="*/ 255967 h 838200"/>
                <a:gd name="connsiteX14" fmla="*/ 395714 w 814814"/>
                <a:gd name="connsiteY14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4814" h="838200">
                  <a:moveTo>
                    <a:pt x="395714" y="0"/>
                  </a:moveTo>
                  <a:cubicBezTo>
                    <a:pt x="627177" y="0"/>
                    <a:pt x="814814" y="187637"/>
                    <a:pt x="814814" y="419100"/>
                  </a:cubicBezTo>
                  <a:cubicBezTo>
                    <a:pt x="814814" y="650563"/>
                    <a:pt x="627177" y="838200"/>
                    <a:pt x="395714" y="838200"/>
                  </a:cubicBezTo>
                  <a:cubicBezTo>
                    <a:pt x="222117" y="838200"/>
                    <a:pt x="73172" y="732654"/>
                    <a:pt x="9549" y="582233"/>
                  </a:cubicBezTo>
                  <a:lnTo>
                    <a:pt x="0" y="534934"/>
                  </a:lnTo>
                  <a:lnTo>
                    <a:pt x="225736" y="534934"/>
                  </a:lnTo>
                  <a:lnTo>
                    <a:pt x="247540" y="567274"/>
                  </a:lnTo>
                  <a:cubicBezTo>
                    <a:pt x="285461" y="605195"/>
                    <a:pt x="337849" y="628650"/>
                    <a:pt x="395714" y="628650"/>
                  </a:cubicBezTo>
                  <a:cubicBezTo>
                    <a:pt x="511445" y="628650"/>
                    <a:pt x="605264" y="534831"/>
                    <a:pt x="605264" y="419100"/>
                  </a:cubicBezTo>
                  <a:cubicBezTo>
                    <a:pt x="605264" y="303369"/>
                    <a:pt x="511445" y="209550"/>
                    <a:pt x="395714" y="209550"/>
                  </a:cubicBezTo>
                  <a:cubicBezTo>
                    <a:pt x="337849" y="209550"/>
                    <a:pt x="285461" y="233005"/>
                    <a:pt x="247540" y="270926"/>
                  </a:cubicBezTo>
                  <a:lnTo>
                    <a:pt x="225736" y="303266"/>
                  </a:lnTo>
                  <a:lnTo>
                    <a:pt x="0" y="303266"/>
                  </a:lnTo>
                  <a:lnTo>
                    <a:pt x="9549" y="255967"/>
                  </a:lnTo>
                  <a:cubicBezTo>
                    <a:pt x="73172" y="105546"/>
                    <a:pt x="222117" y="0"/>
                    <a:pt x="39571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CE464A63-B95B-4609-826C-C3ED8B087F3D}"/>
                </a:ext>
              </a:extLst>
            </p:cNvPr>
            <p:cNvGrpSpPr/>
            <p:nvPr/>
          </p:nvGrpSpPr>
          <p:grpSpPr>
            <a:xfrm>
              <a:off x="3220407" y="4271928"/>
              <a:ext cx="1528493" cy="1559979"/>
              <a:chOff x="3295255" y="4173263"/>
              <a:chExt cx="1528493" cy="1559979"/>
            </a:xfrm>
            <a:grpFill/>
          </p:grpSpPr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8A96E14B-3464-4729-97C3-3F757A47DB86}"/>
                  </a:ext>
                </a:extLst>
              </p:cNvPr>
              <p:cNvSpPr/>
              <p:nvPr/>
            </p:nvSpPr>
            <p:spPr>
              <a:xfrm rot="2557990">
                <a:off x="3295255" y="4294631"/>
                <a:ext cx="1528493" cy="1438611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lowchart: Connector 87">
                <a:extLst>
                  <a:ext uri="{FF2B5EF4-FFF2-40B4-BE49-F238E27FC236}">
                    <a16:creationId xmlns:a16="http://schemas.microsoft.com/office/drawing/2014/main" id="{A6EABDA3-17C9-49C2-8533-B1DCACA98513}"/>
                  </a:ext>
                </a:extLst>
              </p:cNvPr>
              <p:cNvSpPr/>
              <p:nvPr/>
            </p:nvSpPr>
            <p:spPr>
              <a:xfrm rot="2632370">
                <a:off x="3935090" y="4173263"/>
                <a:ext cx="139474" cy="159079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407C20F-9C59-40E8-8E37-6638C6003DB2}"/>
                  </a:ext>
                </a:extLst>
              </p:cNvPr>
              <p:cNvSpPr txBox="1"/>
              <p:nvPr/>
            </p:nvSpPr>
            <p:spPr>
              <a:xfrm>
                <a:off x="3583139" y="4614007"/>
                <a:ext cx="814814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ম  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882A3A7-75A1-4BAC-9214-25E7F0AA1372}"/>
                </a:ext>
              </a:extLst>
            </p:cNvPr>
            <p:cNvGrpSpPr/>
            <p:nvPr/>
          </p:nvGrpSpPr>
          <p:grpSpPr>
            <a:xfrm>
              <a:off x="3803497" y="2952116"/>
              <a:ext cx="191864" cy="1180892"/>
              <a:chOff x="3858175" y="2834089"/>
              <a:chExt cx="191864" cy="1180892"/>
            </a:xfrm>
            <a:grpFill/>
          </p:grpSpPr>
          <p:sp>
            <p:nvSpPr>
              <p:cNvPr id="82" name="Flowchart: Connector 81">
                <a:extLst>
                  <a:ext uri="{FF2B5EF4-FFF2-40B4-BE49-F238E27FC236}">
                    <a16:creationId xmlns:a16="http://schemas.microsoft.com/office/drawing/2014/main" id="{701174B3-D5D0-4120-8CC0-5BA293183FB3}"/>
                  </a:ext>
                </a:extLst>
              </p:cNvPr>
              <p:cNvSpPr/>
              <p:nvPr/>
            </p:nvSpPr>
            <p:spPr>
              <a:xfrm rot="2632370">
                <a:off x="3858175" y="2834089"/>
                <a:ext cx="151519" cy="146549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lowchart: Connector 82">
                <a:extLst>
                  <a:ext uri="{FF2B5EF4-FFF2-40B4-BE49-F238E27FC236}">
                    <a16:creationId xmlns:a16="http://schemas.microsoft.com/office/drawing/2014/main" id="{33CB97F3-1800-4759-B159-061639711D42}"/>
                  </a:ext>
                </a:extLst>
              </p:cNvPr>
              <p:cNvSpPr/>
              <p:nvPr/>
            </p:nvSpPr>
            <p:spPr>
              <a:xfrm rot="2632370">
                <a:off x="3868260" y="3092674"/>
                <a:ext cx="151519" cy="146549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lowchart: Connector 83">
                <a:extLst>
                  <a:ext uri="{FF2B5EF4-FFF2-40B4-BE49-F238E27FC236}">
                    <a16:creationId xmlns:a16="http://schemas.microsoft.com/office/drawing/2014/main" id="{B5C2E678-726B-42FC-BFF3-5748B1DE2D17}"/>
                  </a:ext>
                </a:extLst>
              </p:cNvPr>
              <p:cNvSpPr/>
              <p:nvPr/>
            </p:nvSpPr>
            <p:spPr>
              <a:xfrm rot="2632370">
                <a:off x="3878348" y="3351261"/>
                <a:ext cx="151519" cy="146549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lowchart: Connector 84">
                <a:extLst>
                  <a:ext uri="{FF2B5EF4-FFF2-40B4-BE49-F238E27FC236}">
                    <a16:creationId xmlns:a16="http://schemas.microsoft.com/office/drawing/2014/main" id="{68E3115A-A433-4BF0-8B02-DE8569476936}"/>
                  </a:ext>
                </a:extLst>
              </p:cNvPr>
              <p:cNvSpPr/>
              <p:nvPr/>
            </p:nvSpPr>
            <p:spPr>
              <a:xfrm rot="2632370">
                <a:off x="3888434" y="3609846"/>
                <a:ext cx="151519" cy="146549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lowchart: Connector 85">
                <a:extLst>
                  <a:ext uri="{FF2B5EF4-FFF2-40B4-BE49-F238E27FC236}">
                    <a16:creationId xmlns:a16="http://schemas.microsoft.com/office/drawing/2014/main" id="{72282754-4E86-4F3A-9D29-C1416417F7AA}"/>
                  </a:ext>
                </a:extLst>
              </p:cNvPr>
              <p:cNvSpPr/>
              <p:nvPr/>
            </p:nvSpPr>
            <p:spPr>
              <a:xfrm rot="2632370">
                <a:off x="3898520" y="3868432"/>
                <a:ext cx="151519" cy="146549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D92023-2A0A-4F09-BD68-BB38BE386EDB}"/>
              </a:ext>
            </a:extLst>
          </p:cNvPr>
          <p:cNvGrpSpPr/>
          <p:nvPr/>
        </p:nvGrpSpPr>
        <p:grpSpPr>
          <a:xfrm>
            <a:off x="15156557" y="2006484"/>
            <a:ext cx="1528493" cy="3935743"/>
            <a:chOff x="15156557" y="2006484"/>
            <a:chExt cx="1528493" cy="3935743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A8B18A5-FF85-4E3F-A80A-EBDD7E3DE1C2}"/>
                </a:ext>
              </a:extLst>
            </p:cNvPr>
            <p:cNvGrpSpPr/>
            <p:nvPr/>
          </p:nvGrpSpPr>
          <p:grpSpPr>
            <a:xfrm>
              <a:off x="15156557" y="2006484"/>
              <a:ext cx="1528493" cy="3935743"/>
              <a:chOff x="3220407" y="1896164"/>
              <a:chExt cx="1528493" cy="3935743"/>
            </a:xfrm>
            <a:solidFill>
              <a:srgbClr val="FFFF00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01A332B2-3CBE-4B52-8326-B08AB7711C8D}"/>
                  </a:ext>
                </a:extLst>
              </p:cNvPr>
              <p:cNvSpPr/>
              <p:nvPr/>
            </p:nvSpPr>
            <p:spPr>
              <a:xfrm>
                <a:off x="3400905" y="1896164"/>
                <a:ext cx="997048" cy="986804"/>
              </a:xfrm>
              <a:custGeom>
                <a:avLst/>
                <a:gdLst>
                  <a:gd name="connsiteX0" fmla="*/ 395714 w 814814"/>
                  <a:gd name="connsiteY0" fmla="*/ 0 h 838200"/>
                  <a:gd name="connsiteX1" fmla="*/ 814814 w 814814"/>
                  <a:gd name="connsiteY1" fmla="*/ 419100 h 838200"/>
                  <a:gd name="connsiteX2" fmla="*/ 395714 w 814814"/>
                  <a:gd name="connsiteY2" fmla="*/ 838200 h 838200"/>
                  <a:gd name="connsiteX3" fmla="*/ 9549 w 814814"/>
                  <a:gd name="connsiteY3" fmla="*/ 582233 h 838200"/>
                  <a:gd name="connsiteX4" fmla="*/ 0 w 814814"/>
                  <a:gd name="connsiteY4" fmla="*/ 534934 h 838200"/>
                  <a:gd name="connsiteX5" fmla="*/ 225736 w 814814"/>
                  <a:gd name="connsiteY5" fmla="*/ 534934 h 838200"/>
                  <a:gd name="connsiteX6" fmla="*/ 247540 w 814814"/>
                  <a:gd name="connsiteY6" fmla="*/ 567274 h 838200"/>
                  <a:gd name="connsiteX7" fmla="*/ 395714 w 814814"/>
                  <a:gd name="connsiteY7" fmla="*/ 628650 h 838200"/>
                  <a:gd name="connsiteX8" fmla="*/ 605264 w 814814"/>
                  <a:gd name="connsiteY8" fmla="*/ 419100 h 838200"/>
                  <a:gd name="connsiteX9" fmla="*/ 395714 w 814814"/>
                  <a:gd name="connsiteY9" fmla="*/ 209550 h 838200"/>
                  <a:gd name="connsiteX10" fmla="*/ 247540 w 814814"/>
                  <a:gd name="connsiteY10" fmla="*/ 270926 h 838200"/>
                  <a:gd name="connsiteX11" fmla="*/ 225736 w 814814"/>
                  <a:gd name="connsiteY11" fmla="*/ 303266 h 838200"/>
                  <a:gd name="connsiteX12" fmla="*/ 0 w 814814"/>
                  <a:gd name="connsiteY12" fmla="*/ 303266 h 838200"/>
                  <a:gd name="connsiteX13" fmla="*/ 9549 w 814814"/>
                  <a:gd name="connsiteY13" fmla="*/ 255967 h 838200"/>
                  <a:gd name="connsiteX14" fmla="*/ 395714 w 814814"/>
                  <a:gd name="connsiteY14" fmla="*/ 0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14814" h="838200">
                    <a:moveTo>
                      <a:pt x="395714" y="0"/>
                    </a:moveTo>
                    <a:cubicBezTo>
                      <a:pt x="627177" y="0"/>
                      <a:pt x="814814" y="187637"/>
                      <a:pt x="814814" y="419100"/>
                    </a:cubicBezTo>
                    <a:cubicBezTo>
                      <a:pt x="814814" y="650563"/>
                      <a:pt x="627177" y="838200"/>
                      <a:pt x="395714" y="838200"/>
                    </a:cubicBezTo>
                    <a:cubicBezTo>
                      <a:pt x="222117" y="838200"/>
                      <a:pt x="73172" y="732654"/>
                      <a:pt x="9549" y="582233"/>
                    </a:cubicBezTo>
                    <a:lnTo>
                      <a:pt x="0" y="534934"/>
                    </a:lnTo>
                    <a:lnTo>
                      <a:pt x="225736" y="534934"/>
                    </a:lnTo>
                    <a:lnTo>
                      <a:pt x="247540" y="567274"/>
                    </a:lnTo>
                    <a:cubicBezTo>
                      <a:pt x="285461" y="605195"/>
                      <a:pt x="337849" y="628650"/>
                      <a:pt x="395714" y="628650"/>
                    </a:cubicBezTo>
                    <a:cubicBezTo>
                      <a:pt x="511445" y="628650"/>
                      <a:pt x="605264" y="534831"/>
                      <a:pt x="605264" y="419100"/>
                    </a:cubicBezTo>
                    <a:cubicBezTo>
                      <a:pt x="605264" y="303369"/>
                      <a:pt x="511445" y="209550"/>
                      <a:pt x="395714" y="209550"/>
                    </a:cubicBezTo>
                    <a:cubicBezTo>
                      <a:pt x="337849" y="209550"/>
                      <a:pt x="285461" y="233005"/>
                      <a:pt x="247540" y="270926"/>
                    </a:cubicBezTo>
                    <a:lnTo>
                      <a:pt x="225736" y="303266"/>
                    </a:lnTo>
                    <a:lnTo>
                      <a:pt x="0" y="303266"/>
                    </a:lnTo>
                    <a:lnTo>
                      <a:pt x="9549" y="255967"/>
                    </a:lnTo>
                    <a:cubicBezTo>
                      <a:pt x="73172" y="105546"/>
                      <a:pt x="222117" y="0"/>
                      <a:pt x="395714" y="0"/>
                    </a:cubicBezTo>
                    <a:close/>
                  </a:path>
                </a:pathLst>
              </a:custGeom>
              <a:grpFill/>
              <a:ln>
                <a:noFill/>
              </a:ln>
              <a:scene3d>
                <a:camera prst="obliqueTop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8DA638E-57A1-4605-BB6B-DC3AC94CE07B}"/>
                  </a:ext>
                </a:extLst>
              </p:cNvPr>
              <p:cNvGrpSpPr/>
              <p:nvPr/>
            </p:nvGrpSpPr>
            <p:grpSpPr>
              <a:xfrm>
                <a:off x="3220407" y="4271928"/>
                <a:ext cx="1528493" cy="1559979"/>
                <a:chOff x="3295255" y="4173263"/>
                <a:chExt cx="1528493" cy="1559979"/>
              </a:xfrm>
              <a:grpFill/>
            </p:grpSpPr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5DC59D56-DC32-49F4-8997-E4A645FFB025}"/>
                    </a:ext>
                  </a:extLst>
                </p:cNvPr>
                <p:cNvSpPr/>
                <p:nvPr/>
              </p:nvSpPr>
              <p:spPr>
                <a:xfrm rot="2557990">
                  <a:off x="3295255" y="4294631"/>
                  <a:ext cx="1528493" cy="1438611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Flowchart: Connector 47">
                  <a:extLst>
                    <a:ext uri="{FF2B5EF4-FFF2-40B4-BE49-F238E27FC236}">
                      <a16:creationId xmlns:a16="http://schemas.microsoft.com/office/drawing/2014/main" id="{C60E4295-3A1E-4C2E-A8CD-8133BB7DC762}"/>
                    </a:ext>
                  </a:extLst>
                </p:cNvPr>
                <p:cNvSpPr/>
                <p:nvPr/>
              </p:nvSpPr>
              <p:spPr>
                <a:xfrm rot="2632370">
                  <a:off x="3935090" y="4173263"/>
                  <a:ext cx="139474" cy="159079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DC9DC23-86A2-439D-946D-A161E1B494D4}"/>
                  </a:ext>
                </a:extLst>
              </p:cNvPr>
              <p:cNvGrpSpPr/>
              <p:nvPr/>
            </p:nvGrpSpPr>
            <p:grpSpPr>
              <a:xfrm>
                <a:off x="3803497" y="2952116"/>
                <a:ext cx="191864" cy="1180892"/>
                <a:chOff x="3858175" y="2834089"/>
                <a:chExt cx="191864" cy="1180892"/>
              </a:xfrm>
              <a:grpFill/>
            </p:grpSpPr>
            <p:sp>
              <p:nvSpPr>
                <p:cNvPr id="8" name="Flowchart: Connector 7">
                  <a:extLst>
                    <a:ext uri="{FF2B5EF4-FFF2-40B4-BE49-F238E27FC236}">
                      <a16:creationId xmlns:a16="http://schemas.microsoft.com/office/drawing/2014/main" id="{3EA2D67F-672C-4B92-BD7F-15CC8C2F417F}"/>
                    </a:ext>
                  </a:extLst>
                </p:cNvPr>
                <p:cNvSpPr/>
                <p:nvPr/>
              </p:nvSpPr>
              <p:spPr>
                <a:xfrm rot="2632370">
                  <a:off x="3858175" y="2834089"/>
                  <a:ext cx="151519" cy="146549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lowchart: Connector 41">
                  <a:extLst>
                    <a:ext uri="{FF2B5EF4-FFF2-40B4-BE49-F238E27FC236}">
                      <a16:creationId xmlns:a16="http://schemas.microsoft.com/office/drawing/2014/main" id="{74C0C14E-A5E8-4400-8DD6-3CA71726048A}"/>
                    </a:ext>
                  </a:extLst>
                </p:cNvPr>
                <p:cNvSpPr/>
                <p:nvPr/>
              </p:nvSpPr>
              <p:spPr>
                <a:xfrm rot="2632370">
                  <a:off x="3868260" y="3092674"/>
                  <a:ext cx="151519" cy="146549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lowchart: Connector 49">
                  <a:extLst>
                    <a:ext uri="{FF2B5EF4-FFF2-40B4-BE49-F238E27FC236}">
                      <a16:creationId xmlns:a16="http://schemas.microsoft.com/office/drawing/2014/main" id="{FAEAD142-72B9-44F0-AA24-79A054069EE1}"/>
                    </a:ext>
                  </a:extLst>
                </p:cNvPr>
                <p:cNvSpPr/>
                <p:nvPr/>
              </p:nvSpPr>
              <p:spPr>
                <a:xfrm rot="2632370">
                  <a:off x="3878348" y="3351261"/>
                  <a:ext cx="151519" cy="146549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lowchart: Connector 50">
                  <a:extLst>
                    <a:ext uri="{FF2B5EF4-FFF2-40B4-BE49-F238E27FC236}">
                      <a16:creationId xmlns:a16="http://schemas.microsoft.com/office/drawing/2014/main" id="{3BC66DE5-3D44-40DF-B8C3-C7BBF756A023}"/>
                    </a:ext>
                  </a:extLst>
                </p:cNvPr>
                <p:cNvSpPr/>
                <p:nvPr/>
              </p:nvSpPr>
              <p:spPr>
                <a:xfrm rot="2632370">
                  <a:off x="3888434" y="3609846"/>
                  <a:ext cx="151519" cy="146549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lowchart: Connector 51">
                  <a:extLst>
                    <a:ext uri="{FF2B5EF4-FFF2-40B4-BE49-F238E27FC236}">
                      <a16:creationId xmlns:a16="http://schemas.microsoft.com/office/drawing/2014/main" id="{1DF28E08-70E9-4EC1-B319-BA345A5B0D4C}"/>
                    </a:ext>
                  </a:extLst>
                </p:cNvPr>
                <p:cNvSpPr/>
                <p:nvPr/>
              </p:nvSpPr>
              <p:spPr>
                <a:xfrm rot="2632370">
                  <a:off x="3898520" y="3868432"/>
                  <a:ext cx="151519" cy="146549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B811BA-738A-498B-9050-D21429CD12CF}"/>
                </a:ext>
              </a:extLst>
            </p:cNvPr>
            <p:cNvSpPr txBox="1"/>
            <p:nvPr/>
          </p:nvSpPr>
          <p:spPr>
            <a:xfrm>
              <a:off x="15532541" y="4907549"/>
              <a:ext cx="7765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2067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023 L -1.59097 -0.015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49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1.64253 -0.003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3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1.66302 -0.009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0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-1.63628 -0.021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823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28600"/>
            <a:ext cx="6324600" cy="1600200"/>
          </a:xfrm>
        </p:spPr>
        <p:txBody>
          <a:bodyPr>
            <a:noAutofit/>
          </a:bodyPr>
          <a:lstStyle/>
          <a:p>
            <a:r>
              <a:rPr lang="en-US" sz="7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8839200" cy="457200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শারমিন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৯৮নং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শিমুলবাড়িয়া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সদর,সাতক্ষীরা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>
                <a:solidFill>
                  <a:schemeClr val="tx2"/>
                </a:solidFill>
                <a:cs typeface="NikoshBAN" panose="02000000000000000000" pitchFamily="2" charset="0"/>
              </a:rPr>
              <a:t>Email ID:sarminislam572@gmail.com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err="1"/>
              <a:t>পাঠ</a:t>
            </a:r>
            <a:r>
              <a:rPr lang="en-US" sz="6000" dirty="0"/>
              <a:t> </a:t>
            </a:r>
            <a:r>
              <a:rPr lang="en-US" sz="6000" dirty="0" err="1"/>
              <a:t>পরিচিতি</a:t>
            </a:r>
            <a:r>
              <a:rPr lang="en-US" sz="6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>
                <a:solidFill>
                  <a:srgbClr val="339933"/>
                </a:solidFill>
              </a:rPr>
              <a:t>শ্রেণীঃ</a:t>
            </a:r>
            <a:r>
              <a:rPr lang="en-US" dirty="0">
                <a:solidFill>
                  <a:srgbClr val="339933"/>
                </a:solidFill>
              </a:rPr>
              <a:t> </a:t>
            </a:r>
            <a:r>
              <a:rPr lang="en-US" dirty="0" err="1">
                <a:solidFill>
                  <a:srgbClr val="339933"/>
                </a:solidFill>
              </a:rPr>
              <a:t>চতুর্থ</a:t>
            </a:r>
            <a:r>
              <a:rPr lang="en-US" dirty="0">
                <a:solidFill>
                  <a:srgbClr val="339933"/>
                </a:solidFill>
              </a:rPr>
              <a:t>                    </a:t>
            </a:r>
            <a:r>
              <a:rPr lang="en-US" dirty="0" err="1">
                <a:solidFill>
                  <a:srgbClr val="CC0066"/>
                </a:solidFill>
              </a:rPr>
              <a:t>বিষয়ঃ</a:t>
            </a:r>
            <a:r>
              <a:rPr lang="en-US" dirty="0">
                <a:solidFill>
                  <a:srgbClr val="CC0066"/>
                </a:solidFill>
              </a:rPr>
              <a:t> </a:t>
            </a:r>
            <a:r>
              <a:rPr lang="en-US" dirty="0" err="1">
                <a:solidFill>
                  <a:srgbClr val="CC0066"/>
                </a:solidFill>
              </a:rPr>
              <a:t>বাংলাদেশ</a:t>
            </a:r>
            <a:r>
              <a:rPr lang="en-US" dirty="0">
                <a:solidFill>
                  <a:srgbClr val="CC0066"/>
                </a:solidFill>
              </a:rPr>
              <a:t> ও </a:t>
            </a:r>
            <a:r>
              <a:rPr lang="en-US" dirty="0" err="1">
                <a:solidFill>
                  <a:srgbClr val="CC0066"/>
                </a:solidFill>
              </a:rPr>
              <a:t>বিশ্বপরিচয়</a:t>
            </a:r>
            <a:endParaRPr lang="en-US" dirty="0">
              <a:solidFill>
                <a:srgbClr val="CC0066"/>
              </a:solidFill>
            </a:endParaRPr>
          </a:p>
          <a:p>
            <a:pPr>
              <a:buNone/>
            </a:pPr>
            <a:r>
              <a:rPr lang="en-US" dirty="0"/>
              <a:t> </a:t>
            </a:r>
          </a:p>
          <a:p>
            <a:pPr algn="ctr">
              <a:buNone/>
            </a:pPr>
            <a:r>
              <a:rPr lang="en-US" dirty="0" err="1">
                <a:solidFill>
                  <a:srgbClr val="3333FF"/>
                </a:solidFill>
              </a:rPr>
              <a:t>পাঠ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শিরোনামঃ</a:t>
            </a:r>
            <a:r>
              <a:rPr lang="en-US" dirty="0">
                <a:solidFill>
                  <a:srgbClr val="3333FF"/>
                </a:solidFill>
              </a:rPr>
              <a:t>   </a:t>
            </a:r>
            <a:r>
              <a:rPr lang="en-US" dirty="0" err="1">
                <a:solidFill>
                  <a:srgbClr val="3333FF"/>
                </a:solidFill>
              </a:rPr>
              <a:t>সামাজিক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বিভিন্নতা</a:t>
            </a:r>
            <a:r>
              <a:rPr lang="en-US" dirty="0">
                <a:solidFill>
                  <a:srgbClr val="3333FF"/>
                </a:solidFill>
              </a:rPr>
              <a:t> ও </a:t>
            </a:r>
            <a:r>
              <a:rPr lang="en-US" dirty="0" err="1">
                <a:solidFill>
                  <a:srgbClr val="3333FF"/>
                </a:solidFill>
              </a:rPr>
              <a:t>বিশেষ</a:t>
            </a:r>
            <a:r>
              <a:rPr lang="en-US" dirty="0">
                <a:solidFill>
                  <a:srgbClr val="3333FF"/>
                </a:solidFill>
              </a:rPr>
              <a:t>              </a:t>
            </a:r>
            <a:r>
              <a:rPr lang="en-US" dirty="0" err="1">
                <a:solidFill>
                  <a:srgbClr val="3333FF"/>
                </a:solidFill>
              </a:rPr>
              <a:t>চাহিদাসম্পন্ন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শিশু</a:t>
            </a:r>
            <a:r>
              <a:rPr lang="en-US" dirty="0">
                <a:solidFill>
                  <a:srgbClr val="3333FF"/>
                </a:solidFill>
              </a:rPr>
              <a:t> 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পাঠ্যাংশঃ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আমরা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বিভিন্ন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……….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সহযোগীতা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করব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।  </a:t>
            </a:r>
          </a:p>
          <a:p>
            <a:pPr algn="ctr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dirty="0">
                <a:solidFill>
                  <a:srgbClr val="FF00FF"/>
                </a:solidFill>
              </a:rPr>
              <a:t>    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সময়ঃ৩৫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মিনিট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543800" cy="6858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শিখনফল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  <a:latin typeface="NikoshBan "/>
              </a:rPr>
              <a:t>২,২,১ </a:t>
            </a:r>
            <a:r>
              <a:rPr lang="en-US" dirty="0" err="1">
                <a:solidFill>
                  <a:srgbClr val="00B050"/>
                </a:solidFill>
                <a:latin typeface="NikoshBan "/>
              </a:rPr>
              <a:t>বিশেষ</a:t>
            </a:r>
            <a:r>
              <a:rPr lang="en-US" dirty="0">
                <a:solidFill>
                  <a:srgbClr val="00B050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 "/>
              </a:rPr>
              <a:t>চাহিদাসম্পন্ন</a:t>
            </a:r>
            <a:r>
              <a:rPr lang="en-US" dirty="0">
                <a:solidFill>
                  <a:srgbClr val="00B050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 "/>
              </a:rPr>
              <a:t>শিশু</a:t>
            </a:r>
            <a:r>
              <a:rPr lang="en-US" dirty="0">
                <a:solidFill>
                  <a:srgbClr val="00B050"/>
                </a:solidFill>
                <a:latin typeface="NikoshBan "/>
              </a:rPr>
              <a:t> ও </a:t>
            </a:r>
            <a:r>
              <a:rPr lang="en-US" dirty="0" err="1">
                <a:solidFill>
                  <a:srgbClr val="00B050"/>
                </a:solidFill>
                <a:latin typeface="NikoshBan "/>
              </a:rPr>
              <a:t>ব্যক্তি</a:t>
            </a:r>
            <a:r>
              <a:rPr lang="en-US" dirty="0">
                <a:solidFill>
                  <a:srgbClr val="00B050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 "/>
              </a:rPr>
              <a:t>বলতে</a:t>
            </a:r>
            <a:r>
              <a:rPr lang="en-US" dirty="0">
                <a:solidFill>
                  <a:srgbClr val="00B050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 "/>
              </a:rPr>
              <a:t>কাদের</a:t>
            </a:r>
            <a:r>
              <a:rPr lang="en-US" dirty="0">
                <a:solidFill>
                  <a:srgbClr val="00B050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 "/>
              </a:rPr>
              <a:t>বোঝায়</a:t>
            </a:r>
            <a:r>
              <a:rPr lang="en-US" dirty="0">
                <a:solidFill>
                  <a:srgbClr val="00B050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 "/>
              </a:rPr>
              <a:t>বলতে</a:t>
            </a:r>
            <a:r>
              <a:rPr lang="en-US" dirty="0">
                <a:solidFill>
                  <a:srgbClr val="00B050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 "/>
              </a:rPr>
              <a:t>পারবে</a:t>
            </a:r>
            <a:r>
              <a:rPr lang="en-US" dirty="0">
                <a:solidFill>
                  <a:srgbClr val="00B050"/>
                </a:solidFill>
                <a:latin typeface="NikoshBan "/>
              </a:rPr>
              <a:t>।</a:t>
            </a:r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  <a:latin typeface="NikoshBan "/>
              </a:rPr>
              <a:t>২,২,২ </a:t>
            </a:r>
            <a:r>
              <a:rPr lang="en-US" dirty="0" err="1">
                <a:solidFill>
                  <a:srgbClr val="0070C0"/>
                </a:solidFill>
                <a:latin typeface="NikoshBan "/>
              </a:rPr>
              <a:t>শ্রেণীকক্ষ,বাড়িতে</a:t>
            </a:r>
            <a:r>
              <a:rPr lang="en-US" dirty="0">
                <a:solidFill>
                  <a:srgbClr val="0070C0"/>
                </a:solidFill>
                <a:latin typeface="NikoshBan "/>
              </a:rPr>
              <a:t> ও </a:t>
            </a:r>
            <a:r>
              <a:rPr lang="en-US" dirty="0" err="1">
                <a:solidFill>
                  <a:srgbClr val="0070C0"/>
                </a:solidFill>
                <a:latin typeface="NikoshBan "/>
              </a:rPr>
              <a:t>আশপাশের</a:t>
            </a:r>
            <a:r>
              <a:rPr lang="en-US" dirty="0">
                <a:solidFill>
                  <a:srgbClr val="0070C0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 "/>
              </a:rPr>
              <a:t>বিষেশ</a:t>
            </a:r>
            <a:r>
              <a:rPr lang="en-US" dirty="0">
                <a:solidFill>
                  <a:srgbClr val="0070C0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 "/>
              </a:rPr>
              <a:t>চাহিদাসম্পন্ন</a:t>
            </a:r>
            <a:r>
              <a:rPr lang="en-US" dirty="0">
                <a:solidFill>
                  <a:srgbClr val="0070C0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 "/>
              </a:rPr>
              <a:t>শিক্ষার্থী</a:t>
            </a:r>
            <a:r>
              <a:rPr lang="en-US" dirty="0">
                <a:solidFill>
                  <a:srgbClr val="0070C0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 "/>
              </a:rPr>
              <a:t>এবং</a:t>
            </a:r>
            <a:r>
              <a:rPr lang="en-US" dirty="0">
                <a:solidFill>
                  <a:srgbClr val="0070C0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 "/>
              </a:rPr>
              <a:t>ব্যক্তির</a:t>
            </a:r>
            <a:r>
              <a:rPr lang="en-US" dirty="0">
                <a:solidFill>
                  <a:srgbClr val="0070C0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 "/>
              </a:rPr>
              <a:t>চাহিদা</a:t>
            </a:r>
            <a:r>
              <a:rPr lang="en-US" dirty="0">
                <a:solidFill>
                  <a:srgbClr val="0070C0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 "/>
              </a:rPr>
              <a:t>চিহ্নিত</a:t>
            </a:r>
            <a:r>
              <a:rPr lang="en-US" dirty="0">
                <a:solidFill>
                  <a:srgbClr val="0070C0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 "/>
              </a:rPr>
              <a:t>করতে</a:t>
            </a:r>
            <a:r>
              <a:rPr lang="en-US" dirty="0">
                <a:solidFill>
                  <a:srgbClr val="0070C0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 "/>
              </a:rPr>
              <a:t>পারবে</a:t>
            </a:r>
            <a:r>
              <a:rPr lang="en-US" dirty="0">
                <a:latin typeface="NikoshBan "/>
              </a:rPr>
              <a:t>। </a:t>
            </a:r>
          </a:p>
          <a:p>
            <a:pPr>
              <a:buNone/>
            </a:pPr>
            <a:r>
              <a:rPr lang="en-US" dirty="0">
                <a:solidFill>
                  <a:srgbClr val="CC0099"/>
                </a:solidFill>
                <a:latin typeface="NikoshBan "/>
              </a:rPr>
              <a:t>২,২,৩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বিশেষ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চাহিদাসম্পন্ন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শিশু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এবং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ব্যক্তির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চাহিদা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অনুযায়ী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সাহায্য-সহযোগীতা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করবে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 (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যেমন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শ্রেণীতে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যার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দেখার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সমস্যা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আছে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তাকে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সামনের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সারিতে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বসতে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দিবে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,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যে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শিক্ষার্থীর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পাঠ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বুঝতে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অসুবিধা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হচ্ছে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তাকে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সহায়তা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করবে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 </a:t>
            </a:r>
            <a:r>
              <a:rPr lang="en-US" dirty="0" err="1">
                <a:solidFill>
                  <a:srgbClr val="CC0099"/>
                </a:solidFill>
                <a:latin typeface="NikoshBan "/>
              </a:rPr>
              <a:t>ইত্যাদি</a:t>
            </a:r>
            <a:r>
              <a:rPr lang="en-US" dirty="0">
                <a:solidFill>
                  <a:srgbClr val="CC0099"/>
                </a:solidFill>
                <a:latin typeface="NikoshBan "/>
              </a:rPr>
              <a:t>)।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.compressed 2">
            <a:hlinkClick r:id="" action="ppaction://media"/>
            <a:extLst>
              <a:ext uri="{FF2B5EF4-FFF2-40B4-BE49-F238E27FC236}">
                <a16:creationId xmlns:a16="http://schemas.microsoft.com/office/drawing/2014/main" id="{AC19F5A2-7848-45E3-91F3-4A7EDCCF62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2700" y="2286000"/>
            <a:ext cx="40386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err="1">
                <a:solidFill>
                  <a:srgbClr val="FF0000"/>
                </a:solidFill>
              </a:rPr>
              <a:t>আজকের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পাঠ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438400"/>
            <a:ext cx="7924800" cy="3200400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rgbClr val="0070C0"/>
                </a:solidFill>
              </a:rPr>
              <a:t>সামাজিক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বিভিন্নতা</a:t>
            </a:r>
            <a:r>
              <a:rPr lang="en-US" sz="4800" dirty="0">
                <a:solidFill>
                  <a:srgbClr val="0070C0"/>
                </a:solidFill>
              </a:rPr>
              <a:t> ও </a:t>
            </a:r>
            <a:r>
              <a:rPr lang="en-US" sz="4800" dirty="0" err="1">
                <a:solidFill>
                  <a:srgbClr val="0070C0"/>
                </a:solidFill>
              </a:rPr>
              <a:t>বিশেষ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চাহিদাসম্পন্ন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শিশু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 cstate="screen">
            <a:lum contrast="40000"/>
          </a:blip>
          <a:stretch>
            <a:fillRect/>
          </a:stretch>
        </p:blipFill>
        <p:spPr>
          <a:xfrm>
            <a:off x="0" y="152400"/>
            <a:ext cx="3305415" cy="2219350"/>
          </a:xfrm>
          <a:prstGeom prst="ellipse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3" name="Picture 3" descr="C:\Users\ATAUR\Desktop\New folder\539w_53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206" y="0"/>
            <a:ext cx="3301794" cy="2219350"/>
          </a:xfrm>
          <a:prstGeom prst="ellipse">
            <a:avLst/>
          </a:prstGeom>
          <a:noFill/>
        </p:spPr>
      </p:pic>
      <p:pic>
        <p:nvPicPr>
          <p:cNvPr id="4" name="Picture 2" descr="C:\Users\ATAUR\Desktop\New folder\jhg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752600"/>
            <a:ext cx="3755353" cy="2076636"/>
          </a:xfrm>
          <a:prstGeom prst="ellipse">
            <a:avLst/>
          </a:prstGeom>
          <a:noFill/>
        </p:spPr>
      </p:pic>
      <p:pic>
        <p:nvPicPr>
          <p:cNvPr id="5" name="Picture 4" descr="935998_475336632543737_7820500_n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0" y="3962400"/>
            <a:ext cx="3375626" cy="2250417"/>
          </a:xfrm>
          <a:prstGeom prst="ellipse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6" name="Oval 5"/>
          <p:cNvSpPr/>
          <p:nvPr/>
        </p:nvSpPr>
        <p:spPr>
          <a:xfrm>
            <a:off x="5867400" y="3886200"/>
            <a:ext cx="3276600" cy="2209800"/>
          </a:xfrm>
          <a:prstGeom prst="ellipse">
            <a:avLst/>
          </a:prstGeom>
          <a:blipFill>
            <a:blip r:embed="rId6" cstate="screen">
              <a:lum contras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399" y="2667000"/>
            <a:ext cx="2383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শ্রমজীবী</a:t>
            </a:r>
            <a:r>
              <a:rPr lang="en-US" sz="32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2438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চাকুরিজীবী</a:t>
            </a:r>
            <a:r>
              <a:rPr lang="en-US" sz="32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3962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ব্যবসায়ী</a:t>
            </a:r>
            <a:r>
              <a:rPr lang="en-US" sz="36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627322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কৃষক</a:t>
            </a:r>
            <a:r>
              <a:rPr lang="en-US" sz="32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1800" y="62732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জেলে</a:t>
            </a:r>
            <a:r>
              <a:rPr lang="en-US" sz="32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6600" y="3048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বিভিন্ন</a:t>
            </a:r>
            <a:r>
              <a:rPr lang="en-US" sz="3200" dirty="0"/>
              <a:t> </a:t>
            </a:r>
            <a:r>
              <a:rPr lang="en-US" sz="3200" dirty="0" err="1"/>
              <a:t>পেশার</a:t>
            </a:r>
            <a:r>
              <a:rPr lang="en-US" sz="3200" dirty="0"/>
              <a:t> </a:t>
            </a:r>
            <a:r>
              <a:rPr lang="en-US" sz="3200" dirty="0" err="1"/>
              <a:t>মানুষ</a:t>
            </a:r>
            <a:r>
              <a:rPr lang="en-US" sz="32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316</Words>
  <Application>Microsoft Office PowerPoint</Application>
  <PresentationFormat>On-screen Show (4:3)</PresentationFormat>
  <Paragraphs>68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NikoshBan </vt:lpstr>
      <vt:lpstr>Office Theme</vt:lpstr>
      <vt:lpstr>PowerPoint Presentation</vt:lpstr>
      <vt:lpstr>PowerPoint Presentation</vt:lpstr>
      <vt:lpstr>PowerPoint Presentation</vt:lpstr>
      <vt:lpstr>শিক্ষক পরিচিতি </vt:lpstr>
      <vt:lpstr>পাঠ পরিচিতি </vt:lpstr>
      <vt:lpstr>শিখনফল </vt:lpstr>
      <vt:lpstr>PowerPoint Presentation</vt:lpstr>
      <vt:lpstr>আজকের পাঠ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প্রশ্নত্তোর ও আলোচনা </vt:lpstr>
      <vt:lpstr>PowerPoint Presentation</vt:lpstr>
      <vt:lpstr>দলীয় কাজ </vt:lpstr>
      <vt:lpstr>মূল্যায়ন </vt:lpstr>
      <vt:lpstr> পরিকল্পিত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ppc rk</dc:creator>
  <cp:lastModifiedBy>Sarmin</cp:lastModifiedBy>
  <cp:revision>112</cp:revision>
  <dcterms:created xsi:type="dcterms:W3CDTF">2006-08-16T00:00:00Z</dcterms:created>
  <dcterms:modified xsi:type="dcterms:W3CDTF">2020-08-29T11:53:38Z</dcterms:modified>
</cp:coreProperties>
</file>