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299" r:id="rId3"/>
    <p:sldId id="258" r:id="rId4"/>
    <p:sldId id="260" r:id="rId5"/>
    <p:sldId id="262" r:id="rId6"/>
    <p:sldId id="354" r:id="rId7"/>
    <p:sldId id="351" r:id="rId8"/>
    <p:sldId id="352" r:id="rId9"/>
    <p:sldId id="353" r:id="rId10"/>
    <p:sldId id="330" r:id="rId11"/>
    <p:sldId id="304" r:id="rId12"/>
    <p:sldId id="314" r:id="rId13"/>
    <p:sldId id="342" r:id="rId14"/>
    <p:sldId id="343" r:id="rId15"/>
    <p:sldId id="312" r:id="rId16"/>
    <p:sldId id="344" r:id="rId17"/>
    <p:sldId id="348" r:id="rId18"/>
    <p:sldId id="313" r:id="rId19"/>
    <p:sldId id="346" r:id="rId20"/>
    <p:sldId id="323" r:id="rId21"/>
    <p:sldId id="349" r:id="rId22"/>
    <p:sldId id="325" r:id="rId23"/>
    <p:sldId id="326" r:id="rId24"/>
    <p:sldId id="350" r:id="rId25"/>
    <p:sldId id="327" r:id="rId26"/>
    <p:sldId id="282" r:id="rId27"/>
    <p:sldId id="283" r:id="rId28"/>
    <p:sldId id="284" r:id="rId29"/>
    <p:sldId id="280" r:id="rId30"/>
    <p:sldId id="308" r:id="rId31"/>
    <p:sldId id="309" r:id="rId32"/>
    <p:sldId id="355" r:id="rId33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4" y="-7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dirty="0" smtClean="0">
              <a:solidFill>
                <a:srgbClr val="002060"/>
              </a:solidFill>
            </a:rPr>
            <a:t>আর্থিক বিবরণী</a:t>
          </a:r>
          <a:r>
            <a:rPr lang="bn-BD" dirty="0" smtClean="0">
              <a:solidFill>
                <a:srgbClr val="002060"/>
              </a:solidFill>
            </a:rPr>
            <a:t>- </a:t>
          </a:r>
          <a:r>
            <a:rPr lang="bn-BD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dirty="0" smtClean="0">
              <a:solidFill>
                <a:srgbClr val="002060"/>
              </a:solidFill>
            </a:rPr>
            <a:t>কর</a:t>
          </a:r>
          <a:r>
            <a:rPr lang="en-US" dirty="0" err="1" smtClean="0">
              <a:solidFill>
                <a:srgbClr val="002060"/>
              </a:solidFill>
            </a:rPr>
            <a:t>তে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সক্ষম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হবে</a:t>
          </a:r>
          <a:r>
            <a:rPr lang="bn-BD" dirty="0" smtClean="0">
              <a:solidFill>
                <a:srgbClr val="002060"/>
              </a:solidFill>
            </a:rPr>
            <a:t>। </a:t>
          </a:r>
          <a:endParaRPr lang="en-US" dirty="0">
            <a:solidFill>
              <a:srgbClr val="002060"/>
            </a:solidFill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465E9-7BA2-423A-B316-8CE3C4D650F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0" destOrd="0" parTransId="{D61CE14E-030E-4C18-9B50-5921EA7E1EC7}" sibTransId="{C0BE03F5-EC66-4C89-B513-6212523C4BD2}"/>
    <dgm:cxn modelId="{BC5A220D-26C0-4067-81C1-A0CA4852E1E8}" type="presOf" srcId="{BAE3193A-F8CE-435F-8AA9-4E2D0AE4F659}" destId="{A580BF31-B2A6-4DA2-A524-BB7CCE1817DC}" srcOrd="0" destOrd="0" presId="urn:microsoft.com/office/officeart/2005/8/layout/hList6"/>
    <dgm:cxn modelId="{80CDF1E1-C097-484B-A864-549560B32EED}" type="presParOf" srcId="{3FA82910-EBD3-4BC0-A17D-97D7EA2EF24C}" destId="{A580BF31-B2A6-4DA2-A524-BB7CCE1817DC}" srcOrd="0" destOrd="0" presId="urn:microsoft.com/office/officeart/2005/8/layout/hList6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0BF31-B2A6-4DA2-A524-BB7CCE1817DC}">
      <dsp:nvSpPr>
        <dsp:cNvPr id="0" name=""/>
        <dsp:cNvSpPr/>
      </dsp:nvSpPr>
      <dsp:spPr>
        <a:xfrm rot="16200000">
          <a:off x="2655094" y="-2655094"/>
          <a:ext cx="3505200" cy="8815388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500" kern="1200" dirty="0" smtClean="0">
              <a:solidFill>
                <a:srgbClr val="002060"/>
              </a:solidFill>
            </a:rPr>
            <a:t>আর্থিক বিবরণী</a:t>
          </a:r>
          <a:r>
            <a:rPr lang="bn-BD" sz="6500" kern="1200" dirty="0" smtClean="0">
              <a:solidFill>
                <a:srgbClr val="002060"/>
              </a:solidFill>
            </a:rPr>
            <a:t>- </a:t>
          </a:r>
          <a:r>
            <a:rPr lang="bn-BD" sz="6500" kern="1200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sz="6500" kern="1200" dirty="0" smtClean="0">
              <a:solidFill>
                <a:srgbClr val="002060"/>
              </a:solidFill>
            </a:rPr>
            <a:t>কর</a:t>
          </a:r>
          <a:r>
            <a:rPr lang="en-US" sz="6500" kern="1200" dirty="0" err="1" smtClean="0">
              <a:solidFill>
                <a:srgbClr val="002060"/>
              </a:solidFill>
            </a:rPr>
            <a:t>তে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সক্ষম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হবে</a:t>
          </a:r>
          <a:r>
            <a:rPr lang="bn-BD" sz="6500" kern="1200" dirty="0" smtClean="0">
              <a:solidFill>
                <a:srgbClr val="002060"/>
              </a:solidFill>
            </a:rPr>
            <a:t>। </a:t>
          </a:r>
          <a:endParaRPr lang="en-US" sz="6500" kern="1200" dirty="0">
            <a:solidFill>
              <a:srgbClr val="002060"/>
            </a:solidFill>
          </a:endParaRPr>
        </a:p>
      </dsp:txBody>
      <dsp:txXfrm rot="16200000">
        <a:off x="2655094" y="-2655094"/>
        <a:ext cx="3505200" cy="881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D726-CF37-4051-97D1-9231A9EA4E2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386A-3D51-46AD-B9B6-C95E1C1E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002060"/>
                </a:solidFill>
              </a:rPr>
              <a:t>মূলধন বাজেটিং- এর বিভিন্ন কৌশল প্রয়োগ কর</a:t>
            </a:r>
            <a:r>
              <a:rPr lang="en-US" dirty="0" err="1" smtClean="0">
                <a:solidFill>
                  <a:srgbClr val="002060"/>
                </a:solidFill>
              </a:rPr>
              <a:t>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সক্ষম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bn-BD" dirty="0" smtClean="0">
                <a:solidFill>
                  <a:srgbClr val="002060"/>
                </a:solidFill>
              </a:rPr>
              <a:t>।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6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912812" y="3810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2" y="1752600"/>
            <a:ext cx="1051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5612" y="533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endParaRPr lang="en-US" sz="3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4341812" y="4114800"/>
          <a:ext cx="7391400" cy="2289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8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2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বিবরণ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টাকা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endParaRPr lang="en-US" sz="2400" b="1" baseline="0" dirty="0" smtClean="0"/>
                    </a:p>
                    <a:p>
                      <a:pPr algn="l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প্রারম্বিক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মূলধনের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সুদ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(২,৫৯,০০০ × ১০%)</a:t>
                      </a:r>
                    </a:p>
                    <a:p>
                      <a:pPr algn="l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অতিরিক্ত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মূলধনের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সুদ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(২০,০০০ ×  ১০% × ৬ ÷ ১২) 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২৫,০০০</a:t>
                      </a:r>
                      <a:endParaRPr lang="en-US" sz="2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১,০০০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126">
                <a:tc>
                  <a:txBody>
                    <a:bodyPr/>
                    <a:lstStyle/>
                    <a:p>
                      <a:pPr algn="r"/>
                      <a:r>
                        <a:rPr lang="as-IN" sz="2400" b="1" dirty="0" smtClean="0">
                          <a:solidFill>
                            <a:srgbClr val="002060"/>
                          </a:solidFill>
                        </a:rPr>
                        <a:t>প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্রা</a:t>
                      </a:r>
                      <a:r>
                        <a:rPr lang="as-IN" sz="2400" b="1" dirty="0" smtClean="0">
                          <a:solidFill>
                            <a:srgbClr val="002060"/>
                          </a:solidFill>
                        </a:rPr>
                        <a:t>রম্ভিক মূলধন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smtClean="0"/>
                        <a:t>=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২৬,০০০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133012" y="6278870"/>
            <a:ext cx="1566249" cy="45730"/>
            <a:chOff x="8971723" y="5254558"/>
            <a:chExt cx="1041335" cy="177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65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3212" y="1472625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2800" b="1" dirty="0" smtClean="0">
                <a:solidFill>
                  <a:srgbClr val="002060"/>
                </a:solidFill>
              </a:rPr>
              <a:t> = </a:t>
            </a:r>
            <a:r>
              <a:rPr lang="en-US" sz="2800" b="1" dirty="0" smtClean="0">
                <a:solidFill>
                  <a:srgbClr val="002060"/>
                </a:solidFill>
              </a:rPr>
              <a:t>{(২,৫৯,</a:t>
            </a:r>
            <a:r>
              <a:rPr lang="en-US" sz="2800" b="1" dirty="0" smtClean="0">
                <a:solidFill>
                  <a:srgbClr val="002060"/>
                </a:solidFill>
              </a:rPr>
              <a:t>০</a:t>
            </a:r>
            <a:r>
              <a:rPr lang="en-US" sz="2800" b="1" dirty="0" smtClean="0">
                <a:solidFill>
                  <a:srgbClr val="002060"/>
                </a:solidFill>
              </a:rPr>
              <a:t>০০ </a:t>
            </a:r>
            <a:r>
              <a:rPr lang="en-US" sz="2800" b="1" dirty="0" smtClean="0">
                <a:solidFill>
                  <a:srgbClr val="002060"/>
                </a:solidFill>
              </a:rPr>
              <a:t>× </a:t>
            </a:r>
            <a:r>
              <a:rPr lang="en-US" sz="2800" b="1" dirty="0" smtClean="0">
                <a:solidFill>
                  <a:srgbClr val="002060"/>
                </a:solidFill>
              </a:rPr>
              <a:t>১০%) +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</a:rPr>
              <a:t>২০,০০০ </a:t>
            </a:r>
            <a:r>
              <a:rPr lang="en-US" sz="2800" b="1" dirty="0" smtClean="0">
                <a:solidFill>
                  <a:srgbClr val="002060"/>
                </a:solidFill>
              </a:rPr>
              <a:t>×  </a:t>
            </a:r>
            <a:r>
              <a:rPr lang="en-US" sz="2800" b="1" dirty="0" smtClean="0">
                <a:solidFill>
                  <a:srgbClr val="002060"/>
                </a:solidFill>
              </a:rPr>
              <a:t>১০</a:t>
            </a:r>
            <a:r>
              <a:rPr lang="en-US" sz="2800" b="1" dirty="0" smtClean="0">
                <a:solidFill>
                  <a:srgbClr val="002060"/>
                </a:solidFill>
              </a:rPr>
              <a:t>% × ৬ </a:t>
            </a:r>
            <a:r>
              <a:rPr lang="en-US" sz="2800" b="1" dirty="0" smtClean="0">
                <a:solidFill>
                  <a:srgbClr val="002060"/>
                </a:solidFill>
              </a:rPr>
              <a:t>÷ </a:t>
            </a:r>
            <a:r>
              <a:rPr lang="en-US" sz="2800" b="1" dirty="0" smtClean="0">
                <a:solidFill>
                  <a:srgbClr val="002060"/>
                </a:solidFill>
              </a:rPr>
              <a:t>১২)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018212" y="227135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</a:rPr>
              <a:t>২৫,০০০ + ১,০০০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6018212" y="27533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</a:rPr>
              <a:t>২৬,০০০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037012" y="35153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</a:rPr>
              <a:t>অথবা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5256212" y="35052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55612" y="4572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endParaRPr lang="en-US" sz="32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760412" y="3657600"/>
          <a:ext cx="10744200" cy="2415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বিবরণ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টাকা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endParaRPr lang="en-US" sz="2800" b="1" baseline="0" dirty="0" smtClean="0"/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প্রারম্বিক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মূলধনের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সুদ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(২,৫৯,০০০ × ১০%)</a:t>
                      </a:r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অতিরিক্ত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মূলধনের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সুদ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(২০,০০০ ×  ১০% × ৬ ÷ ১২) </a:t>
                      </a:r>
                      <a:endParaRPr lang="en-US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২৫,০০০</a:t>
                      </a:r>
                      <a:endParaRPr lang="en-US" sz="2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১,০০০</a:t>
                      </a:r>
                      <a:endParaRPr lang="en-US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126">
                <a:tc>
                  <a:txBody>
                    <a:bodyPr/>
                    <a:lstStyle/>
                    <a:p>
                      <a:pPr algn="r"/>
                      <a:r>
                        <a:rPr lang="as-IN" sz="2800" b="1" dirty="0" smtClean="0">
                          <a:solidFill>
                            <a:srgbClr val="002060"/>
                          </a:solidFill>
                        </a:rPr>
                        <a:t>প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্রা</a:t>
                      </a:r>
                      <a:r>
                        <a:rPr lang="as-IN" sz="2800" b="1" dirty="0" smtClean="0">
                          <a:solidFill>
                            <a:srgbClr val="002060"/>
                          </a:solidFill>
                        </a:rPr>
                        <a:t>রম্ভিক মূলধন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/>
                        <a:t>=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২৬,০০০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9608900" y="5943813"/>
            <a:ext cx="1895712" cy="45741"/>
            <a:chOff x="8971723" y="5255664"/>
            <a:chExt cx="1041335" cy="66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217612" y="11430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2800" b="1" dirty="0" smtClean="0">
                <a:solidFill>
                  <a:srgbClr val="002060"/>
                </a:solidFill>
              </a:rPr>
              <a:t> = </a:t>
            </a:r>
            <a:r>
              <a:rPr lang="en-US" sz="2800" b="1" dirty="0" smtClean="0">
                <a:solidFill>
                  <a:srgbClr val="002060"/>
                </a:solidFill>
              </a:rPr>
              <a:t>{(২,৫৯,</a:t>
            </a:r>
            <a:r>
              <a:rPr lang="en-US" sz="2800" b="1" dirty="0" smtClean="0">
                <a:solidFill>
                  <a:srgbClr val="002060"/>
                </a:solidFill>
              </a:rPr>
              <a:t>০</a:t>
            </a:r>
            <a:r>
              <a:rPr lang="en-US" sz="2800" b="1" dirty="0" smtClean="0">
                <a:solidFill>
                  <a:srgbClr val="002060"/>
                </a:solidFill>
              </a:rPr>
              <a:t>০০ </a:t>
            </a:r>
            <a:r>
              <a:rPr lang="en-US" sz="2800" b="1" dirty="0" smtClean="0">
                <a:solidFill>
                  <a:srgbClr val="002060"/>
                </a:solidFill>
              </a:rPr>
              <a:t>× </a:t>
            </a:r>
            <a:r>
              <a:rPr lang="en-US" sz="2800" b="1" dirty="0" smtClean="0">
                <a:solidFill>
                  <a:srgbClr val="002060"/>
                </a:solidFill>
              </a:rPr>
              <a:t>১০%) + (</a:t>
            </a:r>
            <a:r>
              <a:rPr lang="en-US" sz="2800" b="1" dirty="0" smtClean="0">
                <a:solidFill>
                  <a:srgbClr val="002060"/>
                </a:solidFill>
              </a:rPr>
              <a:t>২০,০০০ </a:t>
            </a:r>
            <a:r>
              <a:rPr lang="en-US" sz="2800" b="1" dirty="0" smtClean="0">
                <a:solidFill>
                  <a:srgbClr val="002060"/>
                </a:solidFill>
              </a:rPr>
              <a:t>×  </a:t>
            </a:r>
            <a:r>
              <a:rPr lang="en-US" sz="2800" b="1" dirty="0" smtClean="0">
                <a:solidFill>
                  <a:srgbClr val="002060"/>
                </a:solidFill>
              </a:rPr>
              <a:t>১০</a:t>
            </a:r>
            <a:r>
              <a:rPr lang="en-US" sz="2800" b="1" dirty="0" smtClean="0">
                <a:solidFill>
                  <a:srgbClr val="002060"/>
                </a:solidFill>
              </a:rPr>
              <a:t>% × ৬ </a:t>
            </a:r>
            <a:r>
              <a:rPr lang="en-US" sz="2800" b="1" dirty="0" smtClean="0">
                <a:solidFill>
                  <a:srgbClr val="002060"/>
                </a:solidFill>
              </a:rPr>
              <a:t>÷ </a:t>
            </a:r>
            <a:r>
              <a:rPr lang="en-US" sz="2800" b="1" dirty="0" smtClean="0">
                <a:solidFill>
                  <a:srgbClr val="002060"/>
                </a:solidFill>
              </a:rPr>
              <a:t>১২)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3133610" y="1610380"/>
            <a:ext cx="63136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</a:rPr>
              <a:t>২৫,০০০ + ১,০০০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3139109" y="2143780"/>
            <a:ext cx="40983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</a:rPr>
              <a:t>২৬,০০০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836612" y="2971800"/>
            <a:ext cx="40983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 smtClean="0">
                <a:solidFill>
                  <a:srgbClr val="002060"/>
                </a:solidFill>
              </a:rPr>
              <a:t>অথবা</a:t>
            </a:r>
            <a:r>
              <a:rPr lang="en-US" sz="2800" b="1" u="sng" dirty="0" smtClean="0">
                <a:solidFill>
                  <a:srgbClr val="002060"/>
                </a:solidFill>
              </a:rPr>
              <a:t>-</a:t>
            </a:r>
            <a:endParaRPr lang="en-US" sz="2800" b="1" u="sng" dirty="0"/>
          </a:p>
        </p:txBody>
      </p:sp>
      <p:sp>
        <p:nvSpPr>
          <p:cNvPr id="24" name="Rectangle 23"/>
          <p:cNvSpPr/>
          <p:nvPr/>
        </p:nvSpPr>
        <p:spPr>
          <a:xfrm>
            <a:off x="2055812" y="2971800"/>
            <a:ext cx="6645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55" y="457200"/>
            <a:ext cx="1129975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189412" y="3810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খ. </a:t>
            </a:r>
            <a:r>
              <a:rPr lang="en-US" sz="2800" b="1" dirty="0" err="1" smtClean="0">
                <a:solidFill>
                  <a:srgbClr val="002060"/>
                </a:solidFill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ক্ষতির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4265612" y="2433691"/>
          <a:ext cx="7467600" cy="39671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/>
              </a:tblGrid>
              <a:tr h="2761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014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বিক্রয়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ফেরত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বিক্রীত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পণ্যের</a:t>
                      </a:r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0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প্রারম্ভিক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মজুদ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ফেরত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ডক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চার্জ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সমাপনী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মজুদ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৮০,০০০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(৫০০)</a:t>
                      </a: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১,৫০,০০০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(২,০০০)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৫৮,০০০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৭৯,৫০০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১৫,০০০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১,৫২,৫০০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(৪০,০০০)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১,৪৮,০০০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(১,১২,৫০০)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429">
                <a:tc>
                  <a:txBody>
                    <a:bodyPr/>
                    <a:lstStyle/>
                    <a:p>
                      <a:pPr algn="l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৩৫,৫০০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65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9142416" y="3429000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7847012" y="4953000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9142416" y="5333998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9142416" y="5943598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547963" y="6248400"/>
            <a:ext cx="1109049" cy="45720"/>
            <a:chOff x="8971723" y="5254558"/>
            <a:chExt cx="1041335" cy="47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5484812" y="1062335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জনাব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ফরিদা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এন্টারপ্রাইজ-এর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5484812" y="1443335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বিশদ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বিবরণী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341812" y="176278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২০১৮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সালের</a:t>
            </a:r>
            <a:r>
              <a:rPr lang="en-US" sz="2800" b="1" dirty="0" smtClean="0">
                <a:solidFill>
                  <a:srgbClr val="002060"/>
                </a:solidFill>
              </a:rPr>
              <a:t> ৩১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ডিসেম্বর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সমাপ্ত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55600"/>
            <a:ext cx="11582400" cy="6197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79412" y="3810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খ. </a:t>
            </a:r>
            <a:r>
              <a:rPr lang="en-US" sz="2800" b="1" dirty="0" err="1" smtClean="0">
                <a:solidFill>
                  <a:srgbClr val="002060"/>
                </a:solidFill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ক্ষতির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1598612" y="2098411"/>
          <a:ext cx="9525000" cy="43023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9490"/>
              </a:tblGrid>
              <a:tr h="27615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014">
                <a:tc>
                  <a:txBody>
                    <a:bodyPr/>
                    <a:lstStyle/>
                    <a:p>
                      <a:pPr algn="l"/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বিক্রয়</a:t>
                      </a:r>
                      <a:endParaRPr lang="en-US" sz="2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ফেরত</a:t>
                      </a:r>
                      <a:endParaRPr lang="en-US" sz="2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200" b="1" u="sng" dirty="0" err="1" smtClean="0">
                          <a:solidFill>
                            <a:schemeClr val="tx1"/>
                          </a:solidFill>
                        </a:rPr>
                        <a:t>বিক্রীত</a:t>
                      </a:r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sng" dirty="0" err="1" smtClean="0">
                          <a:solidFill>
                            <a:schemeClr val="tx1"/>
                          </a:solidFill>
                        </a:rPr>
                        <a:t>পণ্যের</a:t>
                      </a:r>
                      <a:r>
                        <a:rPr lang="en-US" sz="22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sng" baseline="0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2200" b="1" u="sng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2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প্রারম্ভিক</a:t>
                      </a:r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মজুদ</a:t>
                      </a:r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endParaRPr lang="en-US" sz="22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endParaRPr lang="en-US" sz="22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ফেরত</a:t>
                      </a:r>
                      <a:endParaRPr lang="en-US" sz="22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ডক</a:t>
                      </a:r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baseline="0" dirty="0" err="1" smtClean="0">
                          <a:solidFill>
                            <a:schemeClr val="tx1"/>
                          </a:solidFill>
                        </a:rPr>
                        <a:t>চার্জ</a:t>
                      </a:r>
                      <a:endParaRPr lang="en-US" sz="2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সমাপনী</a:t>
                      </a:r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মজুদ</a:t>
                      </a:r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dirty="0" err="1" smtClean="0">
                          <a:solidFill>
                            <a:schemeClr val="tx1"/>
                          </a:solidFill>
                        </a:rPr>
                        <a:t>পণ্য</a:t>
                      </a:r>
                      <a:endParaRPr lang="en-US" sz="2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৮০,০০০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(৫০০)</a:t>
                      </a: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১,৫০,০০০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(২,০০০)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৫৮,০০০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৭৯,৫০০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১৫,০০০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১,৫২,৫০০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(৪০,০০০)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১,৪৮,০০০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(১,১২,৫০০)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429">
                <a:tc>
                  <a:txBody>
                    <a:bodyPr/>
                    <a:lstStyle/>
                    <a:p>
                      <a:pPr algn="l"/>
                      <a:endParaRPr lang="en-US" sz="2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৩৫,৫০০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7847012" y="3200400"/>
            <a:ext cx="1447800" cy="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6185391" y="4876800"/>
            <a:ext cx="1661621" cy="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7861791" y="5257800"/>
            <a:ext cx="1509221" cy="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7785591" y="5867400"/>
            <a:ext cx="1585421" cy="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9505306" y="6278880"/>
            <a:ext cx="1618306" cy="45720"/>
            <a:chOff x="8971723" y="5254558"/>
            <a:chExt cx="1041335" cy="47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065782" y="838200"/>
            <a:ext cx="408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জনাব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ফরিদা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এন্টারপ্রাইজ-এর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4418012" y="1219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বিশদ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বিবরণী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2846581" y="1600200"/>
            <a:ext cx="629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২০১৮ </a:t>
            </a:r>
            <a:r>
              <a:rPr lang="en-US" b="1" dirty="0" err="1" smtClean="0">
                <a:solidFill>
                  <a:srgbClr val="002060"/>
                </a:solidFill>
              </a:rPr>
              <a:t>সালের</a:t>
            </a:r>
            <a:r>
              <a:rPr lang="en-US" b="1" dirty="0" smtClean="0">
                <a:solidFill>
                  <a:srgbClr val="002060"/>
                </a:solidFill>
              </a:rPr>
              <a:t> ৩১ </a:t>
            </a:r>
            <a:r>
              <a:rPr lang="en-US" b="1" dirty="0" err="1" smtClean="0">
                <a:solidFill>
                  <a:srgbClr val="002060"/>
                </a:solidFill>
              </a:rPr>
              <a:t>ডিসেম্বর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সমাপ্ত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জন্য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1135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65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89412" y="3810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গ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পরিচালন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4265612" y="2586091"/>
          <a:ext cx="7467600" cy="33575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/>
              </a:tblGrid>
              <a:tr h="2761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014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মোট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মুনাফা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[খ-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হতে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পাই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পরিচালন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প্যাকিং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যোগঃ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বকেয়া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বিজ্ঞাপন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বিলম্বিত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(৩০,০০০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% × ৫ ÷ ৬)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অফিস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ব্যাংক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চার্জ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১০,০০০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২,০০০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৩০,০০০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১২,০০০</a:t>
                      </a: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৩৫,৫০০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(২৭,০০০)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429">
                <a:tc>
                  <a:txBody>
                    <a:bodyPr/>
                    <a:lstStyle/>
                    <a:p>
                      <a:pPr algn="l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৮,৫০০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8151816" y="4190998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547963" y="5821680"/>
            <a:ext cx="1109049" cy="45720"/>
            <a:chOff x="8971723" y="5254558"/>
            <a:chExt cx="1041335" cy="471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561012" y="1214735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জনাব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ফরিদা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এন্টারপ্রাইজ-এর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637212" y="1595735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বিশদ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বিবরণী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4341812" y="191518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২০১৮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সালের</a:t>
            </a:r>
            <a:r>
              <a:rPr lang="en-US" sz="2800" b="1" dirty="0" smtClean="0">
                <a:solidFill>
                  <a:srgbClr val="002060"/>
                </a:solidFill>
              </a:rPr>
              <a:t> ৩১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ডিসেম্বর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সমাপ্ত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endParaRPr lang="en-US" sz="28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8151816" y="4800600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9294816" y="5410200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Vrind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55612" y="3810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গ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পরিচালন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1446212" y="2361956"/>
          <a:ext cx="9220200" cy="3653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2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1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1255"/>
              </a:tblGrid>
              <a:tr h="4856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803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মোট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মুনাফা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[খ-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হতে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পাই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পরিচালন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প্যাকিং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যোগঃ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বকেয়া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বিজ্ঞাপন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বাদ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:-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বিলম্বিত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(৩০,০০০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% × ৫ ÷ ৬)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অফিস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ব্যাংক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chemeClr val="tx1"/>
                          </a:solidFill>
                        </a:rPr>
                        <a:t>চার্জ</a:t>
                      </a:r>
                      <a:endParaRPr lang="en-US" sz="2000" b="1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১০,০০০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২,০০০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৩০,০০০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১২,০০০</a:t>
                      </a:r>
                    </a:p>
                    <a:p>
                      <a:pPr algn="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৩৫,৫০০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(২৭,০০০)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0">
                <a:tc>
                  <a:txBody>
                    <a:bodyPr/>
                    <a:lstStyle/>
                    <a:p>
                      <a:pPr algn="l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৮,৫০০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6399212" y="4038600"/>
            <a:ext cx="1447800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9481163" y="5867400"/>
            <a:ext cx="1109049" cy="56036"/>
            <a:chOff x="8971723" y="5254558"/>
            <a:chExt cx="1041335" cy="471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189412" y="9906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জনাব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ফরিদা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এন্টারপ্রাইজ-এর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4265612" y="13716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বিশদ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বিবরণী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2970212" y="1691044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২০১৮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সালের</a:t>
            </a:r>
            <a:r>
              <a:rPr lang="en-US" sz="2800" b="1" dirty="0" smtClean="0">
                <a:solidFill>
                  <a:srgbClr val="002060"/>
                </a:solidFill>
              </a:rPr>
              <a:t> ৩১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ডিসেম্বর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সমাপ্ত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endParaRPr lang="en-US" sz="28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>
            <a:off x="6323012" y="4724400"/>
            <a:ext cx="1600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7923216" y="5257800"/>
            <a:ext cx="129539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Lesson:- Board Question: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Chattogram-19 (1)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15" y="457200"/>
            <a:ext cx="1138199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3810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31812" y="2064127"/>
            <a:ext cx="1127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rinda" pitchFamily="2" charset="0"/>
                <a:cs typeface="Vrinda" pitchFamily="2" charset="0"/>
              </a:rPr>
              <a:t>১)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প্রত্যেক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ব্যবসায়ের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সঠিক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আর্থিক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চিত্র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পেতে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হিসাববিজ্ঞানের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কোন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নীতি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অনুসরণ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রক্ষণশীলতা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ব্যবসায়িক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স্বত্বা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সামঞ্জস্যতা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ঘ)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বস্তুনিষ্ঠতা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>
                <a:latin typeface="Vrinda" pitchFamily="2" charset="0"/>
                <a:cs typeface="Vrinda" pitchFamily="2" charset="0"/>
              </a:rPr>
              <a:t>২)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আর্থিক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অবস্থার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বিবরণীতে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প্রাপ্য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হিসাবভুক্ত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করতে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কোনটির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প্রয়োজন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খতিয়ানভুক্তকরণ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সমন্বয়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দাখিলা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প্রদান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কার্যপত্র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প্রস্তুতকরণ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ঘ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সমাপনী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দাখিলা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প্রদান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 useBgFill="1">
        <p:nvSpPr>
          <p:cNvPr id="20" name="Bent-Up Arrow 19"/>
          <p:cNvSpPr/>
          <p:nvPr/>
        </p:nvSpPr>
        <p:spPr>
          <a:xfrm rot="8218993" flipV="1">
            <a:off x="1789571" y="36361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 useBgFill="1">
        <p:nvSpPr>
          <p:cNvPr id="21" name="Bent-Up Arrow 20"/>
          <p:cNvSpPr/>
          <p:nvPr/>
        </p:nvSpPr>
        <p:spPr>
          <a:xfrm rot="8218993" flipV="1">
            <a:off x="6644804" y="50839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3503612" y="6096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2060"/>
                </a:solidFill>
              </a:rPr>
              <a:t>উত্তরঃ</a:t>
            </a:r>
            <a:r>
              <a:rPr lang="en-US" b="1" dirty="0" smtClean="0">
                <a:solidFill>
                  <a:srgbClr val="002060"/>
                </a:solidFill>
              </a:rPr>
              <a:t> ১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(গ)  </a:t>
            </a:r>
            <a:r>
              <a:rPr lang="en-US" b="1" dirty="0" err="1" smtClean="0">
                <a:solidFill>
                  <a:srgbClr val="002060"/>
                </a:solidFill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</a:rPr>
              <a:t> ২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(খ)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1"/>
            <a:ext cx="11430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381000"/>
            <a:ext cx="10210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96590" y="457200"/>
            <a:ext cx="9750822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7E596F-546C-4FAA-B450-2E2D3A60BD37}"/>
              </a:ext>
            </a:extLst>
          </p:cNvPr>
          <p:cNvSpPr/>
          <p:nvPr/>
        </p:nvSpPr>
        <p:spPr>
          <a:xfrm rot="16200000">
            <a:off x="-1675756" y="3791635"/>
            <a:ext cx="472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বোর্ডঃ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২০১৯-০২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1752600"/>
            <a:ext cx="10210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98813" y="3244118"/>
            <a:ext cx="8458200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 smtClean="0"/>
              <a:t>Chatto-2019</a:t>
            </a:r>
            <a:r>
              <a:rPr lang="en-US" sz="4800" dirty="0" smtClean="0"/>
              <a:t> (</a:t>
            </a:r>
            <a:r>
              <a:rPr lang="en-US" sz="4800" dirty="0" smtClean="0"/>
              <a:t>1)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/>
              <a:t>Raj-2019</a:t>
            </a:r>
            <a:r>
              <a:rPr lang="en-US" sz="4800" dirty="0"/>
              <a:t> </a:t>
            </a:r>
            <a:r>
              <a:rPr lang="en-US" sz="4800" dirty="0" smtClean="0"/>
              <a:t>(11)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Rajshahi-19 </a:t>
            </a:r>
            <a:r>
              <a:rPr lang="en-US" sz="3600" dirty="0" smtClean="0">
                <a:solidFill>
                  <a:srgbClr val="FFFF00"/>
                </a:solidFill>
              </a:rPr>
              <a:t>(11)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88" y="180975"/>
            <a:ext cx="5200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75" y="5334000"/>
            <a:ext cx="51720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343400"/>
            <a:ext cx="5791200" cy="2337179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মনোয়ার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হোসেন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  <a:p>
            <a:pPr algn="r"/>
            <a:r>
              <a:rPr lang="en-US" sz="2000" dirty="0" err="1">
                <a:solidFill>
                  <a:srgbClr val="002060"/>
                </a:solidFill>
              </a:rPr>
              <a:t>B.Ed</a:t>
            </a:r>
            <a:r>
              <a:rPr lang="en-US" sz="2000" dirty="0">
                <a:solidFill>
                  <a:srgbClr val="002060"/>
                </a:solidFill>
              </a:rPr>
              <a:t> (NAEM), M.B.S (Accounting), B.B.S (Honors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পদবীঃ সহকারি শিক্ষক </a:t>
            </a:r>
            <a:r>
              <a:rPr lang="bn-BD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হিসাববিজ্ঞান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) </a:t>
            </a:r>
            <a:endParaRPr lang="en-US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মহানগর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আইড়িয়াল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স্কুল অ্যান্ড কলেজ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মুগদা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ঢাকা</a:t>
            </a:r>
            <a:r>
              <a:rPr lang="en-US" sz="28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মোবাইল নং</a:t>
            </a:r>
            <a:r>
              <a:rPr lang="en-US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-</a:t>
            </a:r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০১৯</a:t>
            </a:r>
            <a:r>
              <a:rPr lang="en-US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২০০০৩৬৯১</a:t>
            </a:r>
            <a:endParaRPr lang="en-US" sz="20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6437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212" y="457200"/>
            <a:ext cx="3200400" cy="4024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242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6627812" y="4572000"/>
            <a:ext cx="5257800" cy="1967847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Vrinda"/>
              <a:cs typeface="NikoshBAN" pitchFamily="2" charset="0"/>
            </a:endParaRPr>
          </a:p>
          <a:p>
            <a:r>
              <a:rPr lang="en-US" sz="28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8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800" b="1" dirty="0" err="1">
                <a:latin typeface="Vrinda"/>
                <a:cs typeface="NikoshBAN" pitchFamily="2" charset="0"/>
              </a:rPr>
              <a:t>শ্রেণি</a:t>
            </a:r>
            <a:endParaRPr lang="en-US" sz="2800" b="1" dirty="0">
              <a:latin typeface="Vrinda"/>
              <a:cs typeface="NikoshBAN" pitchFamily="2" charset="0"/>
            </a:endParaRPr>
          </a:p>
          <a:p>
            <a:r>
              <a:rPr lang="en-US" sz="3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3000" b="1" dirty="0" smtClean="0">
                <a:latin typeface="Vrinda"/>
                <a:cs typeface="NikoshBAN" pitchFamily="2" charset="0"/>
              </a:rPr>
              <a:t>১০ </a:t>
            </a:r>
            <a:r>
              <a:rPr lang="en-US" sz="3000" b="1" dirty="0">
                <a:latin typeface="Vrinda"/>
                <a:cs typeface="NikoshBAN" pitchFamily="2" charset="0"/>
              </a:rPr>
              <a:t>–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আর্থিক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বিবরণী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চট্টগ্রাম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বোর্ডঃ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২০১৯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এর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 ১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নং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Vrind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0212" y="457200"/>
            <a:ext cx="30480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কি</a:t>
            </a:r>
            <a:r>
              <a:rPr lang="bn-IN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4400" dirty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?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5029200"/>
            <a:ext cx="11353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27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মুনাফা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জাতীয়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খতিয়ান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উদ্ধৃত্ত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সমূহ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দ্বারা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নিরূপন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? 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  <a:p>
            <a:endParaRPr lang="en-US" sz="2700" b="1" dirty="0" smtClean="0">
              <a:latin typeface="Vrinda" pitchFamily="2" charset="0"/>
              <a:cs typeface="Vrinda" pitchFamily="2" charset="0"/>
            </a:endParaRPr>
          </a:p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খ)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প্রতিটি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শেষে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জানতে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চাই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?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2" y="1295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132012" y="514350"/>
            <a:ext cx="8229600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8012" y="1447800"/>
            <a:ext cx="10896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068" lvl="0" indent="-457068" algn="ctr">
              <a:spcBef>
                <a:spcPct val="20000"/>
              </a:spcBef>
              <a:defRPr/>
            </a:pPr>
            <a:r>
              <a:rPr lang="en-US" sz="8800" noProof="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8800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noProof="0" dirty="0" err="1" smtClean="0">
                <a:latin typeface="NikoshBAN" pitchFamily="2" charset="0"/>
                <a:cs typeface="NikoshBAN" pitchFamily="2" charset="0"/>
              </a:rPr>
              <a:t>বিবরণী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3124200"/>
            <a:ext cx="10972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812" y="533400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</a:rPr>
              <a:t>এই </a:t>
            </a:r>
            <a:r>
              <a:rPr lang="bn-BD" sz="4800" b="1" dirty="0" smtClean="0">
                <a:solidFill>
                  <a:srgbClr val="002060"/>
                </a:solidFill>
              </a:rPr>
              <a:t>পা</a:t>
            </a:r>
            <a:r>
              <a:rPr lang="en-US" sz="4800" b="1" dirty="0" smtClean="0">
                <a:solidFill>
                  <a:srgbClr val="002060"/>
                </a:solidFill>
              </a:rPr>
              <a:t>ঠে</a:t>
            </a:r>
            <a:r>
              <a:rPr lang="bn-BD" sz="4800" b="1" dirty="0" smtClean="0">
                <a:solidFill>
                  <a:srgbClr val="002060"/>
                </a:solidFill>
              </a:rPr>
              <a:t> শিক্ষার্থীরা -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19005095"/>
              </p:ext>
            </p:extLst>
          </p:nvPr>
        </p:nvGraphicFramePr>
        <p:xfrm>
          <a:off x="1903412" y="1447800"/>
          <a:ext cx="881538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2413" y="609600"/>
            <a:ext cx="9144000" cy="135419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8000" dirty="0" err="1"/>
              <a:t>বিসমিল্লাহির</a:t>
            </a:r>
            <a:r>
              <a:rPr lang="en-US" sz="8000" dirty="0"/>
              <a:t> </a:t>
            </a:r>
            <a:r>
              <a:rPr lang="en-US" sz="8000" dirty="0" err="1"/>
              <a:t>রাহমানির</a:t>
            </a:r>
            <a:r>
              <a:rPr lang="en-US" sz="8000" dirty="0"/>
              <a:t> </a:t>
            </a:r>
            <a:r>
              <a:rPr lang="en-US" sz="8000" dirty="0" err="1"/>
              <a:t>রাহিম</a:t>
            </a:r>
            <a:endParaRPr lang="en-US" sz="8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333624"/>
            <a:ext cx="9982200" cy="3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670</Words>
  <Application>Microsoft Office PowerPoint</Application>
  <PresentationFormat>Custom</PresentationFormat>
  <Paragraphs>262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1170</cp:revision>
  <dcterms:created xsi:type="dcterms:W3CDTF">2020-06-23T07:13:48Z</dcterms:created>
  <dcterms:modified xsi:type="dcterms:W3CDTF">2020-08-28T19:28:02Z</dcterms:modified>
</cp:coreProperties>
</file>