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8" r:id="rId7"/>
    <p:sldId id="267" r:id="rId8"/>
    <p:sldId id="269" r:id="rId9"/>
    <p:sldId id="256" r:id="rId10"/>
    <p:sldId id="271" r:id="rId11"/>
    <p:sldId id="257" r:id="rId12"/>
    <p:sldId id="258" r:id="rId13"/>
    <p:sldId id="259" r:id="rId14"/>
    <p:sldId id="260" r:id="rId15"/>
    <p:sldId id="26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2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1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6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EB34-8D5F-46D2-88EF-8B23954CFAE2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9127-28C8-4C4F-801E-7025E765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67461"/>
            <a:ext cx="12192000" cy="1761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73240" y="12880"/>
            <a:ext cx="10045521" cy="20348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855" y="489398"/>
            <a:ext cx="3052291" cy="1004551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221" y="5827780"/>
            <a:ext cx="3759559" cy="64711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07" y="1787870"/>
            <a:ext cx="5190186" cy="3453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784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59865" y="412124"/>
            <a:ext cx="7765960" cy="1275008"/>
          </a:xfrm>
          <a:prstGeom prst="ellipse">
            <a:avLst/>
          </a:prstGeom>
          <a:solidFill>
            <a:srgbClr val="C00000"/>
          </a:solidFill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468192" y="3103809"/>
            <a:ext cx="9749307" cy="1867436"/>
          </a:xfrm>
          <a:prstGeom prst="round2Diag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cs typeface="NikoshBAN" panose="02000000000000000000" pitchFamily="2" charset="0"/>
              </a:rPr>
              <a:t>MAN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ব্যবহার ক্ষেত্রের বর্ণনা দাও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254320" y="463640"/>
            <a:ext cx="7285151" cy="2990842"/>
            <a:chOff x="940154" y="329138"/>
            <a:chExt cx="9169761" cy="3746473"/>
          </a:xfrm>
        </p:grpSpPr>
        <p:sp>
          <p:nvSpPr>
            <p:cNvPr id="4" name="Rectangle 3"/>
            <p:cNvSpPr/>
            <p:nvPr/>
          </p:nvSpPr>
          <p:spPr>
            <a:xfrm>
              <a:off x="940154" y="3193961"/>
              <a:ext cx="940158" cy="7340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65171" y="3193961"/>
              <a:ext cx="940158" cy="7340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61396" y="3193961"/>
              <a:ext cx="940158" cy="7340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90196" y="3193961"/>
              <a:ext cx="940158" cy="7340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403797" y="2113914"/>
              <a:ext cx="8306873" cy="10125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429555" y="2176530"/>
              <a:ext cx="0" cy="914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522371" y="2176530"/>
              <a:ext cx="0" cy="914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602308" y="2176530"/>
              <a:ext cx="0" cy="914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60273" y="2176530"/>
              <a:ext cx="0" cy="914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9678473" y="2113914"/>
              <a:ext cx="0" cy="914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rapezoid 2"/>
            <p:cNvSpPr/>
            <p:nvPr/>
          </p:nvSpPr>
          <p:spPr>
            <a:xfrm>
              <a:off x="1149071" y="3928056"/>
              <a:ext cx="509452" cy="14755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3267645" y="3928056"/>
              <a:ext cx="509452" cy="14755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>
              <a:off x="5296067" y="3928056"/>
              <a:ext cx="509452" cy="14755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7098327" y="3928056"/>
              <a:ext cx="509452" cy="147555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169757" y="3193961"/>
              <a:ext cx="940158" cy="881650"/>
              <a:chOff x="9169757" y="3193961"/>
              <a:chExt cx="940158" cy="8816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169757" y="3193961"/>
                <a:ext cx="940158" cy="7340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>
                <a:off x="9385110" y="3928056"/>
                <a:ext cx="509452" cy="147555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 flipV="1">
              <a:off x="2634097" y="1279525"/>
              <a:ext cx="0" cy="89700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4776406" y="1279525"/>
              <a:ext cx="0" cy="89700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775023" y="1279525"/>
              <a:ext cx="0" cy="89700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8525446" y="1279525"/>
              <a:ext cx="0" cy="89700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8055367" y="342201"/>
              <a:ext cx="940158" cy="881650"/>
              <a:chOff x="9169757" y="3193961"/>
              <a:chExt cx="940158" cy="88165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9169757" y="3193961"/>
                <a:ext cx="940158" cy="7340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9385110" y="3928056"/>
                <a:ext cx="509452" cy="147555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304944" y="329138"/>
              <a:ext cx="940158" cy="881650"/>
              <a:chOff x="9169757" y="3193961"/>
              <a:chExt cx="940158" cy="88165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9169757" y="3193961"/>
                <a:ext cx="940158" cy="7340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9385110" y="3928056"/>
                <a:ext cx="509452" cy="147555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306327" y="329138"/>
              <a:ext cx="940158" cy="881650"/>
              <a:chOff x="9169757" y="3193961"/>
              <a:chExt cx="940158" cy="88165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9169757" y="3193961"/>
                <a:ext cx="940158" cy="7340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rapezoid 39"/>
              <p:cNvSpPr/>
              <p:nvPr/>
            </p:nvSpPr>
            <p:spPr>
              <a:xfrm>
                <a:off x="9385110" y="3928056"/>
                <a:ext cx="509452" cy="147555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269012" y="329138"/>
              <a:ext cx="940158" cy="881650"/>
              <a:chOff x="9169757" y="3193961"/>
              <a:chExt cx="940158" cy="88165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9169757" y="3193961"/>
                <a:ext cx="940158" cy="7340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rapezoid 42"/>
              <p:cNvSpPr/>
              <p:nvPr/>
            </p:nvSpPr>
            <p:spPr>
              <a:xfrm>
                <a:off x="9385110" y="3928056"/>
                <a:ext cx="509452" cy="147555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Right Arrow 8"/>
          <p:cNvSpPr/>
          <p:nvPr/>
        </p:nvSpPr>
        <p:spPr>
          <a:xfrm>
            <a:off x="73284" y="756657"/>
            <a:ext cx="3778658" cy="2137893"/>
          </a:xfrm>
          <a:prstGeom prst="rightArrow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28034" y="4040517"/>
            <a:ext cx="11217498" cy="2489072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টপোলজিঃ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ব্যাকবোন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ব্যাকবোন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অকেজো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040855" y="142653"/>
            <a:ext cx="5073871" cy="4616647"/>
            <a:chOff x="2357907" y="2164321"/>
            <a:chExt cx="4800062" cy="4289772"/>
          </a:xfrm>
          <a:solidFill>
            <a:srgbClr val="FFFF00"/>
          </a:solidFill>
        </p:grpSpPr>
        <p:cxnSp>
          <p:nvCxnSpPr>
            <p:cNvPr id="12" name="Straight Connector 11"/>
            <p:cNvCxnSpPr/>
            <p:nvPr/>
          </p:nvCxnSpPr>
          <p:spPr>
            <a:xfrm>
              <a:off x="4932611" y="2763408"/>
              <a:ext cx="1594831" cy="772513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4"/>
            </p:cNvCxnSpPr>
            <p:nvPr/>
          </p:nvCxnSpPr>
          <p:spPr>
            <a:xfrm flipH="1">
              <a:off x="6096000" y="4190965"/>
              <a:ext cx="630527" cy="1449981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837904" y="5988676"/>
              <a:ext cx="1892123" cy="821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75209" y="4296548"/>
              <a:ext cx="532326" cy="155867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026535" y="2723881"/>
              <a:ext cx="1442970" cy="973799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357907" y="3390196"/>
              <a:ext cx="862885" cy="914400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72756" y="2164321"/>
              <a:ext cx="862885" cy="914400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95084" y="3276565"/>
              <a:ext cx="862885" cy="914400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54202" y="5319642"/>
              <a:ext cx="862885" cy="914400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9616" y="5539693"/>
              <a:ext cx="862885" cy="914400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167962" y="2318868"/>
            <a:ext cx="2508447" cy="7694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129397" y="2386581"/>
            <a:ext cx="6988732" cy="443198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48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sz="48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গোলাকার নেটওয়ার্ক।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 একটি কম্পিউটার অন্য দুইটি কম্পিউটারের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সাথে যুক্ত থাকে।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তথ্য একটি নির্দিষ্ট দিকে যায়।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 কম্পিউটার গোলাকার না রেখে এলোমেলো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রাখা যায়।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0153" y="0"/>
            <a:ext cx="5718220" cy="5422006"/>
            <a:chOff x="3219719" y="570706"/>
            <a:chExt cx="6168981" cy="5791458"/>
          </a:xfrm>
          <a:solidFill>
            <a:srgbClr val="FF0000"/>
          </a:solidFill>
        </p:grpSpPr>
        <p:grpSp>
          <p:nvGrpSpPr>
            <p:cNvPr id="18" name="Group 17"/>
            <p:cNvGrpSpPr/>
            <p:nvPr/>
          </p:nvGrpSpPr>
          <p:grpSpPr>
            <a:xfrm>
              <a:off x="3219719" y="570706"/>
              <a:ext cx="6168981" cy="5334258"/>
              <a:chOff x="3219719" y="570706"/>
              <a:chExt cx="6168981" cy="5334258"/>
            </a:xfrm>
            <a:grpFill/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5467082" y="3721994"/>
                <a:ext cx="766293" cy="2182970"/>
              </a:xfrm>
              <a:prstGeom prst="line">
                <a:avLst/>
              </a:prstGeom>
              <a:grpFill/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478073" y="3528811"/>
                <a:ext cx="2305319" cy="1545465"/>
              </a:xfrm>
              <a:prstGeom prst="line">
                <a:avLst/>
              </a:prstGeom>
              <a:grpFill/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6516710" y="1983346"/>
                <a:ext cx="1957590" cy="1287889"/>
              </a:xfrm>
              <a:prstGeom prst="line">
                <a:avLst/>
              </a:prstGeom>
              <a:grpFill/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5776175" y="1191296"/>
                <a:ext cx="560231" cy="1906073"/>
              </a:xfrm>
              <a:prstGeom prst="line">
                <a:avLst/>
              </a:prstGeom>
              <a:grpFill/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3789608" y="3097369"/>
                <a:ext cx="2302099" cy="328411"/>
              </a:xfrm>
              <a:prstGeom prst="line">
                <a:avLst/>
              </a:prstGeom>
              <a:grpFill/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/>
              <p:nvPr/>
            </p:nvSpPr>
            <p:spPr>
              <a:xfrm>
                <a:off x="5924282" y="2968580"/>
                <a:ext cx="914400" cy="914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139449" y="1468191"/>
                <a:ext cx="914400" cy="914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8474300" y="4687910"/>
                <a:ext cx="914400" cy="914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219719" y="2511380"/>
                <a:ext cx="914400" cy="914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318975" y="570706"/>
                <a:ext cx="914400" cy="914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5009882" y="5447764"/>
              <a:ext cx="914400" cy="914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6503831" y="58329"/>
            <a:ext cx="4765184" cy="13909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4" name="Vertical Scroll 23"/>
          <p:cNvSpPr/>
          <p:nvPr/>
        </p:nvSpPr>
        <p:spPr>
          <a:xfrm>
            <a:off x="5486401" y="1609859"/>
            <a:ext cx="6705600" cy="5061397"/>
          </a:xfrm>
          <a:prstGeom prst="verticalScroll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১। কেন্দ্রীয় হাব/ সুইচের সাথে যুক্ত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থাকে।</a:t>
            </a:r>
          </a:p>
          <a:p>
            <a:r>
              <a:rPr lang="bn-BD" sz="2800" dirty="0" smtClean="0"/>
              <a:t>২। তুলনামূলক সহজ টপোলজি।</a:t>
            </a:r>
          </a:p>
          <a:p>
            <a:r>
              <a:rPr lang="bn-BD" sz="2800" dirty="0" smtClean="0"/>
              <a:t>৩। খুব সহজেই নেটওয়ার্ক তৈরি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করা যায়।</a:t>
            </a:r>
          </a:p>
          <a:p>
            <a:r>
              <a:rPr lang="bn-BD" sz="2800" dirty="0" smtClean="0"/>
              <a:t>৪। </a:t>
            </a:r>
            <a:r>
              <a:rPr lang="bn-BD" sz="2800" dirty="0"/>
              <a:t>কেন্দ্রীয় হাব/ </a:t>
            </a:r>
            <a:r>
              <a:rPr lang="bn-BD" sz="2800" dirty="0" smtClean="0"/>
              <a:t>সুইচ নষ্ট হয়ে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গেলে নেটওয়ার্ক নষ্ট হয়ে যায়।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56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6149009" y="168682"/>
            <a:ext cx="6003235" cy="6457405"/>
            <a:chOff x="2907101" y="643944"/>
            <a:chExt cx="5489165" cy="5602311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5393851" y="2762006"/>
              <a:ext cx="1325770" cy="2873761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6146583" y="1107554"/>
              <a:ext cx="528035" cy="132703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970831" y="1194260"/>
              <a:ext cx="1013311" cy="127908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24551" y="2473342"/>
              <a:ext cx="1797330" cy="327431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907101" y="2015416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864946" y="3722914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790943" y="5447765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34005" y="3957293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07497" y="2176531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572018" y="708309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05343" y="643944"/>
              <a:ext cx="824248" cy="79849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lowchart: Off-page Connector 34"/>
          <p:cNvSpPr/>
          <p:nvPr/>
        </p:nvSpPr>
        <p:spPr>
          <a:xfrm>
            <a:off x="1445976" y="1089047"/>
            <a:ext cx="4015409" cy="125915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rapezoid 36"/>
          <p:cNvSpPr/>
          <p:nvPr/>
        </p:nvSpPr>
        <p:spPr>
          <a:xfrm>
            <a:off x="106016" y="2796207"/>
            <a:ext cx="6695330" cy="3776869"/>
          </a:xfrm>
          <a:prstGeom prst="trapezoid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গাছের মত দেখায়।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গাছের কান্ড থেকে ডাল, এক ডাল থেকে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অন্য ডাল এবং অন্য ডাল বের হয়, এই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নেটওয়ার্কে তেমনি দেখা যায়।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অনেকগুলো স্টার টপোলজি একত্র করা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থাকে। </a:t>
            </a:r>
          </a:p>
        </p:txBody>
      </p:sp>
    </p:spTree>
    <p:extLst>
      <p:ext uri="{BB962C8B-B14F-4D97-AF65-F5344CB8AC3E}">
        <p14:creationId xmlns:p14="http://schemas.microsoft.com/office/powerpoint/2010/main" val="18686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451663" y="449828"/>
            <a:ext cx="5582989" cy="5318972"/>
            <a:chOff x="3045855" y="940158"/>
            <a:chExt cx="5582989" cy="5318972"/>
          </a:xfrm>
        </p:grpSpPr>
        <p:sp>
          <p:nvSpPr>
            <p:cNvPr id="4" name="Oval 3"/>
            <p:cNvSpPr/>
            <p:nvPr/>
          </p:nvSpPr>
          <p:spPr>
            <a:xfrm>
              <a:off x="5460643" y="940158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701566" y="2202281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109139" y="4700788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03821" y="5331852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5855" y="3902297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09494" y="1738642"/>
              <a:ext cx="927278" cy="927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194738" y="1609859"/>
              <a:ext cx="2073499" cy="95303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4"/>
            </p:cNvCxnSpPr>
            <p:nvPr/>
          </p:nvCxnSpPr>
          <p:spPr>
            <a:xfrm flipH="1">
              <a:off x="7701566" y="3129559"/>
              <a:ext cx="463639" cy="1918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460643" y="5331852"/>
              <a:ext cx="1906072" cy="29621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696237" y="4365936"/>
              <a:ext cx="1442433" cy="126213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7"/>
            </p:cNvCxnSpPr>
            <p:nvPr/>
          </p:nvCxnSpPr>
          <p:spPr>
            <a:xfrm flipV="1">
              <a:off x="3837336" y="2318197"/>
              <a:ext cx="232388" cy="17198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088758" y="1609859"/>
              <a:ext cx="1693573" cy="51164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9724" y="2498500"/>
              <a:ext cx="3631842" cy="266592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708548" y="2890738"/>
              <a:ext cx="4224837" cy="147519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460643" y="1609859"/>
              <a:ext cx="463639" cy="4018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5963487" y="1609859"/>
              <a:ext cx="1570654" cy="321971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625119" y="1738642"/>
              <a:ext cx="2195847" cy="262729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4030519" y="2449346"/>
              <a:ext cx="1366297" cy="317871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5352499" y="2949264"/>
              <a:ext cx="2788274" cy="267879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234499" y="2318197"/>
              <a:ext cx="3711197" cy="39572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3765840" y="4481852"/>
              <a:ext cx="3530327" cy="56666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Hexagon 9"/>
          <p:cNvSpPr/>
          <p:nvPr/>
        </p:nvSpPr>
        <p:spPr>
          <a:xfrm>
            <a:off x="863071" y="442804"/>
            <a:ext cx="4399721" cy="805508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5911" y="1711951"/>
            <a:ext cx="6199956" cy="40568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একটি আরেকটির সাথে যুক্ত থাকে।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একাধিক পথে যুক্ত হতে পারে।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নেটওয়ার্কের কম্পিউটারগুলো তথ্য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নেওয়া করতে পারে।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নেটওয়ার্কের সব কম্পিউটার সকলে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 সাথে যুক্ত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/>
          <p:cNvSpPr/>
          <p:nvPr/>
        </p:nvSpPr>
        <p:spPr>
          <a:xfrm>
            <a:off x="2472744" y="309093"/>
            <a:ext cx="6903076" cy="1313645"/>
          </a:xfrm>
          <a:prstGeom prst="flowChartOffpageConnector">
            <a:avLst/>
          </a:prstGeom>
          <a:solidFill>
            <a:schemeClr val="accent4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ultidocument 4"/>
          <p:cNvSpPr/>
          <p:nvPr/>
        </p:nvSpPr>
        <p:spPr>
          <a:xfrm>
            <a:off x="965915" y="2640169"/>
            <a:ext cx="9903854" cy="2756079"/>
          </a:xfrm>
          <a:prstGeom prst="flowChartMultidocument">
            <a:avLst/>
          </a:prstGeom>
          <a:solidFill>
            <a:srgbClr val="00B050"/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 উপর পোষ্টার তৈরি কর। 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15910" y="0"/>
            <a:ext cx="4172755" cy="2421228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3039418" y="115908"/>
            <a:ext cx="9053848" cy="6523149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273" y="476518"/>
            <a:ext cx="6709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ব্লু-টুথ এর মাধ্যমে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নেটওয়ার্ক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ধরণের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অন্তরগত?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899302" y="821696"/>
            <a:ext cx="2195854" cy="777835"/>
          </a:xfrm>
          <a:prstGeom prst="leftArrow">
            <a:avLst>
              <a:gd name="adj1" fmla="val 75299"/>
              <a:gd name="adj2" fmla="val 50000"/>
            </a:avLst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PAN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8666" y="2028628"/>
            <a:ext cx="3193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solidFill>
                  <a:srgbClr val="002060"/>
                </a:solidFill>
                <a:cs typeface="NikoshBAN" panose="02000000000000000000" pitchFamily="2" charset="0"/>
              </a:rPr>
              <a:t>LAN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7212173" y="1901320"/>
            <a:ext cx="4237146" cy="777835"/>
          </a:xfrm>
          <a:prstGeom prst="leftArrow">
            <a:avLst>
              <a:gd name="adj1" fmla="val 75299"/>
              <a:gd name="adj2" fmla="val 50000"/>
            </a:avLst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Local Area Network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63664" y="3688959"/>
            <a:ext cx="4250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সীমানা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8232819" y="3561651"/>
            <a:ext cx="2195854" cy="777835"/>
          </a:xfrm>
          <a:prstGeom prst="leftArrow">
            <a:avLst>
              <a:gd name="adj1" fmla="val 75299"/>
              <a:gd name="adj2" fmla="val 50000"/>
            </a:avLst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WAN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15935" y="5218300"/>
            <a:ext cx="5383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8200629" y="5156983"/>
            <a:ext cx="2321410" cy="777835"/>
          </a:xfrm>
          <a:prstGeom prst="leftArrow">
            <a:avLst>
              <a:gd name="adj1" fmla="val 75299"/>
              <a:gd name="adj2" fmla="val 50000"/>
            </a:avLst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1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6531" y="2717443"/>
            <a:ext cx="2421228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1287887"/>
            <a:ext cx="4957294" cy="510003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700789" y="4146997"/>
            <a:ext cx="7250805" cy="1455313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 ও ষ্টার টপোলজির পার্থক্য লেখ।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0.40508 -0.2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7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28788"/>
            <a:ext cx="11925837" cy="6606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314423" y="953037"/>
            <a:ext cx="5679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!!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56432" y="2919886"/>
            <a:ext cx="7546680" cy="3635460"/>
            <a:chOff x="4456432" y="2919886"/>
            <a:chExt cx="7546680" cy="3635460"/>
          </a:xfrm>
        </p:grpSpPr>
        <p:sp>
          <p:nvSpPr>
            <p:cNvPr id="17" name="Trapezoid 16"/>
            <p:cNvSpPr/>
            <p:nvPr/>
          </p:nvSpPr>
          <p:spPr>
            <a:xfrm>
              <a:off x="4829921" y="5924282"/>
              <a:ext cx="7173191" cy="631064"/>
            </a:xfrm>
            <a:prstGeom prst="trapezoid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C0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Email: kaziazharulislam85@gmail.com</a:t>
              </a:r>
              <a:endParaRPr lang="en-US" sz="3200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5" name="Trapezoid 14"/>
            <p:cNvSpPr/>
            <p:nvPr/>
          </p:nvSpPr>
          <p:spPr>
            <a:xfrm>
              <a:off x="4456432" y="2919886"/>
              <a:ext cx="6885304" cy="3168200"/>
            </a:xfrm>
            <a:prstGeom prst="trapezoid">
              <a:avLst/>
            </a:prstGeom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r>
                <a:rPr lang="en-US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(কম্পিউটার শিক্ষা)</a:t>
              </a:r>
            </a:p>
            <a:p>
              <a:r>
                <a:rPr lang="en-US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খুলনা ইঞ্জিনিয়ারিং ইউনিভার্সিটি স্কুল</a:t>
              </a:r>
            </a:p>
            <a:p>
              <a:r>
                <a:rPr lang="en-US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কুয়েট ক্যাম্পাস, কুয়েট, খুলনা-৯২০৩।</a:t>
              </a:r>
            </a:p>
            <a:p>
              <a:r>
                <a:rPr lang="en-US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মোবাইল নং-০১৯২৩৮৭১৫২৫।</a:t>
              </a:r>
            </a:p>
            <a:p>
              <a:pPr algn="ctr"/>
              <a:endParaRPr lang="en-US" dirty="0">
                <a:cs typeface="NikoshBAN" panose="02000000000000000000" pitchFamily="2" charset="0"/>
              </a:endParaRPr>
            </a:p>
          </p:txBody>
        </p:sp>
      </p:grpSp>
      <p:sp>
        <p:nvSpPr>
          <p:cNvPr id="12" name="Trapezoid 11"/>
          <p:cNvSpPr/>
          <p:nvPr/>
        </p:nvSpPr>
        <p:spPr>
          <a:xfrm>
            <a:off x="1745087" y="386366"/>
            <a:ext cx="4597757" cy="1262129"/>
          </a:xfrm>
          <a:prstGeom prst="trapezoid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>
                  <a:solidFill>
                    <a:srgbClr val="92D05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 </a:t>
            </a:r>
            <a:endParaRPr lang="en-US" sz="4400" b="1" dirty="0">
              <a:ln>
                <a:solidFill>
                  <a:srgbClr val="92D050"/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7730" y="360608"/>
            <a:ext cx="2923504" cy="287198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402684" y="1912513"/>
            <a:ext cx="6490952" cy="1532586"/>
            <a:chOff x="3402684" y="1912513"/>
            <a:chExt cx="6490952" cy="1532586"/>
          </a:xfrm>
        </p:grpSpPr>
        <p:sp>
          <p:nvSpPr>
            <p:cNvPr id="14" name="Trapezoid 13"/>
            <p:cNvSpPr/>
            <p:nvPr/>
          </p:nvSpPr>
          <p:spPr>
            <a:xfrm>
              <a:off x="4168977" y="2189410"/>
              <a:ext cx="5724659" cy="862886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b="1" dirty="0" smtClean="0">
                  <a:ln>
                    <a:solidFill>
                      <a:srgbClr val="92D050"/>
                    </a:solidFill>
                  </a:ln>
                  <a:solidFill>
                    <a:srgbClr val="FFFF00"/>
                  </a:solidFill>
                  <a:effectLst>
                    <a:glow rad="2286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কাজী আযহারুল ইসলাম </a:t>
              </a:r>
              <a:endParaRPr lang="en-US" sz="44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402684" y="1912513"/>
              <a:ext cx="1532586" cy="153258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/>
              </a:sp3d>
            </a:bodyPr>
            <a:lstStyle/>
            <a:p>
              <a:pPr algn="ctr"/>
              <a:r>
                <a:rPr lang="bn-BD" sz="4400" b="1" dirty="0" smtClean="0">
                  <a:ln>
                    <a:solidFill>
                      <a:schemeClr val="accent2">
                        <a:lumMod val="50000"/>
                      </a:schemeClr>
                    </a:solidFill>
                  </a:ln>
                  <a:solidFill>
                    <a:srgbClr val="7030A0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নামঃ</a:t>
              </a:r>
              <a:r>
                <a:rPr lang="bn-BD" sz="4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41" y="3400024"/>
            <a:ext cx="1667345" cy="332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657600" y="399245"/>
            <a:ext cx="4237149" cy="85000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54" y="618187"/>
            <a:ext cx="1943637" cy="540912"/>
          </a:xfrm>
        </p:spPr>
        <p:txBody>
          <a:bodyPr>
            <a:normAutofit fontScale="90000"/>
          </a:bodyPr>
          <a:lstStyle/>
          <a:p>
            <a:pPr algn="ctr"/>
            <a:r>
              <a:rPr lang="bn-BD" sz="53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5611" y="1738648"/>
            <a:ext cx="10354614" cy="4095482"/>
            <a:chOff x="785611" y="1738648"/>
            <a:chExt cx="10354614" cy="4095482"/>
          </a:xfrm>
        </p:grpSpPr>
        <p:sp>
          <p:nvSpPr>
            <p:cNvPr id="6" name="Rounded Rectangle 5"/>
            <p:cNvSpPr/>
            <p:nvPr/>
          </p:nvSpPr>
          <p:spPr>
            <a:xfrm>
              <a:off x="785611" y="1738648"/>
              <a:ext cx="10354614" cy="40954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4557" y="2524260"/>
              <a:ext cx="884778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১। টপোলজি কী বলতে পারবে।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২। কম্পিউটার নেটওয়ার্কের প্রকারভেদ বলতে পারবে।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৩। বিভিন্ন প্রকার নেটওয়ার্কের বর্ণনা করতে পারবে।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৪। বিভিন্ন প্রকার টপোলজি ব্যাখ্যা করতে পারবে।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16053" cy="222612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918858" y="209006"/>
            <a:ext cx="4911634" cy="1476103"/>
          </a:xfrm>
          <a:prstGeom prst="cloudCallout">
            <a:avLst>
              <a:gd name="adj1" fmla="val -83529"/>
              <a:gd name="adj2" fmla="val 14541"/>
            </a:avLst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ভেবে বলিঃ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428" y="2564788"/>
            <a:ext cx="4600127" cy="3061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7" y="2564788"/>
            <a:ext cx="4868234" cy="3239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Snip Diagonal Corner Rectangle 8"/>
          <p:cNvSpPr/>
          <p:nvPr/>
        </p:nvSpPr>
        <p:spPr>
          <a:xfrm>
            <a:off x="3448594" y="6143035"/>
            <a:ext cx="3944983" cy="571274"/>
          </a:xfrm>
          <a:prstGeom prst="snip2Diag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bn-BD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0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46" y="-119268"/>
            <a:ext cx="562494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65774" y="185534"/>
            <a:ext cx="9204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ভেবে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বলি</a:t>
            </a:r>
            <a:r>
              <a:rPr lang="bn-BD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9" y="824949"/>
            <a:ext cx="6634627" cy="49695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702365" y="6056243"/>
            <a:ext cx="4240696" cy="6824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মাধ্যমে যোগাযোগ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22" y="4718808"/>
            <a:ext cx="4248041" cy="21391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2" y="651383"/>
            <a:ext cx="2420178" cy="25900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414" y="516836"/>
            <a:ext cx="3711247" cy="2469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flipV="1">
            <a:off x="4558748" y="3101009"/>
            <a:ext cx="832289" cy="1749287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653566" y="3392558"/>
            <a:ext cx="904104" cy="146663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54105" y="1855725"/>
            <a:ext cx="707337" cy="1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loud Callout 13"/>
          <p:cNvSpPr/>
          <p:nvPr/>
        </p:nvSpPr>
        <p:spPr>
          <a:xfrm>
            <a:off x="7593496" y="1470992"/>
            <a:ext cx="4505739" cy="2531166"/>
          </a:xfrm>
          <a:prstGeom prst="cloudCallout">
            <a:avLst>
              <a:gd name="adj1" fmla="val -82512"/>
              <a:gd name="adj2" fmla="val 95223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ভাবি!!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17235" y="1166192"/>
            <a:ext cx="5234609" cy="9409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8226" y="2849217"/>
            <a:ext cx="9912626" cy="265043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8" y="261257"/>
            <a:ext cx="5734601" cy="2978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কী?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যন্ত্রগুলোকে যদি কোন মাধ্যম দিয়ে জুড়ে দিলে যদি পরস্পর পরস্পরের মধ্যে তথ্য আদান প্রদান করতে পারে তাকে নেটওয়ার্ক বলতে পারি।  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61170" y="1698171"/>
            <a:ext cx="0" cy="44413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39990" y="1698171"/>
            <a:ext cx="0" cy="4441372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4048" y="2821577"/>
            <a:ext cx="0" cy="222068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0628" y="3553097"/>
            <a:ext cx="5734601" cy="2978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চার প্রকার।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cs typeface="NikoshBAN" panose="02000000000000000000" pitchFamily="2" charset="0"/>
              </a:rPr>
              <a:t>PAN (Personal Area Network)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cs typeface="NikoshBAN" panose="02000000000000000000" pitchFamily="2" charset="0"/>
              </a:rPr>
              <a:t>LAN (Local Area Network)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cs typeface="NikoshBAN" panose="02000000000000000000" pitchFamily="2" charset="0"/>
              </a:rPr>
              <a:t>MAN (Metropolitan Area Network)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cs typeface="NikoshBAN" panose="02000000000000000000" pitchFamily="2" charset="0"/>
              </a:rPr>
              <a:t>WAN (Wide Area Network)</a:t>
            </a:r>
            <a:endParaRPr lang="en-US" sz="2800" dirty="0">
              <a:solidFill>
                <a:srgbClr val="C00000"/>
              </a:solidFill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96742" y="261257"/>
            <a:ext cx="5408023" cy="6466114"/>
            <a:chOff x="6596742" y="261257"/>
            <a:chExt cx="5408023" cy="6466114"/>
          </a:xfrm>
        </p:grpSpPr>
        <p:sp>
          <p:nvSpPr>
            <p:cNvPr id="5" name="Rectangle 4"/>
            <p:cNvSpPr/>
            <p:nvPr/>
          </p:nvSpPr>
          <p:spPr>
            <a:xfrm>
              <a:off x="6596742" y="261257"/>
              <a:ext cx="5408023" cy="64661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35933" y="770709"/>
              <a:ext cx="5368832" cy="64633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rgbClr val="FF0000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PAN</a:t>
              </a:r>
              <a:r>
                <a:rPr lang="bn-BD" sz="3600" dirty="0" smtClean="0"/>
                <a:t>-</a:t>
              </a:r>
              <a:r>
                <a:rPr lang="en-US" sz="3600" dirty="0" smtClean="0"/>
                <a:t> </a:t>
              </a:r>
              <a:r>
                <a:rPr lang="en-US" sz="36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ব্যক্তিগত</a:t>
              </a:r>
              <a:r>
                <a:rPr lang="en-US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পর্যায়ের</a:t>
              </a:r>
              <a:r>
                <a:rPr lang="en-US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</a:t>
              </a:r>
              <a:r>
                <a:rPr lang="en-US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35933" y="2034402"/>
            <a:ext cx="536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LAN</a:t>
            </a:r>
            <a:r>
              <a:rPr lang="bn-BD" sz="3600" dirty="0" smtClean="0"/>
              <a:t>-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5933" y="3553097"/>
            <a:ext cx="536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MAN</a:t>
            </a:r>
            <a:r>
              <a:rPr lang="bn-BD" sz="3600" dirty="0" smtClean="0"/>
              <a:t>-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35933" y="5331100"/>
            <a:ext cx="536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</a:t>
            </a:r>
            <a:r>
              <a:rPr lang="bn-BD" sz="3600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AN-</a:t>
            </a:r>
            <a:r>
              <a:rPr lang="en-US" sz="3600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6571" y="207112"/>
            <a:ext cx="11693151" cy="24688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331" y="207112"/>
            <a:ext cx="10896600" cy="246888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chemeClr val="bg1"/>
                </a:solidFill>
                <a:latin typeface="+mn-lt"/>
                <a:cs typeface="NikoshBAN" panose="02000000000000000000" pitchFamily="2" charset="0"/>
              </a:rPr>
              <a:t>PAN/LAN/MAN/WAN-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কম্পিউটারগুলো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2795449"/>
            <a:ext cx="12192000" cy="3439765"/>
            <a:chOff x="0" y="2795449"/>
            <a:chExt cx="12192000" cy="3439765"/>
          </a:xfrm>
        </p:grpSpPr>
        <p:sp>
          <p:nvSpPr>
            <p:cNvPr id="6" name="Hexagon 5"/>
            <p:cNvSpPr/>
            <p:nvPr/>
          </p:nvSpPr>
          <p:spPr>
            <a:xfrm>
              <a:off x="4363941" y="2795449"/>
              <a:ext cx="3879669" cy="796835"/>
            </a:xfrm>
            <a:prstGeom prst="hexagon">
              <a:avLst/>
            </a:prstGeom>
            <a:solidFill>
              <a:srgbClr val="00B0F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টপোলজি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068644" y="3605347"/>
              <a:ext cx="345219" cy="725211"/>
              <a:chOff x="7465422" y="3768406"/>
              <a:chExt cx="470263" cy="823411"/>
            </a:xfrm>
            <a:solidFill>
              <a:srgbClr val="7030A0"/>
            </a:solidFill>
          </p:grpSpPr>
          <p:sp>
            <p:nvSpPr>
              <p:cNvPr id="7" name="Isosceles Triangle 6"/>
              <p:cNvSpPr/>
              <p:nvPr/>
            </p:nvSpPr>
            <p:spPr>
              <a:xfrm>
                <a:off x="7465422" y="3768406"/>
                <a:ext cx="470263" cy="405399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0800000">
                <a:off x="7465422" y="4186418"/>
                <a:ext cx="470263" cy="405399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058090" y="4356684"/>
              <a:ext cx="10202093" cy="933771"/>
              <a:chOff x="587829" y="4552629"/>
              <a:chExt cx="11431893" cy="93377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7829" y="4591818"/>
                <a:ext cx="11431893" cy="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87829" y="4552629"/>
                <a:ext cx="0" cy="933771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135090" y="4552629"/>
                <a:ext cx="0" cy="933771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5930541" y="4552629"/>
                <a:ext cx="0" cy="933771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837023" y="4552629"/>
                <a:ext cx="0" cy="933771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2019722" y="4552629"/>
                <a:ext cx="0" cy="933771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Hexagon 20"/>
            <p:cNvSpPr/>
            <p:nvPr/>
          </p:nvSpPr>
          <p:spPr>
            <a:xfrm>
              <a:off x="0" y="5438379"/>
              <a:ext cx="1906230" cy="7968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বাস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2456298" y="5438379"/>
              <a:ext cx="1906230" cy="7968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রিং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>
              <a:off x="4925177" y="5438379"/>
              <a:ext cx="1906230" cy="7968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স্টার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7668375" y="5438379"/>
              <a:ext cx="1906230" cy="7968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ট্রি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10285770" y="5438379"/>
              <a:ext cx="1906230" cy="796835"/>
            </a:xfrm>
            <a:prstGeom prst="hexagon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মেশ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12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465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স্বাগতম! 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টপোলজি কি? PAN/LAN/MAN/WAN- নেটওয়ার্কের অন্তর্গত কম্পিউটারগুলো জুড়ে দেওয়ার জন্য বিভিন্ন পদ্ধতি ব্যবহার করা হয়, এই ভিন্ন ভিন্ন পদ্ধতিকে বলা হয় নেটওয়ার্ক টপোলজি।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টপোলজি</dc:title>
  <dc:creator>My Pc</dc:creator>
  <cp:lastModifiedBy>My Pc</cp:lastModifiedBy>
  <cp:revision>37</cp:revision>
  <dcterms:created xsi:type="dcterms:W3CDTF">2020-08-18T04:08:11Z</dcterms:created>
  <dcterms:modified xsi:type="dcterms:W3CDTF">2020-08-29T16:56:44Z</dcterms:modified>
</cp:coreProperties>
</file>