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9" autoAdjust="0"/>
    <p:restoredTop sz="86377" autoAdjust="0"/>
  </p:normalViewPr>
  <p:slideViewPr>
    <p:cSldViewPr>
      <p:cViewPr>
        <p:scale>
          <a:sx n="100" d="100"/>
          <a:sy n="100" d="100"/>
        </p:scale>
        <p:origin x="-1374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3972B-237D-49F7-8533-6A6CB9276171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6B644-F9F4-44F9-9ECA-A38713422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৷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6B644-F9F4-44F9-9ECA-A3871342283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6B644-F9F4-44F9-9ECA-A3871342283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0A6013-51F5-4BCC-898F-1324A7F9E9E3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120998-0CE2-4139-BCA0-DFFE7B85F9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46573-702C-45D7-8962-CA2D8DFC6993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120998-0CE2-4139-BCA0-DFFE7B85F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87DC9C-1777-4E04-9A34-5ABA73C77C45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120998-0CE2-4139-BCA0-DFFE7B85F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862A-E7E0-4CE4-A083-883375A0CD72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0A4378-738E-4A26-A3D8-C0E3C672AA04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120998-0CE2-4139-BCA0-DFFE7B85F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F05469-EDFC-412B-8313-894C81677B9D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120998-0CE2-4139-BCA0-DFFE7B85F9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884A60-3014-4AE9-9F82-E0FDE87BB852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120998-0CE2-4139-BCA0-DFFE7B85F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82594-6333-4865-B3C7-3B4B343DC0FB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120998-0CE2-4139-BCA0-DFFE7B85F9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553A3-2BE7-42CC-ADD0-AD7A29493C7D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120998-0CE2-4139-BCA0-DFFE7B85F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2BDED-0129-4BB8-9035-1DA2BE216DA1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120998-0CE2-4139-BCA0-DFFE7B85F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90E986-E673-4AC9-897D-2AA0AEEA0F3D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120998-0CE2-4139-BCA0-DFFE7B85F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DAC9CBC-B076-45FF-83AC-1A1F96C3A2C0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9120998-0CE2-4139-BCA0-DFFE7B85F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ED293D9-3ECB-4922-93EC-43D982B804F0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9120998-0CE2-4139-BCA0-DFFE7B85F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 smtClean="0">
                <a:latin typeface="Times New Roman"/>
              </a:rPr>
              <a:t>                </a:t>
            </a:r>
            <a:r>
              <a:rPr lang="en-US" b="1" baseline="0" dirty="0" smtClean="0">
                <a:solidFill>
                  <a:srgbClr val="00B050"/>
                </a:solidFill>
                <a:latin typeface="Times New Roman"/>
              </a:rPr>
              <a:t>TAG   QUESTION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8" algn="r">
              <a:buNone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TAG QUESTION  </a:t>
            </a:r>
            <a:r>
              <a:rPr 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এর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উদাহরণসহ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চুয়াল্লিশ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বিশ্লেষণ</a:t>
            </a:r>
            <a:endParaRPr 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8" algn="ctr">
              <a:buNone/>
            </a:pP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8" algn="r">
              <a:buNone/>
            </a:pP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orra" pitchFamily="2" charset="2"/>
                <a:cs typeface="Aharoni" pitchFamily="2" charset="-79"/>
              </a:rPr>
              <a:t>Md. </a:t>
            </a:r>
            <a:r>
              <a:rPr lang="en-US" sz="2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orra" pitchFamily="2" charset="2"/>
                <a:cs typeface="Aharoni" pitchFamily="2" charset="-79"/>
              </a:rPr>
              <a:t>Sohrab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orra" pitchFamily="2" charset="2"/>
                <a:cs typeface="Aharoni" pitchFamily="2" charset="-79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orra" pitchFamily="2" charset="2"/>
                <a:cs typeface="Aharoni" pitchFamily="2" charset="-79"/>
              </a:rPr>
              <a:t>Hossain</a:t>
            </a:r>
            <a:endParaRPr lang="en-US" sz="2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orra" pitchFamily="2" charset="2"/>
              <a:cs typeface="Aharoni" pitchFamily="2" charset="-79"/>
            </a:endParaRPr>
          </a:p>
          <a:p>
            <a:pPr lvl="8" algn="r">
              <a:buNone/>
            </a:pP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 in English</a:t>
            </a:r>
          </a:p>
          <a:p>
            <a:pPr lvl="8" algn="r">
              <a:buNone/>
            </a:pP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Railway Public High School</a:t>
            </a:r>
          </a:p>
          <a:p>
            <a:pPr lvl="8" algn="r">
              <a:buNone/>
            </a:pPr>
            <a:r>
              <a:rPr lang="en-US" sz="2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Chattogram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 rot="19251188">
            <a:off x="816273" y="3400215"/>
            <a:ext cx="3806991" cy="2286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44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SENTENCES</a:t>
            </a:r>
          </a:p>
          <a:p>
            <a:pPr algn="ctr"/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  44</a:t>
            </a:r>
            <a:r>
              <a:rPr lang="en-US" sz="2800" b="1" dirty="0" smtClean="0"/>
              <a:t> SLIDES</a:t>
            </a:r>
            <a:endParaRPr lang="en-US" sz="2800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8CDD1-396F-4924-B621-FA6D7995CDCA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pic>
        <p:nvPicPr>
          <p:cNvPr id="9" name="Content Placeholder 6" descr="20200607_2047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4953000"/>
            <a:ext cx="2133600" cy="1219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baseline="0" dirty="0" smtClean="0">
                <a:latin typeface="Calibri"/>
              </a:rPr>
              <a:t>We can hardly forget parents</a:t>
            </a:r>
            <a:r>
              <a:rPr lang="en-US" b="1" dirty="0" smtClean="0">
                <a:latin typeface="Calibri"/>
              </a:rPr>
              <a:t>,              </a:t>
            </a:r>
            <a:r>
              <a:rPr lang="en-US" b="1" baseline="0" dirty="0" smtClean="0">
                <a:latin typeface="Calibri"/>
              </a:rPr>
              <a:t>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Hardly </a:t>
            </a:r>
            <a:r>
              <a:rPr lang="en-US" b="1" dirty="0" err="1" smtClean="0">
                <a:solidFill>
                  <a:srgbClr val="FFFF00"/>
                </a:solidFill>
              </a:rPr>
              <a:t>না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বাচক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শব্দ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এখানে</a:t>
            </a:r>
            <a:r>
              <a:rPr lang="en-US" dirty="0" smtClean="0"/>
              <a:t> auxiliary verb : ‘can’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934200" y="609600"/>
            <a:ext cx="12954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we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39E8-01FF-4714-AF6B-437CE97BDB6A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Up Arrow 7"/>
          <p:cNvSpPr/>
          <p:nvPr/>
        </p:nvSpPr>
        <p:spPr>
          <a:xfrm>
            <a:off x="2057400" y="1143000"/>
            <a:ext cx="5562600" cy="533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2743200" y="1143000"/>
            <a:ext cx="381000" cy="17526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Calibri"/>
              </a:rPr>
              <a:t>Nothing begets nothing,</a:t>
            </a:r>
            <a:r>
              <a:rPr lang="en-US" b="1" dirty="0" smtClean="0">
                <a:latin typeface="Calibri"/>
              </a:rPr>
              <a:t>                 </a:t>
            </a:r>
            <a:r>
              <a:rPr lang="en-US" b="1" baseline="0" dirty="0" smtClean="0">
                <a:latin typeface="Calibri"/>
              </a:rPr>
              <a:t>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এখানে</a:t>
            </a:r>
            <a:r>
              <a:rPr lang="en-US" dirty="0" smtClean="0"/>
              <a:t> subject/</a:t>
            </a:r>
            <a:r>
              <a:rPr lang="en-US" dirty="0" err="1" smtClean="0"/>
              <a:t>কর্তা</a:t>
            </a:r>
            <a:r>
              <a:rPr lang="en-US" dirty="0" smtClean="0"/>
              <a:t> </a:t>
            </a:r>
            <a:r>
              <a:rPr lang="en-US" dirty="0" err="1" smtClean="0"/>
              <a:t>হচ্ছে</a:t>
            </a:r>
            <a:r>
              <a:rPr lang="en-US" dirty="0" smtClean="0"/>
              <a:t> nothing = </a:t>
            </a:r>
            <a:r>
              <a:rPr lang="en-US" dirty="0" err="1" smtClean="0"/>
              <a:t>না</a:t>
            </a:r>
            <a:r>
              <a:rPr lang="en-US" dirty="0" smtClean="0"/>
              <a:t> </a:t>
            </a:r>
            <a:r>
              <a:rPr lang="en-US" dirty="0" err="1" smtClean="0"/>
              <a:t>বাচক</a:t>
            </a:r>
            <a:r>
              <a:rPr lang="en-US" dirty="0" smtClean="0"/>
              <a:t> </a:t>
            </a:r>
            <a:r>
              <a:rPr lang="en-US" dirty="0" err="1" smtClean="0"/>
              <a:t>শব্দ</a:t>
            </a:r>
            <a:endParaRPr lang="en-US" dirty="0" smtClean="0"/>
          </a:p>
          <a:p>
            <a:r>
              <a:rPr lang="en-US" dirty="0" smtClean="0"/>
              <a:t>Thing </a:t>
            </a:r>
            <a:r>
              <a:rPr lang="en-US" dirty="0" err="1" smtClean="0"/>
              <a:t>যুক্ত</a:t>
            </a:r>
            <a:r>
              <a:rPr lang="en-US" dirty="0" smtClean="0"/>
              <a:t> subject </a:t>
            </a:r>
            <a:r>
              <a:rPr lang="en-US" dirty="0" err="1" smtClean="0"/>
              <a:t>হলে</a:t>
            </a:r>
            <a:r>
              <a:rPr lang="en-US" dirty="0" smtClean="0"/>
              <a:t> ‘it’ </a:t>
            </a:r>
            <a:r>
              <a:rPr lang="en-US" dirty="0" err="1" smtClean="0"/>
              <a:t>বসবে</a:t>
            </a:r>
            <a:r>
              <a:rPr lang="en-US" dirty="0" smtClean="0"/>
              <a:t>।</a:t>
            </a:r>
            <a:endParaRPr lang="en-US" b="1" dirty="0" smtClean="0"/>
          </a:p>
          <a:p>
            <a:r>
              <a:rPr lang="en-US" sz="2400" b="1" dirty="0" err="1" smtClean="0"/>
              <a:t>এখানে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কোন</a:t>
            </a:r>
            <a:r>
              <a:rPr lang="en-US" sz="2400" b="1" dirty="0" smtClean="0"/>
              <a:t> auxiliary verb </a:t>
            </a:r>
            <a:r>
              <a:rPr lang="en-US" sz="2400" b="1" dirty="0" err="1" smtClean="0"/>
              <a:t>নেই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তাই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do+es</a:t>
            </a:r>
            <a:r>
              <a:rPr lang="en-US" sz="2400" b="1" dirty="0" smtClean="0"/>
              <a:t>)=does </a:t>
            </a:r>
            <a:r>
              <a:rPr lang="en-US" sz="2400" b="1" dirty="0" err="1" smtClean="0"/>
              <a:t>বসবে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5867400" y="685800"/>
            <a:ext cx="16002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does   it</a:t>
            </a:r>
            <a:endParaRPr lang="en-US" sz="24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C38E-AD30-4295-8D8C-6CBB4E466379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Up Arrow 7"/>
          <p:cNvSpPr/>
          <p:nvPr/>
        </p:nvSpPr>
        <p:spPr>
          <a:xfrm>
            <a:off x="1981200" y="1143000"/>
            <a:ext cx="5029200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6096000" y="1600200"/>
            <a:ext cx="1828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914400"/>
          </a:xfrm>
        </p:spPr>
        <p:txBody>
          <a:bodyPr/>
          <a:lstStyle/>
          <a:p>
            <a:pPr marR="0" rtl="0"/>
            <a:r>
              <a:rPr lang="en-US" b="1" baseline="0" dirty="0" smtClean="0">
                <a:latin typeface="Calibri"/>
              </a:rPr>
              <a:t>I scarcely visit you,                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Scarcely / Hardly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</a:t>
            </a:r>
            <a:r>
              <a:rPr lang="en-US" dirty="0" err="1" smtClean="0"/>
              <a:t>বাচক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শব্দ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এখানে</a:t>
            </a:r>
            <a:r>
              <a:rPr lang="en-US" dirty="0" smtClean="0"/>
              <a:t> </a:t>
            </a:r>
            <a:r>
              <a:rPr lang="en-US" b="1" dirty="0" smtClean="0"/>
              <a:t>auxiliary verb </a:t>
            </a:r>
            <a:r>
              <a:rPr lang="en-US" dirty="0" err="1" smtClean="0"/>
              <a:t>নাই</a:t>
            </a:r>
            <a:r>
              <a:rPr lang="en-US" dirty="0" smtClean="0"/>
              <a:t> </a:t>
            </a:r>
            <a:r>
              <a:rPr lang="en-US" sz="2000" b="1" dirty="0" smtClean="0"/>
              <a:t>।</a:t>
            </a:r>
          </a:p>
          <a:p>
            <a:r>
              <a:rPr lang="en-US" dirty="0" err="1" smtClean="0"/>
              <a:t>তাই</a:t>
            </a:r>
            <a:r>
              <a:rPr lang="en-US" dirty="0" smtClean="0"/>
              <a:t> auxiliary verb ‘do’ </a:t>
            </a:r>
            <a:r>
              <a:rPr lang="en-US" dirty="0" err="1" smtClean="0"/>
              <a:t>বসবে</a:t>
            </a:r>
            <a:r>
              <a:rPr lang="en-US" dirty="0" smtClean="0"/>
              <a:t> </a:t>
            </a:r>
            <a:r>
              <a:rPr lang="en-US" sz="2000" dirty="0" smtClean="0"/>
              <a:t>।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4724400" y="685800"/>
            <a:ext cx="15240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I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D002-6977-4CB0-93B7-94C55290CF8A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Down Arrow 7"/>
          <p:cNvSpPr/>
          <p:nvPr/>
        </p:nvSpPr>
        <p:spPr>
          <a:xfrm>
            <a:off x="1143000" y="381000"/>
            <a:ext cx="47244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1676400" y="1752599"/>
            <a:ext cx="121920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914400"/>
          </a:xfrm>
        </p:spPr>
        <p:txBody>
          <a:bodyPr/>
          <a:lstStyle/>
          <a:p>
            <a:pPr marR="0" rtl="0"/>
            <a:r>
              <a:rPr lang="en-US" b="1" baseline="0" dirty="0" smtClean="0">
                <a:latin typeface="Calibri"/>
              </a:rPr>
              <a:t>The baby is crying,                      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Baby </a:t>
            </a:r>
            <a:r>
              <a:rPr lang="en-US" dirty="0" err="1" smtClean="0"/>
              <a:t>কে</a:t>
            </a:r>
            <a:r>
              <a:rPr lang="en-US" dirty="0" smtClean="0"/>
              <a:t> Neuter gender/</a:t>
            </a:r>
            <a:r>
              <a:rPr lang="en-US" dirty="0" err="1" smtClean="0"/>
              <a:t>ক্লীব</a:t>
            </a:r>
            <a:r>
              <a:rPr lang="en-US" dirty="0" smtClean="0"/>
              <a:t> </a:t>
            </a:r>
            <a:r>
              <a:rPr lang="en-US" dirty="0" err="1" smtClean="0"/>
              <a:t>লিংগ</a:t>
            </a:r>
            <a:r>
              <a:rPr lang="en-US" dirty="0" smtClean="0"/>
              <a:t> </a:t>
            </a:r>
            <a:r>
              <a:rPr lang="en-US" dirty="0" err="1" smtClean="0"/>
              <a:t>ধরা</a:t>
            </a:r>
            <a:r>
              <a:rPr lang="en-US" dirty="0" smtClean="0"/>
              <a:t> </a:t>
            </a:r>
            <a:r>
              <a:rPr lang="en-US" dirty="0" err="1" smtClean="0"/>
              <a:t>হয়,তাই</a:t>
            </a:r>
            <a:r>
              <a:rPr lang="en-US" dirty="0" smtClean="0"/>
              <a:t> it </a:t>
            </a:r>
            <a:r>
              <a:rPr lang="en-US" dirty="0" err="1" smtClean="0"/>
              <a:t>বসবে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Auxiliary Verb </a:t>
            </a:r>
            <a:r>
              <a:rPr lang="en-US" dirty="0" err="1" smtClean="0"/>
              <a:t>হচ্ছে</a:t>
            </a:r>
            <a:r>
              <a:rPr lang="en-US" dirty="0" smtClean="0"/>
              <a:t>  is 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0" y="685800"/>
            <a:ext cx="21336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isn’t   it</a:t>
            </a:r>
            <a:endParaRPr lang="en-US" sz="24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3FB9-35F9-461B-88FE-AE79639C473F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Up Arrow 7"/>
          <p:cNvSpPr/>
          <p:nvPr/>
        </p:nvSpPr>
        <p:spPr>
          <a:xfrm>
            <a:off x="2286000" y="1219200"/>
            <a:ext cx="3886200" cy="609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>
            <a:off x="2895600" y="381000"/>
            <a:ext cx="23622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Calibri"/>
              </a:rPr>
              <a:t>All of you can resist it,                 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of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‘us’ </a:t>
            </a:r>
            <a:r>
              <a:rPr lang="en-US" dirty="0" err="1" smtClean="0"/>
              <a:t>থাকলেই</a:t>
            </a:r>
            <a:r>
              <a:rPr lang="en-US" dirty="0" smtClean="0"/>
              <a:t> subject </a:t>
            </a:r>
            <a:r>
              <a:rPr lang="en-US" dirty="0" err="1" smtClean="0"/>
              <a:t>শুধুমাত্র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we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All of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‘us’/’you’  </a:t>
            </a:r>
            <a:r>
              <a:rPr lang="en-US" dirty="0" err="1" smtClean="0"/>
              <a:t>ব্যতীত</a:t>
            </a:r>
            <a:r>
              <a:rPr lang="en-US" dirty="0" smtClean="0"/>
              <a:t> </a:t>
            </a:r>
            <a:r>
              <a:rPr lang="en-US" dirty="0" err="1" smtClean="0"/>
              <a:t>অন্য</a:t>
            </a:r>
            <a:r>
              <a:rPr lang="en-US" dirty="0" smtClean="0"/>
              <a:t> </a:t>
            </a:r>
            <a:r>
              <a:rPr lang="en-US" dirty="0" err="1" smtClean="0"/>
              <a:t>কিছু</a:t>
            </a:r>
            <a:r>
              <a:rPr lang="en-US" dirty="0" smtClean="0"/>
              <a:t> </a:t>
            </a:r>
            <a:r>
              <a:rPr lang="en-US" dirty="0" err="1" smtClean="0"/>
              <a:t>থাকলে</a:t>
            </a:r>
            <a:r>
              <a:rPr lang="en-US" dirty="0" smtClean="0"/>
              <a:t> subject ‘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they</a:t>
            </a:r>
            <a:r>
              <a:rPr lang="en-US" dirty="0" smtClean="0"/>
              <a:t>’ </a:t>
            </a:r>
            <a:r>
              <a:rPr lang="en-US" dirty="0" err="1" smtClean="0"/>
              <a:t>হবে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All of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‘you’ </a:t>
            </a:r>
            <a:r>
              <a:rPr lang="en-US" dirty="0" err="1" smtClean="0"/>
              <a:t>থাকলেই</a:t>
            </a:r>
            <a:r>
              <a:rPr lang="en-US" dirty="0" smtClean="0"/>
              <a:t> subject </a:t>
            </a:r>
            <a:r>
              <a:rPr lang="en-US" dirty="0" err="1" smtClean="0"/>
              <a:t>শুধুমাত্র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you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Cannot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সংক্ষিপ্ত</a:t>
            </a:r>
            <a:r>
              <a:rPr lang="en-US" dirty="0" smtClean="0"/>
              <a:t> </a:t>
            </a:r>
            <a:r>
              <a:rPr lang="en-US" dirty="0" err="1" smtClean="0"/>
              <a:t>রুপ</a:t>
            </a:r>
            <a:r>
              <a:rPr lang="en-US" dirty="0" smtClean="0"/>
              <a:t> can’t </a:t>
            </a:r>
          </a:p>
          <a:p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5410200" y="609600"/>
            <a:ext cx="16764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can’t  you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13E2-F583-4B16-80A1-7378ABC23EDB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Up Arrow 7"/>
          <p:cNvSpPr/>
          <p:nvPr/>
        </p:nvSpPr>
        <p:spPr>
          <a:xfrm>
            <a:off x="1828800" y="1143000"/>
            <a:ext cx="4876800" cy="381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3352800" y="304800"/>
            <a:ext cx="25146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Calibri"/>
              </a:rPr>
              <a:t>All of us become happy,                    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All of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‘us’ </a:t>
            </a:r>
            <a:r>
              <a:rPr lang="en-US" dirty="0" err="1" smtClean="0"/>
              <a:t>থাকলেই</a:t>
            </a:r>
            <a:r>
              <a:rPr lang="en-US" dirty="0" smtClean="0"/>
              <a:t> subject </a:t>
            </a:r>
            <a:r>
              <a:rPr lang="en-US" dirty="0" err="1" smtClean="0"/>
              <a:t>শুধুমাত্র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we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All of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‘us’/’you’  </a:t>
            </a:r>
            <a:r>
              <a:rPr lang="en-US" dirty="0" err="1" smtClean="0"/>
              <a:t>ব্যতীত</a:t>
            </a:r>
            <a:r>
              <a:rPr lang="en-US" dirty="0" smtClean="0"/>
              <a:t> </a:t>
            </a:r>
            <a:r>
              <a:rPr lang="en-US" dirty="0" err="1" smtClean="0"/>
              <a:t>অন্য</a:t>
            </a:r>
            <a:r>
              <a:rPr lang="en-US" dirty="0" smtClean="0"/>
              <a:t> </a:t>
            </a:r>
            <a:r>
              <a:rPr lang="en-US" dirty="0" err="1" smtClean="0"/>
              <a:t>কিছু</a:t>
            </a:r>
            <a:r>
              <a:rPr lang="en-US" dirty="0" smtClean="0"/>
              <a:t> </a:t>
            </a:r>
            <a:r>
              <a:rPr lang="en-US" dirty="0" err="1" smtClean="0"/>
              <a:t>থাকলে</a:t>
            </a:r>
            <a:r>
              <a:rPr lang="en-US" dirty="0" smtClean="0"/>
              <a:t> subject ‘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they</a:t>
            </a:r>
            <a:r>
              <a:rPr lang="en-US" dirty="0" smtClean="0"/>
              <a:t>’ </a:t>
            </a:r>
            <a:r>
              <a:rPr lang="en-US" dirty="0" err="1" smtClean="0"/>
              <a:t>হবে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All of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‘you’ </a:t>
            </a:r>
            <a:r>
              <a:rPr lang="en-US" dirty="0" err="1" smtClean="0"/>
              <a:t>থাকলেই</a:t>
            </a:r>
            <a:r>
              <a:rPr lang="en-US" dirty="0" smtClean="0"/>
              <a:t> subject </a:t>
            </a:r>
            <a:r>
              <a:rPr lang="en-US" dirty="0" err="1" smtClean="0"/>
              <a:t>শুধুমাত্র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you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এখানে</a:t>
            </a:r>
            <a:r>
              <a:rPr lang="en-US" dirty="0" smtClean="0"/>
              <a:t> </a:t>
            </a:r>
            <a:r>
              <a:rPr lang="en-US" b="1" dirty="0" smtClean="0"/>
              <a:t>auxiliary verb </a:t>
            </a:r>
            <a:r>
              <a:rPr lang="en-US" dirty="0" err="1" smtClean="0"/>
              <a:t>নাই</a:t>
            </a:r>
            <a:r>
              <a:rPr lang="en-US" dirty="0" smtClean="0"/>
              <a:t> </a:t>
            </a:r>
            <a:r>
              <a:rPr lang="en-US" sz="2000" b="1" dirty="0" smtClean="0"/>
              <a:t>।</a:t>
            </a:r>
          </a:p>
          <a:p>
            <a:r>
              <a:rPr lang="en-US" dirty="0" err="1" smtClean="0"/>
              <a:t>তাই</a:t>
            </a:r>
            <a:r>
              <a:rPr lang="en-US" dirty="0" smtClean="0"/>
              <a:t> auxiliary verb ‘do’ </a:t>
            </a:r>
            <a:r>
              <a:rPr lang="en-US" dirty="0" err="1" smtClean="0"/>
              <a:t>বসবে</a:t>
            </a:r>
            <a:r>
              <a:rPr lang="en-US" dirty="0" smtClean="0"/>
              <a:t> </a:t>
            </a:r>
            <a:r>
              <a:rPr lang="en-US" sz="2000" dirty="0" smtClean="0"/>
              <a:t>।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791200" y="685800"/>
            <a:ext cx="19050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we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1092-CFA0-4CEF-B30A-201A4524CCE7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Up Arrow 7"/>
          <p:cNvSpPr/>
          <p:nvPr/>
        </p:nvSpPr>
        <p:spPr>
          <a:xfrm>
            <a:off x="1981200" y="1143000"/>
            <a:ext cx="5257800" cy="838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baseline="0" dirty="0" smtClean="0">
                <a:latin typeface="Calibri"/>
              </a:rPr>
              <a:t>The Nile is the largest one,               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নদীর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কর্তা</a:t>
            </a:r>
            <a:r>
              <a:rPr lang="en-US" dirty="0" smtClean="0"/>
              <a:t> she </a:t>
            </a:r>
            <a:r>
              <a:rPr lang="en-US" dirty="0" err="1" smtClean="0"/>
              <a:t>বসে।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নদীকে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স্ত্রী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লিংগবাচক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/>
              <a:t>ধরা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sz="2000" dirty="0" smtClean="0"/>
              <a:t>।</a:t>
            </a:r>
          </a:p>
          <a:p>
            <a:r>
              <a:rPr lang="en-US" dirty="0" err="1" smtClean="0"/>
              <a:t>কিন্তূ</a:t>
            </a:r>
            <a:r>
              <a:rPr lang="en-US" dirty="0" smtClean="0"/>
              <a:t>  </a:t>
            </a:r>
            <a:r>
              <a:rPr lang="en-US" dirty="0" err="1" smtClean="0"/>
              <a:t>নদ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কর্তা</a:t>
            </a:r>
            <a:r>
              <a:rPr lang="en-US" dirty="0" smtClean="0"/>
              <a:t>  ‘he’ </a:t>
            </a:r>
            <a:r>
              <a:rPr lang="en-US" dirty="0" err="1" smtClean="0"/>
              <a:t>বসে</a:t>
            </a:r>
            <a:r>
              <a:rPr lang="en-US" sz="2000" dirty="0" smtClean="0"/>
              <a:t>।</a:t>
            </a:r>
            <a:r>
              <a:rPr lang="en-US" dirty="0" smtClean="0"/>
              <a:t>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নদকে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পুরুষ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লিংগবাচক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/>
              <a:t>ধরা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sz="2000" dirty="0" smtClean="0"/>
              <a:t>।</a:t>
            </a:r>
          </a:p>
          <a:p>
            <a:r>
              <a:rPr lang="en-US" sz="2400" dirty="0" err="1" smtClean="0"/>
              <a:t>এখানে</a:t>
            </a:r>
            <a:r>
              <a:rPr lang="en-US" sz="2400" dirty="0" smtClean="0"/>
              <a:t> 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নীল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নদ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/>
              <a:t>কে</a:t>
            </a:r>
            <a:r>
              <a:rPr lang="en-US" sz="2400" dirty="0" smtClean="0"/>
              <a:t>  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The Nile   </a:t>
            </a:r>
            <a:r>
              <a:rPr lang="en-US" sz="2400" dirty="0" err="1" smtClean="0"/>
              <a:t>বলা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হয়েছে</a:t>
            </a:r>
            <a:r>
              <a:rPr lang="en-US" sz="2400" dirty="0" smtClean="0"/>
              <a:t> </a:t>
            </a:r>
            <a:r>
              <a:rPr lang="en-US" sz="1800" dirty="0" smtClean="0"/>
              <a:t>।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248400" y="685800"/>
            <a:ext cx="14478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isn’t   he</a:t>
            </a:r>
            <a:endParaRPr lang="en-US" sz="24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8017-C222-4A69-B2E6-16BFEA424A81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Up Arrow 7"/>
          <p:cNvSpPr/>
          <p:nvPr/>
        </p:nvSpPr>
        <p:spPr>
          <a:xfrm>
            <a:off x="2057400" y="1143000"/>
            <a:ext cx="5410200" cy="609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2895600" y="152400"/>
            <a:ext cx="37338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2209800" y="1143000"/>
            <a:ext cx="49530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sz="2800" b="1" baseline="0" dirty="0" smtClean="0">
                <a:latin typeface="Calibri"/>
              </a:rPr>
              <a:t>The </a:t>
            </a:r>
            <a:r>
              <a:rPr lang="en-US" sz="2800" b="1" baseline="0" dirty="0" err="1" smtClean="0">
                <a:latin typeface="Calibri"/>
              </a:rPr>
              <a:t>Banglar</a:t>
            </a:r>
            <a:r>
              <a:rPr lang="en-US" sz="2800" b="1" baseline="0" dirty="0" smtClean="0">
                <a:latin typeface="Calibri"/>
              </a:rPr>
              <a:t> </a:t>
            </a:r>
            <a:r>
              <a:rPr lang="en-US" sz="2800" b="1" baseline="0" dirty="0" err="1" smtClean="0">
                <a:latin typeface="Calibri"/>
              </a:rPr>
              <a:t>Saurov</a:t>
            </a:r>
            <a:r>
              <a:rPr lang="en-US" sz="2800" b="1" baseline="0" dirty="0" smtClean="0">
                <a:latin typeface="Calibri"/>
              </a:rPr>
              <a:t> is the biggest liner,                          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জাহাজ</a:t>
            </a:r>
            <a:r>
              <a:rPr lang="en-US" dirty="0" smtClean="0"/>
              <a:t>  </a:t>
            </a:r>
            <a:r>
              <a:rPr lang="en-US" dirty="0" err="1" smtClean="0"/>
              <a:t>এর</a:t>
            </a:r>
            <a:r>
              <a:rPr lang="en-US" dirty="0" smtClean="0"/>
              <a:t> 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কর্তা</a:t>
            </a:r>
            <a:r>
              <a:rPr lang="en-US" dirty="0" smtClean="0"/>
              <a:t> she </a:t>
            </a:r>
            <a:r>
              <a:rPr lang="en-US" dirty="0" err="1" smtClean="0"/>
              <a:t>বসে।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জাহাজকে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স্ত্রী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লিংগবাচক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/>
              <a:t>ধরা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sz="2000" dirty="0" smtClean="0"/>
              <a:t>।</a:t>
            </a:r>
          </a:p>
          <a:p>
            <a:r>
              <a:rPr lang="en-US" dirty="0" err="1" smtClean="0"/>
              <a:t>এখানে</a:t>
            </a:r>
            <a:r>
              <a:rPr lang="en-US" dirty="0" smtClean="0"/>
              <a:t> </a:t>
            </a:r>
            <a:r>
              <a:rPr lang="en-US" sz="2400" b="1" dirty="0" smtClean="0">
                <a:latin typeface="Calibri"/>
              </a:rPr>
              <a:t>The </a:t>
            </a:r>
            <a:r>
              <a:rPr lang="en-US" sz="2400" b="1" dirty="0" err="1" smtClean="0">
                <a:latin typeface="Calibri"/>
              </a:rPr>
              <a:t>Banglar</a:t>
            </a:r>
            <a:r>
              <a:rPr lang="en-US" sz="2400" b="1" dirty="0" smtClean="0">
                <a:latin typeface="Calibri"/>
              </a:rPr>
              <a:t> </a:t>
            </a:r>
            <a:r>
              <a:rPr lang="en-US" sz="2400" b="1" dirty="0" err="1" smtClean="0">
                <a:latin typeface="Calibri"/>
              </a:rPr>
              <a:t>Saurov</a:t>
            </a:r>
            <a:r>
              <a:rPr lang="en-US" sz="2400" b="1" dirty="0" smtClean="0">
                <a:latin typeface="Calibri"/>
              </a:rPr>
              <a:t>  </a:t>
            </a:r>
            <a:r>
              <a:rPr lang="en-US" sz="1600" b="1" dirty="0" err="1" smtClean="0">
                <a:latin typeface="Calibri"/>
              </a:rPr>
              <a:t>একটি</a:t>
            </a:r>
            <a:r>
              <a:rPr lang="en-US" sz="2400" b="1" dirty="0" smtClean="0">
                <a:latin typeface="Calibri"/>
              </a:rPr>
              <a:t> </a:t>
            </a:r>
            <a:r>
              <a:rPr lang="en-US" sz="2400" dirty="0" err="1" smtClean="0"/>
              <a:t>জাহাজ</a:t>
            </a:r>
            <a:r>
              <a:rPr lang="en-US" sz="2400" dirty="0" smtClean="0"/>
              <a:t>  </a:t>
            </a:r>
            <a:r>
              <a:rPr lang="en-US" sz="2400" dirty="0" err="1" smtClean="0"/>
              <a:t>এর</a:t>
            </a:r>
            <a:r>
              <a:rPr lang="en-US" sz="2400" dirty="0" smtClean="0"/>
              <a:t>  </a:t>
            </a:r>
            <a:r>
              <a:rPr lang="en-US" sz="2400" dirty="0" err="1" smtClean="0"/>
              <a:t>নাম</a:t>
            </a:r>
            <a:r>
              <a:rPr lang="en-US" sz="2400" dirty="0" smtClean="0"/>
              <a:t> ।</a:t>
            </a:r>
          </a:p>
          <a:p>
            <a:r>
              <a:rPr lang="en-US" sz="2400" dirty="0" smtClean="0"/>
              <a:t>Auxiliary Verb </a:t>
            </a:r>
            <a:r>
              <a:rPr lang="en-US" sz="2400" dirty="0" err="1" smtClean="0"/>
              <a:t>হচ্ছে</a:t>
            </a:r>
            <a:r>
              <a:rPr lang="en-US" sz="2400" dirty="0" smtClean="0"/>
              <a:t>  is </a:t>
            </a:r>
          </a:p>
          <a:p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6324600" y="609600"/>
            <a:ext cx="15240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isn’t  she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76B2-FB85-43BA-8695-C3E3068F819B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9" name="Curved Up Arrow 8"/>
          <p:cNvSpPr/>
          <p:nvPr/>
        </p:nvSpPr>
        <p:spPr>
          <a:xfrm>
            <a:off x="2667000" y="1066800"/>
            <a:ext cx="48006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4800600" y="914400"/>
            <a:ext cx="24384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sz="3200" b="1" baseline="0" dirty="0" err="1" smtClean="0">
                <a:latin typeface="Calibri"/>
              </a:rPr>
              <a:t>Munmun</a:t>
            </a:r>
            <a:r>
              <a:rPr lang="en-US" sz="3200" b="1" baseline="0" dirty="0" smtClean="0">
                <a:latin typeface="Calibri"/>
              </a:rPr>
              <a:t> has little knowledge,                     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FFFF00"/>
                </a:solidFill>
              </a:rPr>
              <a:t>Little/Few   </a:t>
            </a:r>
            <a:r>
              <a:rPr lang="en-US" sz="2400" dirty="0" err="1" smtClean="0"/>
              <a:t>হচ্ছে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FF00"/>
                </a:solidFill>
              </a:rPr>
              <a:t> negative </a:t>
            </a:r>
            <a:r>
              <a:rPr lang="en-US" sz="2400" dirty="0" err="1" smtClean="0"/>
              <a:t>শব্দ</a:t>
            </a:r>
            <a:r>
              <a:rPr lang="en-US" sz="2400" dirty="0" smtClean="0"/>
              <a:t>, </a:t>
            </a:r>
            <a:r>
              <a:rPr lang="en-US" sz="2400" dirty="0" err="1" smtClean="0"/>
              <a:t>তাই</a:t>
            </a:r>
            <a:r>
              <a:rPr lang="en-US" sz="2400" dirty="0" smtClean="0"/>
              <a:t> Tag </a:t>
            </a:r>
            <a:r>
              <a:rPr lang="en-US" sz="2400" dirty="0" err="1" smtClean="0"/>
              <a:t>এর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সময়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‘not’ </a:t>
            </a:r>
            <a:r>
              <a:rPr lang="en-US" sz="2400" dirty="0" err="1" smtClean="0">
                <a:solidFill>
                  <a:srgbClr val="FFFF00"/>
                </a:solidFill>
              </a:rPr>
              <a:t>বসবে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না</a:t>
            </a:r>
            <a:r>
              <a:rPr lang="en-US" sz="2400" dirty="0" smtClean="0"/>
              <a:t>।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A  little/A few</a:t>
            </a:r>
            <a:r>
              <a:rPr lang="en-US" sz="2400" dirty="0" smtClean="0"/>
              <a:t>   </a:t>
            </a:r>
            <a:r>
              <a:rPr lang="en-US" sz="2400" dirty="0" err="1" smtClean="0"/>
              <a:t>হচ্ছে</a:t>
            </a: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FFFF00"/>
                </a:solidFill>
              </a:rPr>
              <a:t>positive </a:t>
            </a:r>
            <a:r>
              <a:rPr lang="en-US" sz="2400" dirty="0" err="1" smtClean="0"/>
              <a:t>শব্দ</a:t>
            </a:r>
            <a:r>
              <a:rPr lang="en-US" sz="2400" dirty="0" smtClean="0"/>
              <a:t>, </a:t>
            </a:r>
            <a:r>
              <a:rPr lang="en-US" sz="2400" dirty="0" err="1" smtClean="0"/>
              <a:t>তাই</a:t>
            </a:r>
            <a:r>
              <a:rPr lang="en-US" sz="2400" dirty="0" smtClean="0"/>
              <a:t> Tag </a:t>
            </a:r>
            <a:r>
              <a:rPr lang="en-US" sz="2400" dirty="0" err="1" smtClean="0"/>
              <a:t>এর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সময়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‘not’ </a:t>
            </a:r>
            <a:r>
              <a:rPr lang="en-US" sz="2400" dirty="0" err="1" smtClean="0">
                <a:solidFill>
                  <a:srgbClr val="FFFF00"/>
                </a:solidFill>
              </a:rPr>
              <a:t>বসবে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1800" dirty="0" smtClean="0"/>
              <a:t>।</a:t>
            </a:r>
          </a:p>
          <a:p>
            <a:r>
              <a:rPr lang="en-US" sz="2800" dirty="0" err="1" smtClean="0"/>
              <a:t>এখানে</a:t>
            </a:r>
            <a:r>
              <a:rPr lang="en-US" sz="2800" dirty="0" smtClean="0"/>
              <a:t> auxiliary verb </a:t>
            </a:r>
            <a:r>
              <a:rPr lang="en-US" sz="2800" dirty="0" err="1" smtClean="0"/>
              <a:t>হচ্ছে</a:t>
            </a:r>
            <a:r>
              <a:rPr lang="en-US" sz="2800" dirty="0" smtClean="0"/>
              <a:t> has , </a:t>
            </a:r>
            <a:r>
              <a:rPr lang="en-US" sz="2800" dirty="0" err="1" smtClean="0"/>
              <a:t>তাই</a:t>
            </a:r>
            <a:r>
              <a:rPr lang="en-US" sz="2800" dirty="0" smtClean="0"/>
              <a:t> hasn’t </a:t>
            </a:r>
            <a:r>
              <a:rPr lang="en-US" sz="2800" dirty="0" err="1" smtClean="0"/>
              <a:t>বসবে</a:t>
            </a:r>
            <a:r>
              <a:rPr lang="en-US" sz="1800" dirty="0" smtClean="0"/>
              <a:t> ।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867400" y="609600"/>
            <a:ext cx="16002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has  she</a:t>
            </a:r>
            <a:endParaRPr lang="en-US" sz="20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7414-3008-4CB3-A514-66D713BD016C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Up Arrow 7"/>
          <p:cNvSpPr/>
          <p:nvPr/>
        </p:nvSpPr>
        <p:spPr>
          <a:xfrm>
            <a:off x="1981200" y="1066800"/>
            <a:ext cx="5105400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3581400" y="381000"/>
            <a:ext cx="29718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4" idx="2"/>
          </p:cNvCxnSpPr>
          <p:nvPr/>
        </p:nvCxnSpPr>
        <p:spPr>
          <a:xfrm rot="16200000" flipH="1">
            <a:off x="6534150" y="1123950"/>
            <a:ext cx="8382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Calibri"/>
              </a:rPr>
              <a:t>Death must come,                   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যে</a:t>
            </a:r>
            <a:r>
              <a:rPr lang="en-US" dirty="0" smtClean="0"/>
              <a:t> noun </a:t>
            </a:r>
            <a:r>
              <a:rPr lang="en-US" dirty="0" err="1" smtClean="0"/>
              <a:t>গুলো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idea/concept/quality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প্রকাশ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/>
              <a:t>করে,তা</a:t>
            </a:r>
            <a:r>
              <a:rPr lang="en-US" dirty="0" smtClean="0"/>
              <a:t> </a:t>
            </a:r>
            <a:r>
              <a:rPr lang="en-US" dirty="0" err="1" smtClean="0"/>
              <a:t>হচ্ছে</a:t>
            </a:r>
            <a:r>
              <a:rPr lang="en-US" dirty="0" smtClean="0"/>
              <a:t> abstract noun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Tag এ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it/these</a:t>
            </a:r>
            <a:r>
              <a:rPr lang="en-US" dirty="0" smtClean="0"/>
              <a:t> </a:t>
            </a:r>
            <a:r>
              <a:rPr lang="en-US" dirty="0" err="1" smtClean="0"/>
              <a:t>বসবে</a:t>
            </a:r>
            <a:r>
              <a:rPr lang="en-US" sz="2000" dirty="0" smtClean="0"/>
              <a:t>।  </a:t>
            </a:r>
          </a:p>
          <a:p>
            <a:r>
              <a:rPr lang="en-US" sz="2800" b="1" dirty="0" err="1" smtClean="0"/>
              <a:t>এখানে</a:t>
            </a:r>
            <a:r>
              <a:rPr lang="en-US" sz="2800" b="1" dirty="0" smtClean="0"/>
              <a:t>  Modal  auxiliary verb </a:t>
            </a:r>
            <a:r>
              <a:rPr lang="en-US" sz="2800" b="1" dirty="0" err="1" smtClean="0"/>
              <a:t>হচ্ছে</a:t>
            </a:r>
            <a:r>
              <a:rPr lang="en-US" sz="2800" b="1" dirty="0" smtClean="0"/>
              <a:t>  must </a:t>
            </a:r>
            <a:endParaRPr lang="en-US" sz="28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4724400" y="609600"/>
            <a:ext cx="18288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mustn’t    it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8C3E-6F42-40CC-A9C9-6334C746782E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Up Arrow 7"/>
          <p:cNvSpPr/>
          <p:nvPr/>
        </p:nvSpPr>
        <p:spPr>
          <a:xfrm>
            <a:off x="2667000" y="1143000"/>
            <a:ext cx="2667000" cy="3048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>
            <a:off x="1752600" y="152400"/>
            <a:ext cx="4267200" cy="533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4991100" y="2171700"/>
            <a:ext cx="2362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Calibri"/>
              </a:rPr>
              <a:t>Father rose in him,</a:t>
            </a:r>
            <a:r>
              <a:rPr lang="en-US" b="1" dirty="0" smtClean="0">
                <a:latin typeface="Calibri"/>
              </a:rPr>
              <a:t>                            </a:t>
            </a:r>
            <a:r>
              <a:rPr lang="en-US" b="1" baseline="0" dirty="0" smtClean="0">
                <a:latin typeface="Calibri"/>
              </a:rPr>
              <a:t>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038600"/>
            <a:ext cx="7772400" cy="121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Father=</a:t>
            </a:r>
            <a:r>
              <a:rPr lang="en-US" dirty="0" err="1" smtClean="0"/>
              <a:t>পিতা</a:t>
            </a:r>
            <a:r>
              <a:rPr lang="en-US" dirty="0" smtClean="0"/>
              <a:t>  </a:t>
            </a:r>
            <a:r>
              <a:rPr lang="en-US" dirty="0" err="1" smtClean="0"/>
              <a:t>নয়</a:t>
            </a:r>
            <a:r>
              <a:rPr lang="en-US" dirty="0" smtClean="0"/>
              <a:t> , </a:t>
            </a:r>
            <a:r>
              <a:rPr lang="en-US" dirty="0" err="1" smtClean="0"/>
              <a:t>পিতৃত্ববোধ</a:t>
            </a:r>
            <a:r>
              <a:rPr lang="en-US" dirty="0" smtClean="0"/>
              <a:t> , </a:t>
            </a:r>
            <a:r>
              <a:rPr lang="en-US" dirty="0" err="1" smtClean="0"/>
              <a:t>তাই</a:t>
            </a:r>
            <a:r>
              <a:rPr lang="en-US" dirty="0" smtClean="0"/>
              <a:t>  pronoun </a:t>
            </a:r>
            <a:r>
              <a:rPr lang="en-US" dirty="0" err="1" smtClean="0"/>
              <a:t>হবে</a:t>
            </a:r>
            <a:r>
              <a:rPr lang="en-US" dirty="0" smtClean="0"/>
              <a:t>   it</a:t>
            </a:r>
          </a:p>
          <a:p>
            <a:r>
              <a:rPr lang="en-US" dirty="0" smtClean="0"/>
              <a:t>Auxiliary verb </a:t>
            </a:r>
            <a:r>
              <a:rPr lang="en-US" dirty="0" err="1" smtClean="0"/>
              <a:t>নেই</a:t>
            </a:r>
            <a:r>
              <a:rPr lang="en-US" dirty="0" smtClean="0"/>
              <a:t>, </a:t>
            </a:r>
            <a:r>
              <a:rPr lang="en-US" dirty="0" err="1" smtClean="0"/>
              <a:t>তাই</a:t>
            </a:r>
            <a:r>
              <a:rPr lang="en-US" dirty="0" smtClean="0"/>
              <a:t> Auxiliary verb </a:t>
            </a:r>
            <a:r>
              <a:rPr lang="en-US" dirty="0" err="1" smtClean="0"/>
              <a:t>হবে</a:t>
            </a:r>
            <a:r>
              <a:rPr lang="en-US" dirty="0" smtClean="0"/>
              <a:t> did</a:t>
            </a:r>
          </a:p>
          <a:p>
            <a:r>
              <a:rPr lang="en-US" dirty="0" smtClean="0"/>
              <a:t>Rise </a:t>
            </a:r>
            <a:r>
              <a:rPr lang="en-US" dirty="0" err="1" smtClean="0"/>
              <a:t>এর</a:t>
            </a:r>
            <a:r>
              <a:rPr lang="en-US" dirty="0" smtClean="0"/>
              <a:t> past form Rose ,</a:t>
            </a:r>
            <a:r>
              <a:rPr lang="en-US" dirty="0" err="1" smtClean="0"/>
              <a:t>তাই</a:t>
            </a:r>
            <a:r>
              <a:rPr lang="en-US" dirty="0" smtClean="0"/>
              <a:t> ‘do’ </a:t>
            </a:r>
            <a:r>
              <a:rPr lang="en-US" dirty="0" err="1" smtClean="0"/>
              <a:t>না</a:t>
            </a:r>
            <a:r>
              <a:rPr lang="en-US" dirty="0" smtClean="0"/>
              <a:t>  </a:t>
            </a:r>
            <a:r>
              <a:rPr lang="en-US" dirty="0" err="1" smtClean="0"/>
              <a:t>হয়ে</a:t>
            </a:r>
            <a:r>
              <a:rPr lang="en-US" dirty="0" smtClean="0"/>
              <a:t> ‘did’ </a:t>
            </a:r>
            <a:r>
              <a:rPr lang="en-US" dirty="0" err="1" smtClean="0"/>
              <a:t>হবে</a:t>
            </a:r>
            <a:r>
              <a:rPr lang="en-US" dirty="0" smtClean="0"/>
              <a:t> </a:t>
            </a:r>
            <a:r>
              <a:rPr lang="en-US" sz="1500" dirty="0" smtClean="0"/>
              <a:t>। </a:t>
            </a:r>
            <a:endParaRPr lang="en-US" sz="1500" dirty="0"/>
          </a:p>
        </p:txBody>
      </p:sp>
      <p:sp>
        <p:nvSpPr>
          <p:cNvPr id="4" name="Rounded Rectangle 3"/>
          <p:cNvSpPr/>
          <p:nvPr/>
        </p:nvSpPr>
        <p:spPr>
          <a:xfrm>
            <a:off x="4724400" y="609600"/>
            <a:ext cx="2819400" cy="609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didn’t    </a:t>
            </a:r>
            <a:r>
              <a:rPr lang="en-US" sz="2800" b="1" dirty="0" smtClean="0"/>
              <a:t>it </a:t>
            </a:r>
            <a:endParaRPr lang="en-US" sz="2800" b="1" dirty="0"/>
          </a:p>
        </p:txBody>
      </p:sp>
      <p:sp>
        <p:nvSpPr>
          <p:cNvPr id="6" name="Curved Up Arrow 5"/>
          <p:cNvSpPr/>
          <p:nvPr/>
        </p:nvSpPr>
        <p:spPr>
          <a:xfrm>
            <a:off x="1676400" y="1219200"/>
            <a:ext cx="5486400" cy="1676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Down Arrow 7"/>
          <p:cNvSpPr/>
          <p:nvPr/>
        </p:nvSpPr>
        <p:spPr>
          <a:xfrm>
            <a:off x="5638800" y="304800"/>
            <a:ext cx="12192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5D79-081D-4CE0-8F98-67E72D42CF96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Calibri"/>
              </a:rPr>
              <a:t>The sun shines brightly,                  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 smtClean="0"/>
              <a:t>এখানে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‘sun’ </a:t>
            </a:r>
            <a:r>
              <a:rPr lang="en-US" dirty="0" err="1" smtClean="0"/>
              <a:t>হচ্ছে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Masculine gender</a:t>
            </a:r>
            <a:r>
              <a:rPr lang="en-US" dirty="0" smtClean="0"/>
              <a:t>/</a:t>
            </a:r>
            <a:r>
              <a:rPr lang="en-US" dirty="0" err="1" smtClean="0"/>
              <a:t>পুংলিঙ্গ।তাই</a:t>
            </a:r>
            <a:r>
              <a:rPr lang="en-US" dirty="0" smtClean="0"/>
              <a:t> tag এ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he </a:t>
            </a:r>
            <a:r>
              <a:rPr lang="en-US" dirty="0" smtClean="0"/>
              <a:t> </a:t>
            </a:r>
            <a:r>
              <a:rPr lang="en-US" dirty="0" err="1" smtClean="0"/>
              <a:t>বসবে</a:t>
            </a:r>
            <a:r>
              <a:rPr lang="en-US" dirty="0" smtClean="0"/>
              <a:t> </a:t>
            </a:r>
            <a:r>
              <a:rPr lang="en-US" sz="1800" dirty="0" smtClean="0"/>
              <a:t>।</a:t>
            </a:r>
          </a:p>
          <a:p>
            <a:r>
              <a:rPr lang="en-US" sz="3200" dirty="0" err="1" smtClean="0"/>
              <a:t>এখানে</a:t>
            </a:r>
            <a:r>
              <a:rPr lang="en-US" sz="3200" dirty="0" smtClean="0"/>
              <a:t> </a:t>
            </a:r>
            <a:r>
              <a:rPr lang="en-US" sz="3200" b="1" dirty="0" smtClean="0"/>
              <a:t>auxiliary verb </a:t>
            </a:r>
            <a:r>
              <a:rPr lang="en-US" sz="3200" dirty="0" err="1" smtClean="0"/>
              <a:t>নাই</a:t>
            </a:r>
            <a:r>
              <a:rPr lang="en-US" sz="3200" dirty="0" smtClean="0"/>
              <a:t> </a:t>
            </a:r>
            <a:r>
              <a:rPr lang="en-US" sz="1800" b="1" dirty="0" smtClean="0"/>
              <a:t>।</a:t>
            </a:r>
          </a:p>
          <a:p>
            <a:r>
              <a:rPr lang="en-US" sz="3200" dirty="0" err="1" smtClean="0"/>
              <a:t>তাই</a:t>
            </a:r>
            <a:r>
              <a:rPr lang="en-US" sz="3200" dirty="0" smtClean="0"/>
              <a:t> auxiliary verb (‘</a:t>
            </a:r>
            <a:r>
              <a:rPr lang="en-US" sz="3200" dirty="0" err="1" smtClean="0"/>
              <a:t>do+es</a:t>
            </a:r>
            <a:r>
              <a:rPr lang="en-US" sz="3200" dirty="0" smtClean="0"/>
              <a:t>’ )=does </a:t>
            </a:r>
            <a:r>
              <a:rPr lang="en-US" sz="3200" dirty="0" err="1" smtClean="0"/>
              <a:t>বসবে</a:t>
            </a:r>
            <a:r>
              <a:rPr lang="en-US" sz="3200" dirty="0" smtClean="0"/>
              <a:t> </a:t>
            </a:r>
            <a:r>
              <a:rPr lang="en-US" sz="1800" dirty="0" smtClean="0"/>
              <a:t>। </a:t>
            </a:r>
            <a:r>
              <a:rPr lang="en-US" sz="3200" dirty="0" smtClean="0"/>
              <a:t>  </a:t>
            </a:r>
          </a:p>
          <a:p>
            <a:r>
              <a:rPr lang="en-US" sz="3200" dirty="0" smtClean="0"/>
              <a:t>Not </a:t>
            </a:r>
            <a:r>
              <a:rPr lang="en-US" sz="3200" dirty="0" err="1" smtClean="0"/>
              <a:t>নেই</a:t>
            </a:r>
            <a:r>
              <a:rPr lang="en-US" sz="1800" dirty="0" smtClean="0"/>
              <a:t>।</a:t>
            </a:r>
            <a:r>
              <a:rPr lang="en-US" sz="3200" dirty="0" smtClean="0"/>
              <a:t> </a:t>
            </a:r>
            <a:r>
              <a:rPr lang="en-US" sz="3200" dirty="0" err="1" smtClean="0"/>
              <a:t>তাই</a:t>
            </a:r>
            <a:r>
              <a:rPr lang="en-US" sz="3200" dirty="0" smtClean="0"/>
              <a:t>  doesn’t </a:t>
            </a:r>
            <a:r>
              <a:rPr lang="en-US" sz="3200" dirty="0" err="1" smtClean="0"/>
              <a:t>বসবে</a:t>
            </a:r>
            <a:r>
              <a:rPr lang="en-US" sz="3200" dirty="0" smtClean="0"/>
              <a:t> </a:t>
            </a:r>
            <a:r>
              <a:rPr lang="en-US" sz="1800" dirty="0" smtClean="0"/>
              <a:t>।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638800" y="685800"/>
            <a:ext cx="17526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doesn’t   he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B944-FE8E-43CA-BD9A-A6B90C0DFD61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9" name="Curved Up Arrow 8"/>
          <p:cNvSpPr/>
          <p:nvPr/>
        </p:nvSpPr>
        <p:spPr>
          <a:xfrm>
            <a:off x="2209800" y="1143000"/>
            <a:ext cx="4876800" cy="609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3581400" y="1524000"/>
            <a:ext cx="29718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Calibri"/>
              </a:rPr>
              <a:t>There is no water,                     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>
              <a:latin typeface="Calibri"/>
            </a:endParaRPr>
          </a:p>
          <a:p>
            <a:endParaRPr lang="en-US" b="1" dirty="0" smtClean="0">
              <a:latin typeface="Calibri"/>
            </a:endParaRPr>
          </a:p>
          <a:p>
            <a:r>
              <a:rPr lang="en-US" b="1" dirty="0" smtClean="0">
                <a:latin typeface="Calibri"/>
              </a:rPr>
              <a:t>‘There is no’ </a:t>
            </a:r>
            <a:r>
              <a:rPr lang="en-US" b="1" dirty="0" err="1" smtClean="0">
                <a:latin typeface="Calibri"/>
              </a:rPr>
              <a:t>তে</a:t>
            </a:r>
            <a:r>
              <a:rPr lang="en-US" b="1" dirty="0" smtClean="0">
                <a:latin typeface="Calibri"/>
              </a:rPr>
              <a:t> no=negative </a:t>
            </a:r>
            <a:r>
              <a:rPr lang="en-US" sz="2000" b="1" dirty="0" err="1" smtClean="0">
                <a:latin typeface="Calibri"/>
              </a:rPr>
              <a:t>শব্দ</a:t>
            </a:r>
            <a:r>
              <a:rPr lang="en-US" sz="2000" b="1" dirty="0" smtClean="0">
                <a:latin typeface="Calibri"/>
              </a:rPr>
              <a:t>।     </a:t>
            </a:r>
          </a:p>
          <a:p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4572000" y="685800"/>
            <a:ext cx="19050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  there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D286-4572-48A6-85AD-8EC4FF8EBA72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16200000" flipH="1">
            <a:off x="2895600" y="1295400"/>
            <a:ext cx="19050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rved Up Arrow 9"/>
          <p:cNvSpPr/>
          <p:nvPr/>
        </p:nvSpPr>
        <p:spPr>
          <a:xfrm>
            <a:off x="1828800" y="1219200"/>
            <a:ext cx="3886200" cy="838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>
            <a:off x="2438400" y="381000"/>
            <a:ext cx="26670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457200"/>
            <a:ext cx="3429000" cy="914400"/>
          </a:xfrm>
        </p:spPr>
        <p:txBody>
          <a:bodyPr/>
          <a:lstStyle/>
          <a:p>
            <a:pPr marR="0" rtl="0"/>
            <a:r>
              <a:rPr lang="en-US" b="1" baseline="0" dirty="0" smtClean="0">
                <a:latin typeface="Calibri"/>
              </a:rPr>
              <a:t>Go,              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একটি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মাত্র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</a:t>
            </a:r>
            <a:r>
              <a:rPr lang="en-US" sz="2400" dirty="0" smtClean="0"/>
              <a:t> </a:t>
            </a:r>
            <a:r>
              <a:rPr lang="en-US" sz="2400" dirty="0" err="1" smtClean="0"/>
              <a:t>দিয়ে</a:t>
            </a:r>
            <a:r>
              <a:rPr lang="en-US" sz="2400" dirty="0" smtClean="0"/>
              <a:t> </a:t>
            </a:r>
            <a:r>
              <a:rPr lang="en-US" sz="2400" dirty="0" err="1" smtClean="0"/>
              <a:t>গঠিত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বাক্যে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শব্দটি</a:t>
            </a:r>
            <a:r>
              <a:rPr lang="en-US" sz="2400" dirty="0" smtClean="0"/>
              <a:t> verb</a:t>
            </a:r>
            <a:r>
              <a:rPr lang="en-US" dirty="0" smtClean="0"/>
              <a:t> </a:t>
            </a:r>
            <a:r>
              <a:rPr lang="en-US" sz="1800" dirty="0" smtClean="0"/>
              <a:t>।   </a:t>
            </a:r>
            <a:r>
              <a:rPr lang="en-US" sz="2400" dirty="0" err="1" smtClean="0"/>
              <a:t>তাই</a:t>
            </a:r>
            <a:r>
              <a:rPr lang="en-US" sz="2400" dirty="0" smtClean="0"/>
              <a:t> </a:t>
            </a:r>
            <a:r>
              <a:rPr lang="en-US" sz="2400" dirty="0" err="1" smtClean="0"/>
              <a:t>তা</a:t>
            </a:r>
            <a:r>
              <a:rPr lang="en-US" sz="1800" dirty="0" smtClean="0"/>
              <a:t>  </a:t>
            </a:r>
            <a:r>
              <a:rPr lang="en-US" sz="2000" dirty="0" smtClean="0"/>
              <a:t>imperative sentence </a:t>
            </a:r>
            <a:r>
              <a:rPr lang="en-US" sz="1800" dirty="0" smtClean="0"/>
              <a:t>.   </a:t>
            </a:r>
          </a:p>
          <a:p>
            <a:r>
              <a:rPr lang="en-US" sz="2400" dirty="0" smtClean="0"/>
              <a:t>Imperative  sentence  এ  Tag question </a:t>
            </a:r>
            <a:r>
              <a:rPr lang="en-US" sz="2400" dirty="0" err="1" smtClean="0"/>
              <a:t>হবে</a:t>
            </a:r>
            <a:r>
              <a:rPr lang="en-US" sz="2400" dirty="0" smtClean="0"/>
              <a:t>  </a:t>
            </a:r>
            <a:r>
              <a:rPr lang="en-US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you ?</a:t>
            </a:r>
            <a:endParaRPr lang="en-US" sz="24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352800" y="609600"/>
            <a:ext cx="12954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you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1B0B-1650-4063-BFD8-18086CDB875C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810000" y="990600"/>
            <a:ext cx="2895600" cy="2743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Calibri"/>
              </a:rPr>
              <a:t>Fill in the gaps,                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Principal verb </a:t>
            </a:r>
            <a:r>
              <a:rPr lang="en-US" dirty="0" err="1" smtClean="0"/>
              <a:t>দিয়ে</a:t>
            </a:r>
            <a:r>
              <a:rPr lang="en-US" dirty="0" smtClean="0"/>
              <a:t> </a:t>
            </a:r>
            <a:r>
              <a:rPr lang="en-US" dirty="0" err="1" smtClean="0"/>
              <a:t>শুরু</a:t>
            </a:r>
            <a:r>
              <a:rPr lang="en-US" dirty="0" smtClean="0"/>
              <a:t>  </a:t>
            </a:r>
            <a:r>
              <a:rPr lang="en-US" dirty="0" err="1" smtClean="0"/>
              <a:t>বাক্য</a:t>
            </a:r>
            <a:r>
              <a:rPr lang="en-US" dirty="0" smtClean="0"/>
              <a:t> Imperative </a:t>
            </a:r>
            <a:r>
              <a:rPr lang="en-US" dirty="0" err="1" smtClean="0"/>
              <a:t>এবং</a:t>
            </a:r>
            <a:r>
              <a:rPr lang="en-US" dirty="0" smtClean="0"/>
              <a:t>  </a:t>
            </a:r>
            <a:r>
              <a:rPr lang="en-US" dirty="0" err="1" smtClean="0"/>
              <a:t>এমন</a:t>
            </a:r>
            <a:r>
              <a:rPr lang="en-US" dirty="0" smtClean="0"/>
              <a:t> </a:t>
            </a:r>
            <a:r>
              <a:rPr lang="en-US" dirty="0" err="1" smtClean="0"/>
              <a:t>বাক্যের</a:t>
            </a:r>
            <a:r>
              <a:rPr lang="en-US" dirty="0" smtClean="0"/>
              <a:t> Tag </a:t>
            </a:r>
            <a:r>
              <a:rPr lang="en-US" dirty="0" err="1" smtClean="0"/>
              <a:t>হবে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will you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038600" y="685800"/>
            <a:ext cx="14478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873D-EA96-4D65-9659-1588C95CAA31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sz="3200" b="1" baseline="0" dirty="0" smtClean="0">
                <a:latin typeface="Calibri"/>
              </a:rPr>
              <a:t>They’d study hard,                              </a:t>
            </a:r>
            <a:r>
              <a:rPr lang="en-US" b="1" baseline="0" dirty="0" smtClean="0">
                <a:latin typeface="Calibri"/>
              </a:rPr>
              <a:t>?             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এখানে</a:t>
            </a:r>
            <a:r>
              <a:rPr lang="en-US" dirty="0" smtClean="0"/>
              <a:t> </a:t>
            </a:r>
            <a:r>
              <a:rPr lang="en-US" b="1" dirty="0" smtClean="0">
                <a:latin typeface="Calibri"/>
              </a:rPr>
              <a:t>They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/>
              </a:rPr>
              <a:t>’d</a:t>
            </a:r>
            <a:r>
              <a:rPr lang="en-US" b="1" dirty="0" smtClean="0">
                <a:latin typeface="Calibri"/>
              </a:rPr>
              <a:t> = They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/>
              </a:rPr>
              <a:t>would/could/should</a:t>
            </a:r>
          </a:p>
          <a:p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/>
              </a:rPr>
              <a:t>(</a:t>
            </a:r>
            <a:r>
              <a:rPr lang="en-US" sz="2800" b="1" dirty="0" smtClean="0">
                <a:latin typeface="Calibri"/>
              </a:rPr>
              <a:t>Modal </a:t>
            </a:r>
            <a:r>
              <a:rPr lang="en-US" sz="2800" b="1" dirty="0" err="1" smtClean="0">
                <a:latin typeface="Calibri"/>
              </a:rPr>
              <a:t>এর</a:t>
            </a:r>
            <a:r>
              <a:rPr lang="en-US" sz="2800" b="1" dirty="0" smtClean="0">
                <a:latin typeface="Calibri"/>
              </a:rPr>
              <a:t> </a:t>
            </a:r>
            <a:r>
              <a:rPr lang="en-US" sz="2800" b="1" dirty="0" err="1" smtClean="0">
                <a:latin typeface="Calibri"/>
              </a:rPr>
              <a:t>পর</a:t>
            </a:r>
            <a:r>
              <a:rPr lang="en-US" sz="2800" b="1" dirty="0" smtClean="0">
                <a:latin typeface="Calibri"/>
              </a:rPr>
              <a:t> verb </a:t>
            </a:r>
            <a:r>
              <a:rPr lang="en-US" sz="2800" b="1" dirty="0" err="1" smtClean="0">
                <a:latin typeface="Calibri"/>
              </a:rPr>
              <a:t>এর</a:t>
            </a:r>
            <a:r>
              <a:rPr lang="en-US" sz="2800" b="1" dirty="0" smtClean="0">
                <a:latin typeface="Calibri"/>
              </a:rPr>
              <a:t> present form </a:t>
            </a:r>
            <a:r>
              <a:rPr lang="en-US" sz="2800" b="1" dirty="0" err="1" smtClean="0">
                <a:latin typeface="Calibri"/>
              </a:rPr>
              <a:t>বসে</a:t>
            </a:r>
            <a:r>
              <a:rPr lang="en-US" sz="2800" b="1" dirty="0" smtClean="0">
                <a:latin typeface="Calibri"/>
              </a:rPr>
              <a:t>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/>
              </a:rPr>
              <a:t>)</a:t>
            </a:r>
            <a:r>
              <a:rPr lang="en-US" sz="1800" b="1" dirty="0" smtClean="0">
                <a:latin typeface="Calibri"/>
              </a:rPr>
              <a:t>।</a:t>
            </a:r>
          </a:p>
          <a:p>
            <a:endParaRPr lang="en-US" sz="2800" b="1" dirty="0" smtClean="0">
              <a:latin typeface="Calibri"/>
            </a:endParaRPr>
          </a:p>
          <a:p>
            <a:endParaRPr lang="en-US" sz="2800" b="1" dirty="0" smtClean="0">
              <a:latin typeface="Calibri"/>
            </a:endParaRPr>
          </a:p>
          <a:p>
            <a:r>
              <a:rPr lang="en-US" sz="2800" b="1" dirty="0" err="1" smtClean="0">
                <a:latin typeface="Calibri"/>
              </a:rPr>
              <a:t>যদি</a:t>
            </a:r>
            <a:r>
              <a:rPr lang="en-US" sz="2800" b="1" dirty="0" smtClean="0">
                <a:latin typeface="Calibri"/>
              </a:rPr>
              <a:t> They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/>
              </a:rPr>
              <a:t>’d= </a:t>
            </a:r>
            <a:r>
              <a:rPr lang="en-US" sz="2800" b="1" dirty="0" smtClean="0">
                <a:latin typeface="Calibri"/>
              </a:rPr>
              <a:t>They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/>
              </a:rPr>
              <a:t> had </a:t>
            </a:r>
            <a:r>
              <a:rPr lang="en-US" sz="2800" b="1" dirty="0" err="1" smtClean="0">
                <a:latin typeface="Calibri"/>
              </a:rPr>
              <a:t>হতো,তবে</a:t>
            </a:r>
            <a:r>
              <a:rPr lang="en-US" sz="2800" b="1" dirty="0" smtClean="0">
                <a:latin typeface="Calibri"/>
              </a:rPr>
              <a:t> 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/>
              </a:rPr>
              <a:t>‘studied’ </a:t>
            </a:r>
            <a:r>
              <a:rPr lang="en-US" sz="2800" b="1" dirty="0" err="1" smtClean="0">
                <a:latin typeface="Calibri"/>
              </a:rPr>
              <a:t>হতো</a:t>
            </a:r>
            <a:r>
              <a:rPr lang="en-US" sz="1800" b="1" dirty="0" smtClean="0">
                <a:latin typeface="Calibri"/>
              </a:rPr>
              <a:t>।</a:t>
            </a:r>
            <a:endParaRPr lang="en-US" sz="1800" dirty="0"/>
          </a:p>
        </p:txBody>
      </p:sp>
      <p:sp>
        <p:nvSpPr>
          <p:cNvPr id="4" name="Rounded Rectangle 3"/>
          <p:cNvSpPr/>
          <p:nvPr/>
        </p:nvSpPr>
        <p:spPr>
          <a:xfrm>
            <a:off x="4038600" y="685800"/>
            <a:ext cx="36576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wouldn’t/couldn’t/shouldn’t   they</a:t>
            </a:r>
            <a:endParaRPr lang="en-US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9F433-B5DC-4B35-B2EF-3460BE36C810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Up Arrow 7"/>
          <p:cNvSpPr/>
          <p:nvPr/>
        </p:nvSpPr>
        <p:spPr>
          <a:xfrm>
            <a:off x="1295400" y="1066800"/>
            <a:ext cx="6096000" cy="838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1905000" y="457200"/>
            <a:ext cx="28956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Calibri"/>
              </a:rPr>
              <a:t/>
            </a:r>
            <a:br>
              <a:rPr lang="en-US" b="1" baseline="0" dirty="0" smtClean="0">
                <a:latin typeface="Calibri"/>
              </a:rPr>
            </a:br>
            <a:r>
              <a:rPr lang="en-US" b="1" baseline="0" dirty="0" smtClean="0">
                <a:latin typeface="Calibri"/>
              </a:rPr>
              <a:t>He’s achieved success,                         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828800"/>
            <a:ext cx="7772400" cy="4572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এখানে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He’s= He has  </a:t>
            </a:r>
            <a:r>
              <a:rPr lang="en-US" dirty="0" smtClean="0"/>
              <a:t>; has </a:t>
            </a:r>
            <a:r>
              <a:rPr lang="en-US" dirty="0" err="1" smtClean="0"/>
              <a:t>থাকায়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pr. Verb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এর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past participle form </a:t>
            </a:r>
            <a:r>
              <a:rPr lang="en-US" dirty="0" err="1" smtClean="0"/>
              <a:t>বসেছে</a:t>
            </a:r>
            <a:r>
              <a:rPr lang="en-US" sz="1800" dirty="0" smtClean="0"/>
              <a:t>।</a:t>
            </a:r>
          </a:p>
          <a:p>
            <a:r>
              <a:rPr lang="en-US" dirty="0" smtClean="0"/>
              <a:t>এ </a:t>
            </a:r>
            <a:r>
              <a:rPr lang="en-US" dirty="0" err="1" smtClean="0"/>
              <a:t>বাক্যটি</a:t>
            </a:r>
            <a:r>
              <a:rPr lang="en-US" dirty="0" smtClean="0"/>
              <a:t> Active voice/</a:t>
            </a:r>
            <a:r>
              <a:rPr lang="en-US" dirty="0" err="1" smtClean="0"/>
              <a:t>কর্তৃ</a:t>
            </a:r>
            <a:r>
              <a:rPr lang="en-US" dirty="0" smtClean="0"/>
              <a:t> </a:t>
            </a:r>
            <a:r>
              <a:rPr lang="en-US" dirty="0" err="1" smtClean="0"/>
              <a:t>বাচ্য</a:t>
            </a:r>
            <a:r>
              <a:rPr lang="en-US" sz="1800" dirty="0" smtClean="0"/>
              <a:t>।</a:t>
            </a:r>
          </a:p>
          <a:p>
            <a:r>
              <a:rPr lang="en-US" dirty="0" err="1" smtClean="0"/>
              <a:t>এরুপ</a:t>
            </a:r>
            <a:r>
              <a:rPr lang="en-US" dirty="0" smtClean="0"/>
              <a:t> </a:t>
            </a:r>
            <a:r>
              <a:rPr lang="en-US" dirty="0" err="1" smtClean="0"/>
              <a:t>বাক্যে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He’s=He is </a:t>
            </a:r>
            <a:r>
              <a:rPr lang="en-US" dirty="0" err="1" smtClean="0"/>
              <a:t>হলে</a:t>
            </a:r>
            <a:r>
              <a:rPr lang="en-US" dirty="0" smtClean="0"/>
              <a:t>  </a:t>
            </a:r>
            <a:r>
              <a:rPr lang="en-US" dirty="0" err="1" smtClean="0"/>
              <a:t>অবশ্যই</a:t>
            </a:r>
            <a:r>
              <a:rPr lang="en-US" dirty="0" smtClean="0"/>
              <a:t> Principal verb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‘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ing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’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যুক্ত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/>
              <a:t>হতো</a:t>
            </a:r>
            <a:r>
              <a:rPr lang="en-US" sz="1800" dirty="0" smtClean="0"/>
              <a:t>।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486400" y="1295400"/>
            <a:ext cx="24384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hasn’t   he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D845-0CAF-4FDF-A0B6-89DED53533DE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Up Arrow 7"/>
          <p:cNvSpPr/>
          <p:nvPr/>
        </p:nvSpPr>
        <p:spPr>
          <a:xfrm>
            <a:off x="1524000" y="1752600"/>
            <a:ext cx="5105400" cy="609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1295400" y="990600"/>
            <a:ext cx="59436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sz="3200" b="1" baseline="0" dirty="0" smtClean="0">
                <a:latin typeface="Calibri"/>
              </a:rPr>
              <a:t>The moon has hidden her face,                           ?</a:t>
            </a:r>
            <a:endParaRPr lang="en-US" sz="3200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 smtClean="0"/>
              <a:t>এখানে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‘Moon’ </a:t>
            </a:r>
            <a:r>
              <a:rPr lang="en-US" dirty="0" err="1" smtClean="0"/>
              <a:t>হচ্ছে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feminiine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gender</a:t>
            </a:r>
            <a:r>
              <a:rPr lang="en-US" dirty="0" smtClean="0"/>
              <a:t>/</a:t>
            </a:r>
            <a:r>
              <a:rPr lang="en-US" dirty="0" err="1" smtClean="0"/>
              <a:t>স্ত্রী</a:t>
            </a:r>
            <a:r>
              <a:rPr lang="en-US" dirty="0" smtClean="0"/>
              <a:t> </a:t>
            </a:r>
            <a:r>
              <a:rPr lang="en-US" dirty="0" err="1" smtClean="0"/>
              <a:t>লিঙ্গ</a:t>
            </a:r>
            <a:r>
              <a:rPr lang="en-US" sz="1800" dirty="0" smtClean="0"/>
              <a:t>।   </a:t>
            </a:r>
            <a:r>
              <a:rPr lang="en-US" dirty="0" err="1" smtClean="0"/>
              <a:t>তাই</a:t>
            </a:r>
            <a:r>
              <a:rPr lang="en-US" dirty="0" smtClean="0"/>
              <a:t> tag এ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she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 </a:t>
            </a:r>
            <a:r>
              <a:rPr lang="en-US" dirty="0" err="1" smtClean="0"/>
              <a:t>বসবে</a:t>
            </a:r>
            <a:r>
              <a:rPr lang="en-US" dirty="0" smtClean="0"/>
              <a:t> </a:t>
            </a:r>
            <a:r>
              <a:rPr lang="en-US" sz="1800" dirty="0" smtClean="0"/>
              <a:t>।</a:t>
            </a:r>
          </a:p>
          <a:p>
            <a:r>
              <a:rPr lang="en-US" sz="3200" dirty="0" err="1" smtClean="0"/>
              <a:t>এখানে</a:t>
            </a:r>
            <a:r>
              <a:rPr lang="en-US" sz="3200" dirty="0" smtClean="0"/>
              <a:t> </a:t>
            </a:r>
            <a:r>
              <a:rPr lang="en-US" sz="3200" b="1" dirty="0" smtClean="0"/>
              <a:t>auxiliary verb ‘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has</a:t>
            </a:r>
            <a:r>
              <a:rPr lang="en-US" sz="3200" dirty="0" smtClean="0"/>
              <a:t>’  </a:t>
            </a:r>
            <a:r>
              <a:rPr lang="en-US" sz="1800" b="1" dirty="0" smtClean="0"/>
              <a:t>।</a:t>
            </a:r>
          </a:p>
          <a:p>
            <a:r>
              <a:rPr lang="en-US" sz="3200" dirty="0" smtClean="0"/>
              <a:t>not </a:t>
            </a:r>
            <a:r>
              <a:rPr lang="en-US" sz="3200" dirty="0" err="1" smtClean="0"/>
              <a:t>নেই</a:t>
            </a:r>
            <a:r>
              <a:rPr lang="en-US" sz="1800" dirty="0" smtClean="0"/>
              <a:t>।</a:t>
            </a:r>
            <a:r>
              <a:rPr lang="en-US" sz="3200" dirty="0" smtClean="0"/>
              <a:t> </a:t>
            </a:r>
            <a:r>
              <a:rPr lang="en-US" sz="3200" dirty="0" err="1" smtClean="0"/>
              <a:t>তাই</a:t>
            </a:r>
            <a:r>
              <a:rPr lang="en-US" sz="3200" dirty="0" smtClean="0"/>
              <a:t>  hasn’t </a:t>
            </a:r>
            <a:r>
              <a:rPr lang="en-US" sz="3200" dirty="0" err="1" smtClean="0"/>
              <a:t>বসবে</a:t>
            </a:r>
            <a:r>
              <a:rPr lang="en-US" sz="3200" dirty="0" smtClean="0"/>
              <a:t> </a:t>
            </a:r>
            <a:r>
              <a:rPr lang="en-US" sz="1800" dirty="0" smtClean="0"/>
              <a:t>। 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943600" y="609600"/>
            <a:ext cx="19050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hasn’t    she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6577-C640-4311-9DCC-2D32855E8EC7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Up Arrow 7"/>
          <p:cNvSpPr/>
          <p:nvPr/>
        </p:nvSpPr>
        <p:spPr>
          <a:xfrm>
            <a:off x="1752600" y="990600"/>
            <a:ext cx="5943600" cy="914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2971800" y="228600"/>
            <a:ext cx="35814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2133600" y="914400"/>
            <a:ext cx="5029200" cy="144780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baseline="0" dirty="0" smtClean="0">
                <a:latin typeface="Calibri"/>
              </a:rPr>
              <a:t>We said </a:t>
            </a:r>
            <a:r>
              <a:rPr lang="en-US" b="1" baseline="0" dirty="0" smtClean="0">
                <a:solidFill>
                  <a:srgbClr val="FFFF00"/>
                </a:solidFill>
                <a:latin typeface="Calibri"/>
              </a:rPr>
              <a:t>that </a:t>
            </a:r>
            <a:r>
              <a:rPr lang="en-US" b="1" baseline="0" dirty="0" smtClean="0">
                <a:latin typeface="Calibri"/>
              </a:rPr>
              <a:t> they need help,               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‘that’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দিয়ে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যুক্ত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/>
              <a:t>দুই</a:t>
            </a:r>
            <a:r>
              <a:rPr lang="en-US" dirty="0" smtClean="0"/>
              <a:t> clause(</a:t>
            </a:r>
            <a:r>
              <a:rPr lang="en-US" dirty="0" err="1" smtClean="0"/>
              <a:t>বাক্যাংশ</a:t>
            </a:r>
            <a:r>
              <a:rPr lang="en-US" dirty="0" smtClean="0"/>
              <a:t>) </a:t>
            </a:r>
            <a:r>
              <a:rPr lang="en-US" dirty="0" err="1" smtClean="0"/>
              <a:t>বিশিষ্ট</a:t>
            </a:r>
            <a:r>
              <a:rPr lang="en-US" dirty="0" smtClean="0"/>
              <a:t> </a:t>
            </a:r>
            <a:r>
              <a:rPr lang="en-US" dirty="0" err="1" smtClean="0"/>
              <a:t>বাক্যে</a:t>
            </a:r>
            <a:r>
              <a:rPr lang="en-US" dirty="0" smtClean="0"/>
              <a:t> 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পূর্বোক্ত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clause</a:t>
            </a:r>
            <a:r>
              <a:rPr lang="en-US" dirty="0" smtClean="0"/>
              <a:t> </a:t>
            </a:r>
            <a:r>
              <a:rPr lang="en-US" dirty="0" err="1" smtClean="0"/>
              <a:t>ধরে</a:t>
            </a:r>
            <a:r>
              <a:rPr lang="en-US" dirty="0" smtClean="0"/>
              <a:t> Tag question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sz="2000" dirty="0" smtClean="0"/>
              <a:t>।</a:t>
            </a:r>
          </a:p>
          <a:p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think/believe/feel/suggest/hope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যুক্ত</a:t>
            </a:r>
            <a:r>
              <a:rPr lang="en-US" dirty="0" smtClean="0"/>
              <a:t> </a:t>
            </a:r>
            <a:r>
              <a:rPr lang="en-US" dirty="0" err="1" smtClean="0"/>
              <a:t>প্রথম</a:t>
            </a:r>
            <a:r>
              <a:rPr lang="en-US" dirty="0" smtClean="0"/>
              <a:t> clause </a:t>
            </a:r>
            <a:r>
              <a:rPr lang="en-US" dirty="0" err="1" smtClean="0"/>
              <a:t>থাকলে</a:t>
            </a:r>
            <a:r>
              <a:rPr lang="en-US" dirty="0" smtClean="0"/>
              <a:t> </a:t>
            </a:r>
            <a:r>
              <a:rPr lang="en-US" dirty="0" err="1" smtClean="0"/>
              <a:t>এসব</a:t>
            </a:r>
            <a:r>
              <a:rPr lang="en-US" dirty="0" smtClean="0"/>
              <a:t> </a:t>
            </a:r>
            <a:r>
              <a:rPr lang="en-US" dirty="0" err="1" smtClean="0"/>
              <a:t>ক্ষেত্রে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পরের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clause </a:t>
            </a:r>
            <a:r>
              <a:rPr lang="en-US" dirty="0" err="1" smtClean="0"/>
              <a:t>ধরে</a:t>
            </a:r>
            <a:r>
              <a:rPr lang="en-US" dirty="0" smtClean="0"/>
              <a:t> Tag question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sz="2000" dirty="0" smtClean="0"/>
              <a:t>।</a:t>
            </a:r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6781800" y="685800"/>
            <a:ext cx="15240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didn’t  we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329-F700-43C9-808C-BD00C46441D4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Up Arrow 7"/>
          <p:cNvSpPr/>
          <p:nvPr/>
        </p:nvSpPr>
        <p:spPr>
          <a:xfrm>
            <a:off x="2209800" y="1143000"/>
            <a:ext cx="5105400" cy="609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1447800" y="228600"/>
            <a:ext cx="65532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Calibri"/>
              </a:rPr>
              <a:t>      We need not go,                  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‘need not’ </a:t>
            </a:r>
            <a:r>
              <a:rPr lang="en-US" sz="2400" dirty="0" err="1" smtClean="0"/>
              <a:t>থাকলে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need</a:t>
            </a:r>
            <a:r>
              <a:rPr lang="en-US" sz="2400" dirty="0" smtClean="0"/>
              <a:t> </a:t>
            </a:r>
            <a:r>
              <a:rPr lang="en-US" sz="2400" dirty="0" err="1" smtClean="0"/>
              <a:t>কে</a:t>
            </a:r>
            <a:r>
              <a:rPr lang="en-US" sz="2400" dirty="0" smtClean="0"/>
              <a:t> modal auxiliary </a:t>
            </a:r>
            <a:r>
              <a:rPr lang="en-US" sz="2400" dirty="0" err="1" smtClean="0"/>
              <a:t>ধরে</a:t>
            </a:r>
            <a:r>
              <a:rPr lang="en-US" sz="2400" dirty="0" smtClean="0"/>
              <a:t> Tag question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হবে</a:t>
            </a:r>
            <a:r>
              <a:rPr lang="en-US" sz="2400" dirty="0" smtClean="0"/>
              <a:t>।    </a:t>
            </a:r>
          </a:p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‘need’ </a:t>
            </a:r>
            <a:r>
              <a:rPr lang="en-US" sz="2000" b="1" dirty="0" err="1" smtClean="0"/>
              <a:t>থাকলে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এবং</a:t>
            </a:r>
            <a:r>
              <a:rPr lang="en-US" sz="2000" b="1" dirty="0" smtClean="0"/>
              <a:t> 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না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থাকলে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/>
              <a:t>‘need’ </a:t>
            </a:r>
            <a:r>
              <a:rPr lang="en-US" sz="2000" b="1" dirty="0" err="1" smtClean="0"/>
              <a:t>কে</a:t>
            </a:r>
            <a:r>
              <a:rPr lang="en-US" sz="2000" b="1" dirty="0" smtClean="0"/>
              <a:t> principal verb </a:t>
            </a:r>
            <a:r>
              <a:rPr lang="en-US" sz="2000" b="1" dirty="0" err="1" smtClean="0"/>
              <a:t>ধরে</a:t>
            </a:r>
            <a:r>
              <a:rPr lang="en-US" sz="2000" b="1" dirty="0" smtClean="0"/>
              <a:t>  Tag question </a:t>
            </a:r>
            <a:r>
              <a:rPr lang="en-US" sz="2000" b="1" dirty="0" err="1" smtClean="0"/>
              <a:t>করতে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হবে</a:t>
            </a:r>
            <a:r>
              <a:rPr lang="en-US" sz="2000" b="1" dirty="0" smtClean="0"/>
              <a:t>। </a:t>
            </a:r>
            <a:endParaRPr lang="en-US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5029200" y="685800"/>
            <a:ext cx="16764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  we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0366-D466-4527-87EC-2C107531F87E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Up Arrow 7"/>
          <p:cNvSpPr/>
          <p:nvPr/>
        </p:nvSpPr>
        <p:spPr>
          <a:xfrm>
            <a:off x="2819400" y="1143000"/>
            <a:ext cx="2819400" cy="609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1981200" y="304800"/>
            <a:ext cx="41910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1981200" y="1524000"/>
            <a:ext cx="1752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Calibri"/>
              </a:rPr>
              <a:t>I need a newspaper,                      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‘need’ </a:t>
            </a:r>
            <a:r>
              <a:rPr lang="en-US" sz="2800" b="1" dirty="0" err="1" smtClean="0"/>
              <a:t>থাকলে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এবং</a:t>
            </a:r>
            <a:r>
              <a:rPr lang="en-US" sz="2800" b="1" dirty="0" smtClean="0"/>
              <a:t> 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না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থাকলে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/>
              <a:t>‘need’ </a:t>
            </a:r>
            <a:r>
              <a:rPr lang="en-US" sz="2800" b="1" dirty="0" err="1" smtClean="0"/>
              <a:t>কে</a:t>
            </a:r>
            <a:r>
              <a:rPr lang="en-US" sz="2800" b="1" dirty="0" smtClean="0"/>
              <a:t> principal verb </a:t>
            </a:r>
            <a:r>
              <a:rPr lang="en-US" sz="2800" b="1" dirty="0" err="1" smtClean="0"/>
              <a:t>ধরে</a:t>
            </a:r>
            <a:r>
              <a:rPr lang="en-US" sz="2800" b="1" dirty="0" smtClean="0"/>
              <a:t>  Tag question </a:t>
            </a:r>
            <a:r>
              <a:rPr lang="en-US" sz="2800" b="1" dirty="0" err="1" smtClean="0"/>
              <a:t>করতে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হবে</a:t>
            </a:r>
            <a:r>
              <a:rPr lang="en-US" sz="2000" b="1" dirty="0" smtClean="0"/>
              <a:t>।    </a:t>
            </a:r>
          </a:p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‘need not’ </a:t>
            </a:r>
            <a:r>
              <a:rPr lang="en-US" sz="2800" dirty="0" err="1" smtClean="0"/>
              <a:t>থাকলে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need</a:t>
            </a:r>
            <a:r>
              <a:rPr lang="en-US" sz="2800" dirty="0" smtClean="0"/>
              <a:t> </a:t>
            </a:r>
            <a:r>
              <a:rPr lang="en-US" sz="2800" dirty="0" err="1" smtClean="0"/>
              <a:t>কে</a:t>
            </a:r>
            <a:r>
              <a:rPr lang="en-US" sz="2800" dirty="0" smtClean="0"/>
              <a:t> modal auxiliary </a:t>
            </a:r>
            <a:r>
              <a:rPr lang="en-US" sz="2800" dirty="0" err="1" smtClean="0"/>
              <a:t>ধরে</a:t>
            </a:r>
            <a:r>
              <a:rPr lang="en-US" sz="2800" dirty="0" smtClean="0"/>
              <a:t> Tag question </a:t>
            </a:r>
            <a:r>
              <a:rPr lang="en-US" sz="2800" dirty="0" err="1" smtClean="0"/>
              <a:t>করতে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হবে</a:t>
            </a:r>
            <a:r>
              <a:rPr lang="en-US" sz="1800" dirty="0" smtClean="0"/>
              <a:t>। </a:t>
            </a:r>
            <a:r>
              <a:rPr lang="en-US" sz="2800" dirty="0" smtClean="0"/>
              <a:t>   </a:t>
            </a:r>
          </a:p>
          <a:p>
            <a:r>
              <a:rPr lang="en-US" sz="2800" dirty="0" err="1" smtClean="0"/>
              <a:t>এখানে</a:t>
            </a:r>
            <a:r>
              <a:rPr lang="en-US" sz="2800" dirty="0" smtClean="0"/>
              <a:t> </a:t>
            </a:r>
            <a:r>
              <a:rPr lang="en-US" sz="2400" dirty="0" smtClean="0"/>
              <a:t>auxiliary verb </a:t>
            </a:r>
            <a:r>
              <a:rPr lang="en-US" sz="2800" dirty="0" err="1" smtClean="0"/>
              <a:t>নেই,তাই</a:t>
            </a:r>
            <a:r>
              <a:rPr lang="en-US" sz="2800" dirty="0" smtClean="0"/>
              <a:t> do </a:t>
            </a:r>
            <a:r>
              <a:rPr lang="en-US" sz="2800" dirty="0" err="1" smtClean="0"/>
              <a:t>ব্যবহার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 </a:t>
            </a:r>
            <a:r>
              <a:rPr lang="en-US" sz="2400" dirty="0" smtClean="0"/>
              <a:t>Tag question </a:t>
            </a:r>
            <a:r>
              <a:rPr lang="en-US" sz="2800" dirty="0" err="1" smtClean="0"/>
              <a:t>করতে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হবে</a:t>
            </a:r>
            <a:r>
              <a:rPr lang="en-US" sz="1800" dirty="0" smtClean="0"/>
              <a:t>। </a:t>
            </a:r>
            <a:endParaRPr lang="en-US" sz="2800" dirty="0" smtClean="0"/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181600" y="685800"/>
            <a:ext cx="18288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  I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29B5-C18D-4EC4-8ECF-EB7340EE8EBC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Up Arrow 7"/>
          <p:cNvSpPr/>
          <p:nvPr/>
        </p:nvSpPr>
        <p:spPr>
          <a:xfrm>
            <a:off x="1066800" y="1143000"/>
            <a:ext cx="5486400" cy="533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4000500" y="2019300"/>
            <a:ext cx="2667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dirty="0" smtClean="0">
                <a:latin typeface="Calibri"/>
              </a:rPr>
              <a:t>How exciting the game is!                        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200400"/>
            <a:ext cx="7772400" cy="3155160"/>
          </a:xfrm>
        </p:spPr>
        <p:txBody>
          <a:bodyPr/>
          <a:lstStyle/>
          <a:p>
            <a:r>
              <a:rPr lang="en-US" dirty="0" smtClean="0"/>
              <a:t>Exclamatory Sentence এ </a:t>
            </a:r>
            <a:r>
              <a:rPr lang="en-US" dirty="0" err="1" smtClean="0"/>
              <a:t>সাধারণত</a:t>
            </a:r>
            <a:r>
              <a:rPr lang="en-US" dirty="0" smtClean="0"/>
              <a:t>: </a:t>
            </a:r>
            <a:r>
              <a:rPr lang="en-US" dirty="0" err="1" smtClean="0"/>
              <a:t>শেষের</a:t>
            </a:r>
            <a:r>
              <a:rPr lang="en-US" dirty="0" smtClean="0"/>
              <a:t>  </a:t>
            </a:r>
            <a:r>
              <a:rPr lang="en-US" dirty="0" err="1" smtClean="0"/>
              <a:t>দুইটি</a:t>
            </a:r>
            <a:r>
              <a:rPr lang="en-US" dirty="0" smtClean="0"/>
              <a:t> </a:t>
            </a:r>
            <a:r>
              <a:rPr lang="en-US" dirty="0" err="1" smtClean="0"/>
              <a:t>শব্দ</a:t>
            </a:r>
            <a:r>
              <a:rPr lang="en-US" dirty="0" smtClean="0"/>
              <a:t> </a:t>
            </a:r>
            <a:r>
              <a:rPr lang="en-US" dirty="0" err="1" smtClean="0"/>
              <a:t>বিবেচনা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এখানে</a:t>
            </a:r>
            <a:r>
              <a:rPr lang="en-US" dirty="0" smtClean="0"/>
              <a:t> subject </a:t>
            </a:r>
            <a:r>
              <a:rPr lang="en-US" dirty="0" err="1" smtClean="0"/>
              <a:t>হচ্ছে</a:t>
            </a:r>
            <a:r>
              <a:rPr lang="en-US" dirty="0" smtClean="0"/>
              <a:t> The game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 it </a:t>
            </a:r>
          </a:p>
          <a:p>
            <a:r>
              <a:rPr lang="en-US" dirty="0" smtClean="0"/>
              <a:t>Auxiliary Verb </a:t>
            </a:r>
            <a:r>
              <a:rPr lang="en-US" dirty="0" err="1" smtClean="0"/>
              <a:t>হচ্ছে</a:t>
            </a:r>
            <a:r>
              <a:rPr lang="en-US" dirty="0" smtClean="0"/>
              <a:t> is </a:t>
            </a:r>
            <a:endParaRPr lang="en-US" dirty="0"/>
          </a:p>
        </p:txBody>
      </p:sp>
      <p:sp>
        <p:nvSpPr>
          <p:cNvPr id="4" name="Round Same Side Corner Rectangle 3"/>
          <p:cNvSpPr/>
          <p:nvPr/>
        </p:nvSpPr>
        <p:spPr>
          <a:xfrm>
            <a:off x="5715000" y="609600"/>
            <a:ext cx="1905000" cy="457200"/>
          </a:xfrm>
          <a:prstGeom prst="round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 isn’t    it</a:t>
            </a:r>
            <a:endParaRPr lang="en-US" sz="28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5B05-1685-46A2-AF8B-A91A693FE7A6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Down Arrow 7"/>
          <p:cNvSpPr/>
          <p:nvPr/>
        </p:nvSpPr>
        <p:spPr>
          <a:xfrm>
            <a:off x="5257800" y="228600"/>
            <a:ext cx="9906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Up Arrow 8"/>
          <p:cNvSpPr/>
          <p:nvPr/>
        </p:nvSpPr>
        <p:spPr>
          <a:xfrm>
            <a:off x="4419600" y="1143000"/>
            <a:ext cx="2819400" cy="533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Calibri"/>
              </a:rPr>
              <a:t>Who cares,                     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Who cares </a:t>
            </a:r>
            <a:r>
              <a:rPr lang="en-US" dirty="0" err="1" smtClean="0"/>
              <a:t>এর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FFC000"/>
                </a:solidFill>
              </a:rPr>
              <a:t>Assertive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: Nobody cares.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Nobody cares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এর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tag question : </a:t>
            </a:r>
            <a:r>
              <a:rPr lang="en-US" dirty="0" smtClean="0">
                <a:solidFill>
                  <a:schemeClr val="tx2"/>
                </a:solidFill>
              </a:rPr>
              <a:t>‘do  they’?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অতএব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smtClean="0"/>
              <a:t>Who cares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এর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tag question : </a:t>
            </a:r>
            <a:r>
              <a:rPr lang="en-US" dirty="0" smtClean="0">
                <a:solidFill>
                  <a:srgbClr val="FFC000"/>
                </a:solidFill>
              </a:rPr>
              <a:t>‘do  they’?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76600" y="685800"/>
            <a:ext cx="19812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 they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3817-A34D-4BE7-93BE-FDA71F284137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sz="3200" b="1" baseline="0" dirty="0" smtClean="0">
                <a:latin typeface="Calibri"/>
              </a:rPr>
              <a:t>Everybody does not do the sum,                        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কর্তা</a:t>
            </a:r>
            <a:r>
              <a:rPr lang="en-US" dirty="0" smtClean="0"/>
              <a:t>/subject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Every </a:t>
            </a:r>
            <a:r>
              <a:rPr lang="en-US" dirty="0" err="1" smtClean="0"/>
              <a:t>থাকলে</a:t>
            </a:r>
            <a:r>
              <a:rPr lang="en-US" dirty="0" smtClean="0"/>
              <a:t> ‘they’ </a:t>
            </a:r>
            <a:r>
              <a:rPr lang="en-US" dirty="0" err="1" smtClean="0"/>
              <a:t>বসবে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Auxiliary Verb </a:t>
            </a:r>
            <a:r>
              <a:rPr lang="en-US" dirty="0" err="1" smtClean="0"/>
              <a:t>হচ্ছে</a:t>
            </a:r>
            <a:r>
              <a:rPr lang="en-US" dirty="0" smtClean="0"/>
              <a:t>  does 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Tag question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এর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subject </a:t>
            </a:r>
            <a:r>
              <a:rPr lang="en-US" dirty="0" err="1" smtClean="0"/>
              <a:t>অনুযায়ী</a:t>
            </a:r>
            <a:r>
              <a:rPr lang="en-US" dirty="0" smtClean="0"/>
              <a:t> auxiliary verb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‘do’ </a:t>
            </a:r>
            <a:r>
              <a:rPr lang="en-US" dirty="0" err="1" smtClean="0"/>
              <a:t>বসবে</a:t>
            </a:r>
            <a:r>
              <a:rPr lang="en-US" dirty="0" smtClean="0"/>
              <a:t>৷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6172200" y="609600"/>
            <a:ext cx="17526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 they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1063E-DC8D-492A-8B71-7FF26CCC7DD8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Up Arrow 7"/>
          <p:cNvSpPr/>
          <p:nvPr/>
        </p:nvSpPr>
        <p:spPr>
          <a:xfrm>
            <a:off x="1905000" y="1066800"/>
            <a:ext cx="5410200" cy="838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2971800" y="152400"/>
            <a:ext cx="35814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1828800" y="1066800"/>
            <a:ext cx="4648200" cy="3505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sz="3600" b="1" baseline="0" dirty="0" smtClean="0">
                <a:latin typeface="Calibri"/>
              </a:rPr>
              <a:t>One need not think of others,                   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শুধুমাত্র</a:t>
            </a:r>
            <a:r>
              <a:rPr lang="en-US" dirty="0" smtClean="0"/>
              <a:t> one </a:t>
            </a:r>
            <a:r>
              <a:rPr lang="en-US" dirty="0" err="1" smtClean="0"/>
              <a:t>কর্তা</a:t>
            </a:r>
            <a:r>
              <a:rPr lang="en-US" dirty="0" smtClean="0"/>
              <a:t>/subject </a:t>
            </a:r>
            <a:r>
              <a:rPr lang="en-US" dirty="0" err="1" smtClean="0"/>
              <a:t>থাকলে</a:t>
            </a:r>
            <a:r>
              <a:rPr lang="en-US" dirty="0" smtClean="0"/>
              <a:t> Tag question এ ‘he’ </a:t>
            </a:r>
            <a:r>
              <a:rPr lang="en-US" dirty="0" err="1" smtClean="0"/>
              <a:t>বসাতে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sz="2000" dirty="0" smtClean="0"/>
              <a:t>।</a:t>
            </a:r>
          </a:p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‘need not’ </a:t>
            </a:r>
            <a:r>
              <a:rPr lang="en-US" sz="2000" dirty="0" err="1" smtClean="0"/>
              <a:t>থাকলে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need</a:t>
            </a:r>
            <a:r>
              <a:rPr lang="en-US" sz="2000" dirty="0" smtClean="0"/>
              <a:t> </a:t>
            </a:r>
            <a:r>
              <a:rPr lang="en-US" sz="2000" dirty="0" err="1" smtClean="0"/>
              <a:t>কে</a:t>
            </a:r>
            <a:r>
              <a:rPr lang="en-US" sz="2000" dirty="0" smtClean="0"/>
              <a:t> modal auxiliary </a:t>
            </a:r>
            <a:r>
              <a:rPr lang="en-US" sz="2000" dirty="0" err="1" smtClean="0"/>
              <a:t>ধরে</a:t>
            </a:r>
            <a:r>
              <a:rPr lang="en-US" sz="2000" dirty="0" smtClean="0"/>
              <a:t> Tag question </a:t>
            </a:r>
            <a:r>
              <a:rPr lang="en-US" sz="2000" dirty="0" err="1" smtClean="0"/>
              <a:t>করতে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হবে</a:t>
            </a:r>
            <a:r>
              <a:rPr lang="en-US" sz="2000" dirty="0" smtClean="0"/>
              <a:t>।    </a:t>
            </a:r>
          </a:p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‘need’ </a:t>
            </a:r>
            <a:r>
              <a:rPr lang="en-US" sz="2000" b="1" dirty="0" err="1" smtClean="0"/>
              <a:t>থাকলে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এবং</a:t>
            </a:r>
            <a:r>
              <a:rPr lang="en-US" sz="2000" b="1" dirty="0" smtClean="0"/>
              <a:t> 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না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থাকলে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/>
              <a:t>‘need’ </a:t>
            </a:r>
            <a:r>
              <a:rPr lang="en-US" sz="2000" b="1" dirty="0" err="1" smtClean="0"/>
              <a:t>কে</a:t>
            </a:r>
            <a:r>
              <a:rPr lang="en-US" sz="2000" b="1" dirty="0" smtClean="0"/>
              <a:t> principal verb </a:t>
            </a:r>
            <a:r>
              <a:rPr lang="en-US" sz="2000" b="1" dirty="0" err="1" smtClean="0"/>
              <a:t>ধরে</a:t>
            </a:r>
            <a:r>
              <a:rPr lang="en-US" sz="2000" b="1" dirty="0" smtClean="0"/>
              <a:t>  Tag question </a:t>
            </a:r>
            <a:r>
              <a:rPr lang="en-US" sz="2000" b="1" dirty="0" err="1" smtClean="0"/>
              <a:t>করতে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হবে</a:t>
            </a:r>
            <a:r>
              <a:rPr lang="en-US" sz="2000" b="1" dirty="0" smtClean="0"/>
              <a:t>। </a:t>
            </a:r>
          </a:p>
          <a:p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6324600" y="609600"/>
            <a:ext cx="16002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  he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CABC-8EC0-4261-99AF-814F9F8A9E2E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Up Arrow 7"/>
          <p:cNvSpPr/>
          <p:nvPr/>
        </p:nvSpPr>
        <p:spPr>
          <a:xfrm>
            <a:off x="1600200" y="1066800"/>
            <a:ext cx="6096000" cy="838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1905000" y="990600"/>
            <a:ext cx="4800600" cy="2819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baseline="0" dirty="0" smtClean="0">
                <a:latin typeface="Calibri"/>
              </a:rPr>
              <a:t>You had better go there,                     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এখানে</a:t>
            </a:r>
            <a:r>
              <a:rPr lang="en-US" dirty="0" smtClean="0"/>
              <a:t> ‘had better’ </a:t>
            </a:r>
            <a:r>
              <a:rPr lang="en-US" dirty="0" err="1" smtClean="0"/>
              <a:t>হচ্ছে</a:t>
            </a:r>
            <a:r>
              <a:rPr lang="en-US" dirty="0" smtClean="0"/>
              <a:t> Modal auxiliary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019800" y="685800"/>
            <a:ext cx="17526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hadn’t  you</a:t>
            </a:r>
            <a:endParaRPr lang="en-US" sz="20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6074-A1FA-4D8A-A4A1-8401053B7671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Up Arrow 7"/>
          <p:cNvSpPr/>
          <p:nvPr/>
        </p:nvSpPr>
        <p:spPr>
          <a:xfrm>
            <a:off x="1524000" y="1066800"/>
            <a:ext cx="5867400" cy="914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2209800" y="457200"/>
            <a:ext cx="42672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baseline="0" dirty="0" smtClean="0">
                <a:latin typeface="Calibri"/>
              </a:rPr>
              <a:t>He has to study more,                      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এখানে</a:t>
            </a:r>
            <a:r>
              <a:rPr lang="en-US" dirty="0" smtClean="0"/>
              <a:t> has to </a:t>
            </a:r>
            <a:r>
              <a:rPr lang="en-US" dirty="0" err="1" smtClean="0"/>
              <a:t>হচ্ছে</a:t>
            </a:r>
            <a:r>
              <a:rPr lang="en-US" dirty="0" smtClean="0"/>
              <a:t> Modal auxiliary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410200" y="685800"/>
            <a:ext cx="21336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hasn’t   he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1157-A324-4491-A679-7EEEE48228AC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Up Arrow 7"/>
          <p:cNvSpPr/>
          <p:nvPr/>
        </p:nvSpPr>
        <p:spPr>
          <a:xfrm>
            <a:off x="1219200" y="1143000"/>
            <a:ext cx="5943600" cy="609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2057400" y="304800"/>
            <a:ext cx="40386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924800" cy="1392936"/>
          </a:xfrm>
        </p:spPr>
        <p:txBody>
          <a:bodyPr>
            <a:normAutofit/>
          </a:bodyPr>
          <a:lstStyle/>
          <a:p>
            <a:pPr marR="0" rtl="0"/>
            <a:r>
              <a:rPr lang="en-US" b="1" baseline="0" dirty="0" smtClean="0">
                <a:latin typeface="Calibri"/>
              </a:rPr>
              <a:t>To walk is a good exercise,                     ?</a:t>
            </a:r>
            <a:br>
              <a:rPr lang="en-US" b="1" baseline="0" dirty="0" smtClean="0">
                <a:latin typeface="Calibri"/>
              </a:rPr>
            </a:br>
            <a:r>
              <a:rPr lang="en-US" b="1" dirty="0" smtClean="0">
                <a:latin typeface="Calibri"/>
              </a:rPr>
              <a:t>Walking is a good exercise,                    ?                 </a:t>
            </a:r>
            <a:endParaRPr lang="en-US" b="1" baseline="0" dirty="0" smtClean="0">
              <a:latin typeface="Calibri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এখানে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‘to walk’/’Walking’ </a:t>
            </a:r>
            <a:r>
              <a:rPr lang="en-US" dirty="0" err="1" smtClean="0"/>
              <a:t>হচ্ছে</a:t>
            </a:r>
            <a:r>
              <a:rPr lang="en-US" dirty="0" smtClean="0"/>
              <a:t> subject/</a:t>
            </a:r>
            <a:r>
              <a:rPr lang="en-US" dirty="0" err="1" smtClean="0"/>
              <a:t>কর্তা</a:t>
            </a:r>
            <a:r>
              <a:rPr lang="en-US" dirty="0" smtClean="0"/>
              <a:t> </a:t>
            </a:r>
            <a:r>
              <a:rPr lang="en-US" sz="2000" dirty="0" smtClean="0"/>
              <a:t>।</a:t>
            </a:r>
          </a:p>
          <a:p>
            <a:r>
              <a:rPr lang="en-US" sz="3200" dirty="0" err="1" smtClean="0"/>
              <a:t>এমন</a:t>
            </a:r>
            <a:r>
              <a:rPr lang="en-US" sz="2400" dirty="0" smtClean="0"/>
              <a:t>  subject/</a:t>
            </a:r>
            <a:r>
              <a:rPr lang="en-US" sz="2400" dirty="0" err="1" smtClean="0"/>
              <a:t>কর্তার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ক্ষেত্রে</a:t>
            </a:r>
            <a:r>
              <a:rPr lang="en-US" sz="2400" dirty="0" smtClean="0"/>
              <a:t> Tag question </a:t>
            </a:r>
            <a:r>
              <a:rPr lang="en-US" sz="3200" dirty="0" smtClean="0"/>
              <a:t>এ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C000"/>
                </a:solidFill>
              </a:rPr>
              <a:t>‘it’ </a:t>
            </a:r>
            <a:r>
              <a:rPr lang="en-US" sz="2400" dirty="0" err="1" smtClean="0"/>
              <a:t>বসে</a:t>
            </a:r>
            <a:r>
              <a:rPr lang="en-US" sz="2400" dirty="0" smtClean="0"/>
              <a:t> </a:t>
            </a:r>
            <a:r>
              <a:rPr lang="en-US" sz="1800" dirty="0" smtClean="0"/>
              <a:t>।</a:t>
            </a:r>
            <a:endParaRPr lang="en-US" sz="1800" dirty="0"/>
          </a:p>
        </p:txBody>
      </p:sp>
      <p:sp>
        <p:nvSpPr>
          <p:cNvPr id="4" name="Rounded Rectangle 3"/>
          <p:cNvSpPr/>
          <p:nvPr/>
        </p:nvSpPr>
        <p:spPr>
          <a:xfrm>
            <a:off x="6324600" y="685800"/>
            <a:ext cx="19050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isn’t  it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400800" y="1295400"/>
            <a:ext cx="18288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isn’t   it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2CE8-C52D-46A7-83A3-1BAAAAA406BA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9" name="Curved Up Arrow 8"/>
          <p:cNvSpPr/>
          <p:nvPr/>
        </p:nvSpPr>
        <p:spPr>
          <a:xfrm>
            <a:off x="1905000" y="1752600"/>
            <a:ext cx="59436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>
            <a:off x="1676400" y="304800"/>
            <a:ext cx="60960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924800" cy="914400"/>
          </a:xfrm>
        </p:spPr>
        <p:txBody>
          <a:bodyPr>
            <a:normAutofit/>
          </a:bodyPr>
          <a:lstStyle/>
          <a:p>
            <a:pPr marR="0" rtl="0"/>
            <a:r>
              <a:rPr lang="en-US" sz="3600" b="1" baseline="0" dirty="0" smtClean="0">
                <a:latin typeface="Calibri"/>
              </a:rPr>
              <a:t>Egypt  has a historical background</a:t>
            </a:r>
            <a:r>
              <a:rPr lang="en-US" sz="3600" b="1" dirty="0" smtClean="0">
                <a:latin typeface="Calibri"/>
              </a:rPr>
              <a:t>,               </a:t>
            </a:r>
            <a:r>
              <a:rPr lang="en-US" sz="3600" b="1" baseline="0" dirty="0" smtClean="0">
                <a:latin typeface="Calibri"/>
              </a:rPr>
              <a:t>?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এখানে</a:t>
            </a:r>
            <a:r>
              <a:rPr lang="en-US" dirty="0" smtClean="0"/>
              <a:t>  Egypt/</a:t>
            </a:r>
            <a:r>
              <a:rPr lang="en-US" dirty="0" err="1" smtClean="0"/>
              <a:t>মিশর</a:t>
            </a:r>
            <a:r>
              <a:rPr lang="en-US" dirty="0" smtClean="0"/>
              <a:t>  </a:t>
            </a:r>
            <a:r>
              <a:rPr lang="en-US" dirty="0" err="1" smtClean="0"/>
              <a:t>একটি</a:t>
            </a:r>
            <a:r>
              <a:rPr lang="en-US" dirty="0" smtClean="0"/>
              <a:t>  </a:t>
            </a:r>
            <a:r>
              <a:rPr lang="en-US" dirty="0" err="1" smtClean="0"/>
              <a:t>দেশের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sz="1800" dirty="0" smtClean="0"/>
              <a:t>। </a:t>
            </a:r>
          </a:p>
          <a:p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দেশকে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আমরা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মাতৃভূমি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মা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বলি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।</a:t>
            </a:r>
          </a:p>
          <a:p>
            <a:r>
              <a:rPr lang="en-US" sz="2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অতএব</a:t>
            </a:r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দেশের</a:t>
            </a:r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ক্ষেত্রে</a:t>
            </a:r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she </a:t>
            </a:r>
            <a:r>
              <a:rPr lang="en-US" sz="2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বসে</a:t>
            </a:r>
            <a:endParaRPr lang="en-US" sz="2800" b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162800" y="685800"/>
            <a:ext cx="12954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hasn’t  she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2940-769C-4177-BC68-9923E4DDCB61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Up Arrow 7"/>
          <p:cNvSpPr/>
          <p:nvPr/>
        </p:nvSpPr>
        <p:spPr>
          <a:xfrm>
            <a:off x="1676400" y="1066800"/>
            <a:ext cx="6629400" cy="6858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4724400" y="990600"/>
            <a:ext cx="3276600" cy="25146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rved Down Arrow 10"/>
          <p:cNvSpPr/>
          <p:nvPr/>
        </p:nvSpPr>
        <p:spPr>
          <a:xfrm>
            <a:off x="2514600" y="152400"/>
            <a:ext cx="5029200" cy="533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  <a:cs typeface="Aharoni" pitchFamily="2" charset="-79"/>
              </a:rPr>
              <a:t>Something is better than nothing,                                              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?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en-US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Thing</a:t>
            </a:r>
            <a:r>
              <a:rPr lang="en-US" dirty="0" smtClean="0"/>
              <a:t> </a:t>
            </a:r>
            <a:r>
              <a:rPr lang="en-US" dirty="0" err="1" smtClean="0"/>
              <a:t>যুক্ত</a:t>
            </a:r>
            <a:r>
              <a:rPr lang="en-US" dirty="0" smtClean="0"/>
              <a:t> subject/</a:t>
            </a:r>
            <a:r>
              <a:rPr lang="en-US" dirty="0" err="1" smtClean="0"/>
              <a:t>কর্তার</a:t>
            </a:r>
            <a:r>
              <a:rPr lang="en-US" dirty="0" smtClean="0"/>
              <a:t> </a:t>
            </a:r>
            <a:r>
              <a:rPr lang="en-US" dirty="0" err="1" smtClean="0"/>
              <a:t>ক্ষেত্রে</a:t>
            </a:r>
            <a:r>
              <a:rPr lang="en-US" dirty="0" smtClean="0"/>
              <a:t> Tag এ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‘it’ </a:t>
            </a:r>
            <a:r>
              <a:rPr lang="en-US" dirty="0" err="1" smtClean="0"/>
              <a:t>বসবে</a:t>
            </a:r>
            <a:r>
              <a:rPr lang="en-US" dirty="0" smtClean="0"/>
              <a:t> </a:t>
            </a:r>
            <a:r>
              <a:rPr lang="en-US" sz="1800" dirty="0" smtClean="0"/>
              <a:t>।   </a:t>
            </a:r>
          </a:p>
          <a:p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এখানে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nothing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শব্দটি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বাক্যে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‘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না-বাচক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প্রভাব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রাখেনি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৷ 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181600" y="533400"/>
            <a:ext cx="19812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isn’t   it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1B0-20D5-4F02-A75B-806B2D90767C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Up Arrow 7"/>
          <p:cNvSpPr/>
          <p:nvPr/>
        </p:nvSpPr>
        <p:spPr>
          <a:xfrm>
            <a:off x="1981200" y="914400"/>
            <a:ext cx="4724400" cy="914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2057400" y="838200"/>
            <a:ext cx="4343400" cy="21336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He will come on time,          ?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এখানে</a:t>
            </a:r>
            <a:r>
              <a:rPr lang="en-US" dirty="0" smtClean="0"/>
              <a:t>  ‘will’ </a:t>
            </a:r>
            <a:r>
              <a:rPr lang="en-US" dirty="0" err="1" smtClean="0"/>
              <a:t>হচ্ছে</a:t>
            </a:r>
            <a:r>
              <a:rPr lang="en-US" dirty="0" smtClean="0"/>
              <a:t> Modal auxiliary .</a:t>
            </a:r>
          </a:p>
          <a:p>
            <a:r>
              <a:rPr lang="en-US" dirty="0" err="1" smtClean="0"/>
              <a:t>বাক্যটি</a:t>
            </a:r>
            <a:r>
              <a:rPr lang="en-US" dirty="0" smtClean="0"/>
              <a:t> positive, </a:t>
            </a:r>
            <a:r>
              <a:rPr lang="en-US" dirty="0" err="1" smtClean="0"/>
              <a:t>তাই</a:t>
            </a:r>
            <a:r>
              <a:rPr lang="en-US" dirty="0" smtClean="0"/>
              <a:t> Tag question </a:t>
            </a:r>
            <a:r>
              <a:rPr lang="en-US" dirty="0" err="1" smtClean="0"/>
              <a:t>হবে</a:t>
            </a:r>
            <a:r>
              <a:rPr lang="en-US" dirty="0" smtClean="0"/>
              <a:t> negative.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will+not</a:t>
            </a:r>
            <a:r>
              <a:rPr lang="en-US" dirty="0" smtClean="0"/>
              <a:t>)=</a:t>
            </a:r>
            <a:r>
              <a:rPr lang="en-US" dirty="0" err="1" smtClean="0">
                <a:solidFill>
                  <a:srgbClr val="FFC000"/>
                </a:solidFill>
              </a:rPr>
              <a:t>willn’t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ভুল</a:t>
            </a:r>
            <a:r>
              <a:rPr lang="en-US" dirty="0" smtClean="0"/>
              <a:t>৷ </a:t>
            </a:r>
            <a:r>
              <a:rPr lang="en-US" dirty="0" err="1" smtClean="0"/>
              <a:t>এটির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শুদ্ধ</a:t>
            </a:r>
            <a:r>
              <a:rPr lang="en-US" dirty="0" smtClean="0"/>
              <a:t> </a:t>
            </a:r>
            <a:r>
              <a:rPr lang="en-US" dirty="0" err="1" smtClean="0"/>
              <a:t>রুপ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won’t 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638800" y="609600"/>
            <a:ext cx="17526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won’t he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24FD-005E-4F74-902E-11E51910F214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Up Arrow 7"/>
          <p:cNvSpPr/>
          <p:nvPr/>
        </p:nvSpPr>
        <p:spPr>
          <a:xfrm>
            <a:off x="2209800" y="1066800"/>
            <a:ext cx="4343400" cy="533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1295400" y="228600"/>
            <a:ext cx="55626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5295900" y="1790700"/>
            <a:ext cx="2057400" cy="45720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We shall learn our lesson,        ?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এখানে</a:t>
            </a:r>
            <a:r>
              <a:rPr lang="en-US" dirty="0" smtClean="0"/>
              <a:t>  ‘shall’ </a:t>
            </a:r>
            <a:r>
              <a:rPr lang="en-US" dirty="0" err="1" smtClean="0"/>
              <a:t>হচ্ছে</a:t>
            </a:r>
            <a:r>
              <a:rPr lang="en-US" dirty="0" smtClean="0"/>
              <a:t> Modal auxiliary .</a:t>
            </a:r>
          </a:p>
          <a:p>
            <a:r>
              <a:rPr lang="en-US" dirty="0" err="1" smtClean="0"/>
              <a:t>বাক্যটি</a:t>
            </a:r>
            <a:r>
              <a:rPr lang="en-US" dirty="0" smtClean="0"/>
              <a:t> positive, </a:t>
            </a:r>
            <a:r>
              <a:rPr lang="en-US" dirty="0" err="1" smtClean="0"/>
              <a:t>তাই</a:t>
            </a:r>
            <a:r>
              <a:rPr lang="en-US" dirty="0" smtClean="0"/>
              <a:t> Tag question </a:t>
            </a:r>
            <a:r>
              <a:rPr lang="en-US" dirty="0" err="1" smtClean="0"/>
              <a:t>হবে</a:t>
            </a:r>
            <a:r>
              <a:rPr lang="en-US" dirty="0" smtClean="0"/>
              <a:t> negative.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shall+not</a:t>
            </a:r>
            <a:r>
              <a:rPr lang="en-US" dirty="0" smtClean="0"/>
              <a:t>)=</a:t>
            </a:r>
            <a:r>
              <a:rPr lang="en-US" dirty="0" err="1" smtClean="0">
                <a:solidFill>
                  <a:srgbClr val="FFC000"/>
                </a:solidFill>
              </a:rPr>
              <a:t>shalln’t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ভুল</a:t>
            </a:r>
            <a:r>
              <a:rPr lang="en-US" dirty="0" smtClean="0"/>
              <a:t>৷ </a:t>
            </a:r>
            <a:r>
              <a:rPr lang="en-US" dirty="0" err="1" smtClean="0"/>
              <a:t>এটির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শুদ্ধ</a:t>
            </a:r>
            <a:r>
              <a:rPr lang="en-US" dirty="0" smtClean="0"/>
              <a:t> </a:t>
            </a:r>
            <a:r>
              <a:rPr lang="en-US" dirty="0" err="1" smtClean="0"/>
              <a:t>রুপ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shan’t </a:t>
            </a:r>
            <a:r>
              <a:rPr lang="en-US" dirty="0" smtClean="0"/>
              <a:t>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477000" y="609600"/>
            <a:ext cx="17526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shan’t we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ED95-3570-46A4-9FAD-85D2F9175956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Up Arrow 7"/>
          <p:cNvSpPr/>
          <p:nvPr/>
        </p:nvSpPr>
        <p:spPr>
          <a:xfrm>
            <a:off x="2286000" y="990600"/>
            <a:ext cx="4953000" cy="6858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1219200" y="381000"/>
            <a:ext cx="65532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6172200" y="1905000"/>
            <a:ext cx="1981200" cy="15240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baseline="0" dirty="0" err="1" smtClean="0">
                <a:latin typeface="Calibri"/>
              </a:rPr>
              <a:t>Sumona</a:t>
            </a:r>
            <a:r>
              <a:rPr lang="en-US" b="1" baseline="0" dirty="0" smtClean="0">
                <a:latin typeface="Calibri"/>
              </a:rPr>
              <a:t> had a pen,                         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924800" cy="4572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এখানে</a:t>
            </a:r>
            <a:r>
              <a:rPr lang="en-US" dirty="0" smtClean="0"/>
              <a:t>  subject </a:t>
            </a:r>
            <a:r>
              <a:rPr lang="en-US" dirty="0" err="1" smtClean="0"/>
              <a:t>হচ্ছে</a:t>
            </a:r>
            <a:r>
              <a:rPr lang="en-US" dirty="0" smtClean="0"/>
              <a:t> </a:t>
            </a:r>
            <a:r>
              <a:rPr lang="en-US" dirty="0" err="1" smtClean="0"/>
              <a:t>Sumona</a:t>
            </a:r>
            <a:r>
              <a:rPr lang="en-US" dirty="0" smtClean="0"/>
              <a:t>=</a:t>
            </a:r>
            <a:r>
              <a:rPr lang="en-US" dirty="0" err="1" smtClean="0"/>
              <a:t>মেয়ে</a:t>
            </a:r>
            <a:r>
              <a:rPr lang="en-US" dirty="0" smtClean="0"/>
              <a:t>=she</a:t>
            </a:r>
          </a:p>
          <a:p>
            <a:r>
              <a:rPr lang="en-US" dirty="0" err="1" smtClean="0"/>
              <a:t>এখানে</a:t>
            </a:r>
            <a:r>
              <a:rPr lang="en-US" dirty="0" smtClean="0"/>
              <a:t> had </a:t>
            </a:r>
            <a:r>
              <a:rPr lang="en-US" dirty="0" err="1" smtClean="0"/>
              <a:t>হচ্ছে</a:t>
            </a:r>
            <a:r>
              <a:rPr lang="en-US" dirty="0" smtClean="0"/>
              <a:t>  principal </a:t>
            </a:r>
            <a:r>
              <a:rPr lang="en-US" dirty="0" err="1" smtClean="0"/>
              <a:t>verb,তাই</a:t>
            </a:r>
            <a:r>
              <a:rPr lang="en-US" dirty="0" smtClean="0"/>
              <a:t> auxiliary </a:t>
            </a:r>
            <a:r>
              <a:rPr lang="en-US" dirty="0" err="1" smtClean="0"/>
              <a:t>verb,do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past form ‘did’ </a:t>
            </a:r>
            <a:r>
              <a:rPr lang="en-US" dirty="0" err="1" smtClean="0"/>
              <a:t>বসবে</a:t>
            </a:r>
            <a:endParaRPr lang="en-US" dirty="0"/>
          </a:p>
        </p:txBody>
      </p:sp>
      <p:sp>
        <p:nvSpPr>
          <p:cNvPr id="4" name="Round Single Corner Rectangle 3"/>
          <p:cNvSpPr/>
          <p:nvPr/>
        </p:nvSpPr>
        <p:spPr>
          <a:xfrm>
            <a:off x="4953000" y="685800"/>
            <a:ext cx="2286000" cy="457200"/>
          </a:xfrm>
          <a:prstGeom prst="round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didn’t  she </a:t>
            </a:r>
            <a:endParaRPr lang="en-US" sz="24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D1626-7CD1-4663-8867-B4EEC761D9C7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Down Arrow 7"/>
          <p:cNvSpPr/>
          <p:nvPr/>
        </p:nvSpPr>
        <p:spPr>
          <a:xfrm>
            <a:off x="3048000" y="152400"/>
            <a:ext cx="26670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Up Arrow 8"/>
          <p:cNvSpPr/>
          <p:nvPr/>
        </p:nvSpPr>
        <p:spPr>
          <a:xfrm>
            <a:off x="1752600" y="1143000"/>
            <a:ext cx="48006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924800" cy="914400"/>
          </a:xfrm>
        </p:spPr>
        <p:txBody>
          <a:bodyPr/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only he but also his relatives came there,            ?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Right form of verbs এ </a:t>
            </a:r>
            <a:r>
              <a:rPr lang="en-US" dirty="0" smtClean="0">
                <a:solidFill>
                  <a:srgbClr val="00B0F0"/>
                </a:solidFill>
              </a:rPr>
              <a:t>“not only---but also”/”neither---nor”/ “either---or”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ক্ষেত্রে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পরবর্তী</a:t>
            </a:r>
            <a:r>
              <a:rPr lang="en-US" dirty="0" smtClean="0">
                <a:solidFill>
                  <a:srgbClr val="FFFF00"/>
                </a:solidFill>
              </a:rPr>
              <a:t> subject</a:t>
            </a:r>
            <a:r>
              <a:rPr lang="en-US" dirty="0" smtClean="0"/>
              <a:t>/</a:t>
            </a:r>
            <a:r>
              <a:rPr lang="en-US" dirty="0" err="1" smtClean="0"/>
              <a:t>কর্তাটিই</a:t>
            </a:r>
            <a:r>
              <a:rPr lang="en-US" dirty="0" smtClean="0"/>
              <a:t> </a:t>
            </a:r>
            <a:r>
              <a:rPr lang="en-US" dirty="0" err="1" smtClean="0"/>
              <a:t>ধরতে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৷</a:t>
            </a:r>
          </a:p>
          <a:p>
            <a:r>
              <a:rPr lang="en-US" dirty="0" err="1" smtClean="0"/>
              <a:t>এখানে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auxiliary verb </a:t>
            </a:r>
            <a:r>
              <a:rPr lang="en-US" dirty="0" err="1" smtClean="0"/>
              <a:t>না</a:t>
            </a:r>
            <a:r>
              <a:rPr lang="en-US" dirty="0" smtClean="0"/>
              <a:t> </a:t>
            </a:r>
            <a:r>
              <a:rPr lang="en-US" dirty="0" err="1" smtClean="0"/>
              <a:t>থাকায়</a:t>
            </a:r>
            <a:r>
              <a:rPr lang="en-US" dirty="0" smtClean="0"/>
              <a:t> ‘do’ </a:t>
            </a:r>
            <a:r>
              <a:rPr lang="en-US" dirty="0" err="1" smtClean="0"/>
              <a:t>কে</a:t>
            </a:r>
            <a:r>
              <a:rPr lang="en-US" dirty="0" smtClean="0"/>
              <a:t> auxiliary verb </a:t>
            </a:r>
            <a:r>
              <a:rPr lang="en-US" dirty="0" err="1" smtClean="0"/>
              <a:t>হিসাবে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৷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‘</a:t>
            </a:r>
            <a:r>
              <a:rPr lang="en-US" dirty="0" smtClean="0">
                <a:solidFill>
                  <a:srgbClr val="00B0F0"/>
                </a:solidFill>
              </a:rPr>
              <a:t>came</a:t>
            </a:r>
            <a:r>
              <a:rPr lang="en-US" dirty="0" smtClean="0">
                <a:solidFill>
                  <a:srgbClr val="FFC000"/>
                </a:solidFill>
              </a:rPr>
              <a:t>’ </a:t>
            </a:r>
            <a:r>
              <a:rPr lang="en-US" dirty="0" err="1" smtClean="0"/>
              <a:t>ক্রিয়া</a:t>
            </a:r>
            <a:r>
              <a:rPr lang="en-US" dirty="0" smtClean="0"/>
              <a:t>/verb </a:t>
            </a:r>
            <a:r>
              <a:rPr lang="en-US" dirty="0" err="1" smtClean="0"/>
              <a:t>টি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past form </a:t>
            </a:r>
            <a:r>
              <a:rPr lang="en-US" dirty="0" smtClean="0"/>
              <a:t>এ৷  </a:t>
            </a:r>
            <a:r>
              <a:rPr lang="en-US" dirty="0" err="1" smtClean="0"/>
              <a:t>তাই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‘did’ </a:t>
            </a:r>
            <a:r>
              <a:rPr lang="en-US" dirty="0" err="1" smtClean="0"/>
              <a:t>বসাতে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sz="2000" dirty="0" smtClean="0"/>
              <a:t>।</a:t>
            </a:r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6858000" y="533400"/>
            <a:ext cx="15240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didn’t they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ED1-C1A5-4EEC-A2AA-D951DCD4A4CF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Up Arrow 7"/>
          <p:cNvSpPr/>
          <p:nvPr/>
        </p:nvSpPr>
        <p:spPr>
          <a:xfrm>
            <a:off x="4800600" y="914400"/>
            <a:ext cx="3200400" cy="609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5715000" y="228600"/>
            <a:ext cx="16764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5448300" y="2552700"/>
            <a:ext cx="3505200" cy="76200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Few were left to go</a:t>
            </a:r>
            <a:r>
              <a:rPr lang="en-US" dirty="0" smtClean="0"/>
              <a:t>,        ?   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Few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en-US" dirty="0" smtClean="0">
                <a:solidFill>
                  <a:srgbClr val="FFFF00"/>
                </a:solidFill>
              </a:rPr>
              <a:t>many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en-US" dirty="0" smtClean="0">
                <a:solidFill>
                  <a:srgbClr val="FFFF00"/>
                </a:solidFill>
              </a:rPr>
              <a:t>several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en-US" dirty="0" smtClean="0">
                <a:solidFill>
                  <a:srgbClr val="FFFF00"/>
                </a:solidFill>
              </a:rPr>
              <a:t>both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en-US" dirty="0" smtClean="0">
                <a:solidFill>
                  <a:srgbClr val="FFFF00"/>
                </a:solidFill>
              </a:rPr>
              <a:t>all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en-US" dirty="0" smtClean="0">
                <a:solidFill>
                  <a:srgbClr val="FFFF00"/>
                </a:solidFill>
              </a:rPr>
              <a:t>some</a:t>
            </a:r>
            <a:r>
              <a:rPr lang="en-US" dirty="0" smtClean="0"/>
              <a:t>  </a:t>
            </a:r>
            <a:r>
              <a:rPr lang="en-US" dirty="0" err="1" smtClean="0"/>
              <a:t>যদি</a:t>
            </a:r>
            <a:r>
              <a:rPr lang="en-US" dirty="0" smtClean="0"/>
              <a:t> subject </a:t>
            </a:r>
            <a:r>
              <a:rPr lang="en-US" dirty="0" err="1" smtClean="0"/>
              <a:t>হয়</a:t>
            </a:r>
            <a:r>
              <a:rPr lang="en-US" dirty="0" smtClean="0"/>
              <a:t>, </a:t>
            </a:r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উহা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plural/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বহুবচন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৷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Little/Few   </a:t>
            </a:r>
            <a:r>
              <a:rPr lang="en-US" sz="3200" dirty="0" err="1" smtClean="0"/>
              <a:t>হচ্ছে</a:t>
            </a:r>
            <a:r>
              <a:rPr lang="en-US" sz="3200" dirty="0" smtClean="0"/>
              <a:t>  </a:t>
            </a:r>
            <a:r>
              <a:rPr lang="en-US" sz="3200" dirty="0" smtClean="0">
                <a:solidFill>
                  <a:srgbClr val="FFFF00"/>
                </a:solidFill>
              </a:rPr>
              <a:t> negative </a:t>
            </a:r>
            <a:r>
              <a:rPr lang="en-US" sz="3200" dirty="0" err="1" smtClean="0"/>
              <a:t>শব্দ</a:t>
            </a:r>
            <a:r>
              <a:rPr lang="en-US" sz="3200" dirty="0" smtClean="0"/>
              <a:t>, </a:t>
            </a:r>
            <a:r>
              <a:rPr lang="en-US" sz="3200" dirty="0" err="1" smtClean="0"/>
              <a:t>তাই</a:t>
            </a:r>
            <a:r>
              <a:rPr lang="en-US" sz="3200" dirty="0" smtClean="0"/>
              <a:t> Tag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সময়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‘not’ </a:t>
            </a:r>
            <a:r>
              <a:rPr lang="en-US" sz="3200" dirty="0" err="1" smtClean="0">
                <a:solidFill>
                  <a:srgbClr val="FFFF00"/>
                </a:solidFill>
              </a:rPr>
              <a:t>বসবে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না</a:t>
            </a:r>
            <a:r>
              <a:rPr lang="en-US" sz="3200" dirty="0" smtClean="0"/>
              <a:t>।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A  little/A few</a:t>
            </a:r>
            <a:r>
              <a:rPr lang="en-US" sz="3200" dirty="0" smtClean="0"/>
              <a:t>   </a:t>
            </a:r>
            <a:r>
              <a:rPr lang="en-US" sz="3200" dirty="0" err="1" smtClean="0"/>
              <a:t>হচ্ছে</a:t>
            </a:r>
            <a:r>
              <a:rPr lang="en-US" sz="3200" dirty="0" smtClean="0"/>
              <a:t>   </a:t>
            </a:r>
            <a:r>
              <a:rPr lang="en-US" sz="3200" dirty="0" smtClean="0">
                <a:solidFill>
                  <a:srgbClr val="FFFF00"/>
                </a:solidFill>
              </a:rPr>
              <a:t>positive </a:t>
            </a:r>
            <a:r>
              <a:rPr lang="en-US" sz="3200" dirty="0" err="1" smtClean="0"/>
              <a:t>শব্দ</a:t>
            </a:r>
            <a:r>
              <a:rPr lang="en-US" sz="3200" dirty="0" smtClean="0"/>
              <a:t>, </a:t>
            </a:r>
            <a:r>
              <a:rPr lang="en-US" sz="3200" dirty="0" err="1" smtClean="0"/>
              <a:t>তাই</a:t>
            </a:r>
            <a:r>
              <a:rPr lang="en-US" sz="3200" dirty="0" smtClean="0"/>
              <a:t> Tag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সময়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‘not’ </a:t>
            </a:r>
            <a:r>
              <a:rPr lang="en-US" sz="3200" dirty="0" err="1" smtClean="0"/>
              <a:t>বসবে</a:t>
            </a:r>
            <a:r>
              <a:rPr lang="en-US" sz="3200" dirty="0" smtClean="0"/>
              <a:t> </a:t>
            </a:r>
            <a:r>
              <a:rPr lang="en-US" sz="2400" dirty="0" smtClean="0"/>
              <a:t>।</a:t>
            </a:r>
          </a:p>
          <a:p>
            <a:r>
              <a:rPr lang="en-US" sz="3200" dirty="0" err="1" smtClean="0"/>
              <a:t>এখানে</a:t>
            </a:r>
            <a:r>
              <a:rPr lang="en-US" sz="3200" dirty="0" smtClean="0"/>
              <a:t> auxiliary verb 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were</a:t>
            </a:r>
            <a:r>
              <a:rPr lang="en-US" sz="3200" dirty="0" smtClean="0"/>
              <a:t>, </a:t>
            </a:r>
            <a:r>
              <a:rPr lang="en-US" sz="3200" dirty="0" err="1" smtClean="0"/>
              <a:t>তাই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weren’t</a:t>
            </a:r>
            <a:r>
              <a:rPr lang="en-US" sz="3200" dirty="0" smtClean="0"/>
              <a:t> </a:t>
            </a:r>
            <a:r>
              <a:rPr lang="en-US" sz="3200" dirty="0" err="1" smtClean="0"/>
              <a:t>বসবে</a:t>
            </a:r>
            <a:r>
              <a:rPr lang="en-US" sz="3200" dirty="0" smtClean="0"/>
              <a:t> ।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334000" y="685800"/>
            <a:ext cx="20574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  they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E833-947B-4413-ACFA-B7FE017D643F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Up Arrow 7"/>
          <p:cNvSpPr/>
          <p:nvPr/>
        </p:nvSpPr>
        <p:spPr>
          <a:xfrm>
            <a:off x="1371600" y="1143000"/>
            <a:ext cx="5410200" cy="533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876300" y="1485900"/>
            <a:ext cx="1752600" cy="106680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Russia is a neutral country,       ?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এখানে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Russia </a:t>
            </a:r>
            <a:r>
              <a:rPr lang="en-US" dirty="0" err="1" smtClean="0"/>
              <a:t>একটি</a:t>
            </a:r>
            <a:r>
              <a:rPr lang="en-US" dirty="0" smtClean="0"/>
              <a:t>  </a:t>
            </a:r>
            <a:r>
              <a:rPr lang="en-US" dirty="0" err="1" smtClean="0"/>
              <a:t>দেশের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sz="2000" dirty="0" smtClean="0"/>
              <a:t>। </a:t>
            </a:r>
          </a:p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দেশকে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আমরা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মাতৃভূমি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বলি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।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তাই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she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বসে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৷</a:t>
            </a:r>
          </a:p>
          <a:p>
            <a:r>
              <a:rPr lang="en-US" sz="32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শুধুমাত্র</a:t>
            </a:r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Russia </a:t>
            </a:r>
            <a:r>
              <a:rPr lang="en-US" sz="32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এর</a:t>
            </a:r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ক্ষেত্রে</a:t>
            </a:r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‘he’ </a:t>
            </a:r>
            <a:r>
              <a:rPr lang="en-US" sz="32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বসে</a:t>
            </a:r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৷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96000" y="533400"/>
            <a:ext cx="12954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isn’t he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BD43-0B9F-4843-A42D-13C69BA7615E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Up Arrow 7"/>
          <p:cNvSpPr/>
          <p:nvPr/>
        </p:nvSpPr>
        <p:spPr>
          <a:xfrm>
            <a:off x="1676400" y="990600"/>
            <a:ext cx="5410200" cy="6858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Left Arrow 9"/>
          <p:cNvSpPr/>
          <p:nvPr/>
        </p:nvSpPr>
        <p:spPr>
          <a:xfrm>
            <a:off x="7315200" y="838200"/>
            <a:ext cx="990600" cy="2514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8001000" cy="1621536"/>
          </a:xfrm>
        </p:spPr>
        <p:txBody>
          <a:bodyPr/>
          <a:lstStyle/>
          <a:p>
            <a:r>
              <a:rPr lang="en-US" sz="2400" dirty="0" smtClean="0"/>
              <a:t>They ought to obey the teachers,              </a:t>
            </a:r>
            <a:r>
              <a:rPr lang="en-US" sz="2800" dirty="0" smtClean="0"/>
              <a:t>? </a:t>
            </a:r>
            <a:br>
              <a:rPr lang="en-US" sz="2800" dirty="0" smtClean="0"/>
            </a:br>
            <a:r>
              <a:rPr lang="en-US" sz="2400" dirty="0" smtClean="0"/>
              <a:t>They ought to obey the teachers</a:t>
            </a:r>
            <a:r>
              <a:rPr lang="en-US" sz="2800" dirty="0" smtClean="0"/>
              <a:t>,           ?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Ought  to </a:t>
            </a:r>
            <a:r>
              <a:rPr lang="en-US" dirty="0" err="1" smtClean="0"/>
              <a:t>যেহেতু</a:t>
            </a:r>
            <a:r>
              <a:rPr lang="en-US" dirty="0" smtClean="0"/>
              <a:t> advise/</a:t>
            </a:r>
            <a:r>
              <a:rPr lang="en-US" dirty="0" err="1" smtClean="0"/>
              <a:t>উপদেশ</a:t>
            </a:r>
            <a:r>
              <a:rPr lang="en-US" dirty="0" smtClean="0"/>
              <a:t> </a:t>
            </a:r>
            <a:r>
              <a:rPr lang="en-US" dirty="0" err="1" smtClean="0"/>
              <a:t>বুঝায়</a:t>
            </a:r>
            <a:r>
              <a:rPr lang="en-US" dirty="0" smtClean="0"/>
              <a:t>, </a:t>
            </a:r>
            <a:r>
              <a:rPr lang="en-US" dirty="0" err="1" smtClean="0"/>
              <a:t>তাই</a:t>
            </a:r>
            <a:r>
              <a:rPr lang="en-US" dirty="0" smtClean="0"/>
              <a:t> should  </a:t>
            </a:r>
            <a:r>
              <a:rPr lang="en-US" dirty="0" err="1" smtClean="0"/>
              <a:t>ব্যবহারই</a:t>
            </a:r>
            <a:r>
              <a:rPr lang="en-US" dirty="0" smtClean="0"/>
              <a:t> </a:t>
            </a:r>
            <a:r>
              <a:rPr lang="en-US" dirty="0" err="1" smtClean="0"/>
              <a:t>শ্রেয়</a:t>
            </a:r>
            <a:r>
              <a:rPr lang="en-US" dirty="0" smtClean="0"/>
              <a:t>৷</a:t>
            </a:r>
          </a:p>
          <a:p>
            <a:r>
              <a:rPr lang="en-US" dirty="0" smtClean="0"/>
              <a:t>Ought </a:t>
            </a:r>
            <a:r>
              <a:rPr lang="en-US" dirty="0" err="1" smtClean="0"/>
              <a:t>ব্যবহারেও</a:t>
            </a:r>
            <a:r>
              <a:rPr lang="en-US" dirty="0" smtClean="0"/>
              <a:t> </a:t>
            </a:r>
            <a:r>
              <a:rPr lang="en-US" dirty="0" err="1" smtClean="0"/>
              <a:t>ভুল</a:t>
            </a:r>
            <a:r>
              <a:rPr lang="en-US" dirty="0" smtClean="0"/>
              <a:t> 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  <a:r>
              <a:rPr lang="en-US" dirty="0" err="1" smtClean="0"/>
              <a:t>যাবে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৷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172200" y="533400"/>
            <a:ext cx="19050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shouldn’t they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172200" y="1066800"/>
            <a:ext cx="1752600" cy="3810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oughtn’t they</a:t>
            </a:r>
            <a:endParaRPr 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1A2FC-BB06-4669-9EA8-F56188C8E9EE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9" name="Curved Down Arrow 8"/>
          <p:cNvSpPr/>
          <p:nvPr/>
        </p:nvSpPr>
        <p:spPr>
          <a:xfrm>
            <a:off x="2438400" y="228600"/>
            <a:ext cx="45720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Up Arrow 9"/>
          <p:cNvSpPr/>
          <p:nvPr/>
        </p:nvSpPr>
        <p:spPr>
          <a:xfrm>
            <a:off x="1447800" y="1447800"/>
            <a:ext cx="62484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 am happy to know your result,       ?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এখানে</a:t>
            </a:r>
            <a:r>
              <a:rPr lang="en-US" dirty="0" smtClean="0"/>
              <a:t>  ‘am’ </a:t>
            </a:r>
            <a:r>
              <a:rPr lang="en-US" dirty="0" err="1" smtClean="0"/>
              <a:t>হচ্ছে</a:t>
            </a:r>
            <a:r>
              <a:rPr lang="en-US" dirty="0" smtClean="0"/>
              <a:t> auxiliary .</a:t>
            </a:r>
          </a:p>
          <a:p>
            <a:r>
              <a:rPr lang="en-US" dirty="0" err="1" smtClean="0"/>
              <a:t>বাক্যটি</a:t>
            </a:r>
            <a:r>
              <a:rPr lang="en-US" dirty="0" smtClean="0"/>
              <a:t> positive, </a:t>
            </a:r>
            <a:r>
              <a:rPr lang="en-US" dirty="0" err="1" smtClean="0"/>
              <a:t>তাই</a:t>
            </a:r>
            <a:r>
              <a:rPr lang="en-US" dirty="0" smtClean="0"/>
              <a:t> Tag question </a:t>
            </a:r>
            <a:r>
              <a:rPr lang="en-US" dirty="0" err="1" smtClean="0"/>
              <a:t>হবে</a:t>
            </a:r>
            <a:r>
              <a:rPr lang="en-US" dirty="0" smtClean="0"/>
              <a:t> negative.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am+not</a:t>
            </a:r>
            <a:r>
              <a:rPr lang="en-US" dirty="0" smtClean="0"/>
              <a:t>)=</a:t>
            </a:r>
            <a:r>
              <a:rPr lang="en-US" dirty="0" err="1" smtClean="0">
                <a:solidFill>
                  <a:srgbClr val="FFC000"/>
                </a:solidFill>
              </a:rPr>
              <a:t>amn’t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ভুল</a:t>
            </a:r>
            <a:r>
              <a:rPr lang="en-US" dirty="0" smtClean="0"/>
              <a:t>৷ </a:t>
            </a:r>
            <a:r>
              <a:rPr lang="en-US" dirty="0" err="1" smtClean="0"/>
              <a:t>এটির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শুদ্ধ</a:t>
            </a:r>
            <a:r>
              <a:rPr lang="en-US" dirty="0" smtClean="0"/>
              <a:t> </a:t>
            </a:r>
            <a:r>
              <a:rPr lang="en-US" dirty="0" err="1" smtClean="0"/>
              <a:t>রুপ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aren’t </a:t>
            </a:r>
            <a:r>
              <a:rPr lang="en-US" dirty="0" smtClean="0"/>
              <a:t>.</a:t>
            </a:r>
          </a:p>
          <a:p>
            <a:r>
              <a:rPr lang="en-US" dirty="0" err="1" smtClean="0">
                <a:solidFill>
                  <a:srgbClr val="FFC000"/>
                </a:solidFill>
              </a:rPr>
              <a:t>ain’t</a:t>
            </a:r>
            <a:r>
              <a:rPr lang="en-US" dirty="0" smtClean="0">
                <a:solidFill>
                  <a:srgbClr val="FFC000"/>
                </a:solidFill>
              </a:rPr>
              <a:t> 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ও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শুদ্ধ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রুপ</a:t>
            </a:r>
            <a:r>
              <a:rPr lang="en-US" dirty="0" err="1" smtClean="0">
                <a:solidFill>
                  <a:srgbClr val="FFC000"/>
                </a:solidFill>
              </a:rPr>
              <a:t>৷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তবে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</a:rPr>
              <a:t>ইহা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informal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রুপ</a:t>
            </a:r>
            <a:r>
              <a:rPr lang="en-US" dirty="0" smtClean="0"/>
              <a:t>৷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তাই</a:t>
            </a:r>
            <a:r>
              <a:rPr lang="en-US" dirty="0" smtClean="0"/>
              <a:t> </a:t>
            </a:r>
            <a:r>
              <a:rPr lang="en-US" dirty="0" err="1" smtClean="0"/>
              <a:t>ain’t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ব্যবহার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না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করাই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শ্রেয়</a:t>
            </a:r>
            <a:r>
              <a:rPr lang="en-US" dirty="0" smtClean="0"/>
              <a:t>৷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705600" y="1371600"/>
            <a:ext cx="11430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aren’t  I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8C1F8-082D-48C0-B264-10C380B7567E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Up Arrow 7"/>
          <p:cNvSpPr/>
          <p:nvPr/>
        </p:nvSpPr>
        <p:spPr>
          <a:xfrm>
            <a:off x="1066800" y="1828800"/>
            <a:ext cx="67818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1524000" y="990600"/>
            <a:ext cx="57150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5676900" y="2705100"/>
            <a:ext cx="2362200" cy="45720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A</a:t>
            </a:r>
            <a:r>
              <a:rPr lang="en-US" sz="3600" b="1" dirty="0" err="1" smtClean="0"/>
              <a:t>Allah</a:t>
            </a:r>
            <a:r>
              <a:rPr lang="en-US" sz="3600" b="1" dirty="0" smtClean="0"/>
              <a:t> is the Almighty,       ?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Allah/God </a:t>
            </a:r>
            <a:r>
              <a:rPr lang="en-US" dirty="0" err="1" smtClean="0"/>
              <a:t>থাকলে</a:t>
            </a:r>
            <a:r>
              <a:rPr lang="en-US" dirty="0" smtClean="0"/>
              <a:t>  Tag question এ </a:t>
            </a:r>
            <a:r>
              <a:rPr lang="en-US" dirty="0" smtClean="0">
                <a:solidFill>
                  <a:srgbClr val="C00000"/>
                </a:solidFill>
              </a:rPr>
              <a:t>H</a:t>
            </a:r>
            <a:r>
              <a:rPr lang="en-US" dirty="0" smtClean="0"/>
              <a:t>e </a:t>
            </a:r>
            <a:r>
              <a:rPr lang="en-US" dirty="0" err="1" smtClean="0"/>
              <a:t>বসবে</a:t>
            </a:r>
            <a:r>
              <a:rPr lang="en-US" dirty="0" smtClean="0"/>
              <a:t>৷</a:t>
            </a:r>
          </a:p>
          <a:p>
            <a:pPr>
              <a:buNone/>
            </a:pPr>
            <a:r>
              <a:rPr lang="en-US" dirty="0" smtClean="0"/>
              <a:t>He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‘H’</a:t>
            </a:r>
            <a:r>
              <a:rPr lang="en-US" dirty="0" smtClean="0"/>
              <a:t> </a:t>
            </a:r>
            <a:r>
              <a:rPr lang="en-US" dirty="0" err="1" smtClean="0"/>
              <a:t>অবশ্যই</a:t>
            </a:r>
            <a:r>
              <a:rPr lang="en-US" dirty="0" smtClean="0"/>
              <a:t> capital letter </a:t>
            </a:r>
            <a:r>
              <a:rPr lang="en-US" dirty="0" err="1" smtClean="0"/>
              <a:t>বসাতে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৷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862A-E7E0-4CE4-A083-883375A0CD72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477000" y="685800"/>
            <a:ext cx="16764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isn’t   He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urved Up Arrow 8"/>
          <p:cNvSpPr/>
          <p:nvPr/>
        </p:nvSpPr>
        <p:spPr>
          <a:xfrm>
            <a:off x="1828800" y="1143000"/>
            <a:ext cx="59436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2286000" y="990600"/>
            <a:ext cx="5257800" cy="198120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Thank you,         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Thank you for being a part of my inspiration</a:t>
            </a:r>
            <a:r>
              <a:rPr lang="en-US" dirty="0" smtClean="0"/>
              <a:t>.  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Md. </a:t>
            </a:r>
            <a:r>
              <a:rPr lang="en-US" b="1" dirty="0" err="1" smtClean="0">
                <a:solidFill>
                  <a:srgbClr val="FF0000"/>
                </a:solidFill>
              </a:rPr>
              <a:t>Sohrab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</a:rPr>
              <a:t>Hossain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Teacher in English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Railway Public High School</a:t>
            </a:r>
          </a:p>
          <a:p>
            <a:pPr algn="ctr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Chattogram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862A-E7E0-4CE4-A083-883375A0CD72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105400" y="685800"/>
            <a:ext cx="22098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  I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Content Placeholder 6" descr="20200607_2047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2590800"/>
            <a:ext cx="2057400" cy="1219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sz="2800" b="1" baseline="0" dirty="0" smtClean="0">
                <a:latin typeface="Calibri"/>
              </a:rPr>
              <a:t>Everything  glorious is gained by </a:t>
            </a:r>
            <a:r>
              <a:rPr lang="en-US" sz="2800" b="1" baseline="0" dirty="0" err="1" smtClean="0">
                <a:latin typeface="Calibri"/>
              </a:rPr>
              <a:t>labour</a:t>
            </a:r>
            <a:r>
              <a:rPr lang="en-US" sz="2800" b="1" baseline="0" dirty="0" smtClean="0">
                <a:latin typeface="Calibri"/>
              </a:rPr>
              <a:t>,                               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এখানে</a:t>
            </a:r>
            <a:r>
              <a:rPr lang="en-US" dirty="0" smtClean="0"/>
              <a:t> subject </a:t>
            </a:r>
            <a:r>
              <a:rPr lang="en-US" dirty="0" err="1" smtClean="0"/>
              <a:t>হচ্ছে</a:t>
            </a:r>
            <a:r>
              <a:rPr lang="en-US" dirty="0" smtClean="0"/>
              <a:t> Everything glorious ,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 it</a:t>
            </a:r>
          </a:p>
          <a:p>
            <a:r>
              <a:rPr lang="en-US" dirty="0" smtClean="0"/>
              <a:t>Auxiliary Verb </a:t>
            </a:r>
            <a:r>
              <a:rPr lang="en-US" dirty="0" err="1" smtClean="0"/>
              <a:t>হচ্ছে</a:t>
            </a:r>
            <a:r>
              <a:rPr lang="en-US" dirty="0" smtClean="0"/>
              <a:t>  is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ound Same Side Corner Rectangle 3"/>
          <p:cNvSpPr/>
          <p:nvPr/>
        </p:nvSpPr>
        <p:spPr>
          <a:xfrm>
            <a:off x="6324600" y="533400"/>
            <a:ext cx="1828800" cy="457200"/>
          </a:xfrm>
          <a:prstGeom prst="round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isn’t  it</a:t>
            </a:r>
            <a:endParaRPr lang="en-US" sz="24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75ED-D887-4594-BDA5-F34DEFDC3EF6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Up Arrow 7"/>
          <p:cNvSpPr/>
          <p:nvPr/>
        </p:nvSpPr>
        <p:spPr>
          <a:xfrm>
            <a:off x="1828800" y="990600"/>
            <a:ext cx="6019800" cy="838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3810000" y="152400"/>
            <a:ext cx="31242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sz="3200" b="1" baseline="0" dirty="0" smtClean="0">
                <a:latin typeface="Calibri"/>
              </a:rPr>
              <a:t>Let us always speak the truth,                        </a:t>
            </a:r>
            <a:r>
              <a:rPr lang="en-US" b="1" baseline="0" dirty="0" smtClean="0">
                <a:latin typeface="Calibri"/>
              </a:rPr>
              <a:t>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Let us/ Let’s </a:t>
            </a:r>
            <a:r>
              <a:rPr lang="en-US" dirty="0" err="1" smtClean="0"/>
              <a:t>থাকলে</a:t>
            </a:r>
            <a:r>
              <a:rPr lang="en-US" dirty="0" smtClean="0"/>
              <a:t>  “shall we” </a:t>
            </a:r>
            <a:r>
              <a:rPr lang="en-US" dirty="0" err="1" smtClean="0"/>
              <a:t>বসবে</a:t>
            </a:r>
            <a:endParaRPr lang="en-US" dirty="0" smtClean="0"/>
          </a:p>
          <a:p>
            <a:r>
              <a:rPr lang="en-US" dirty="0" smtClean="0"/>
              <a:t>Let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‘us’ </a:t>
            </a:r>
            <a:r>
              <a:rPr lang="en-US" dirty="0" err="1" smtClean="0"/>
              <a:t>ছাড়া</a:t>
            </a:r>
            <a:r>
              <a:rPr lang="en-US" dirty="0" smtClean="0"/>
              <a:t> </a:t>
            </a:r>
            <a:r>
              <a:rPr lang="en-US" dirty="0" err="1" smtClean="0"/>
              <a:t>অন্য</a:t>
            </a:r>
            <a:r>
              <a:rPr lang="en-US" dirty="0" smtClean="0"/>
              <a:t> </a:t>
            </a:r>
            <a:r>
              <a:rPr lang="en-US" dirty="0" err="1" smtClean="0"/>
              <a:t>কিছু</a:t>
            </a:r>
            <a:r>
              <a:rPr lang="en-US" dirty="0" smtClean="0"/>
              <a:t> </a:t>
            </a:r>
            <a:r>
              <a:rPr lang="en-US" dirty="0" err="1" smtClean="0"/>
              <a:t>থাকলে</a:t>
            </a:r>
            <a:r>
              <a:rPr lang="en-US" dirty="0" smtClean="0"/>
              <a:t> “will you” </a:t>
            </a:r>
            <a:r>
              <a:rPr lang="en-US" dirty="0" err="1" smtClean="0"/>
              <a:t>বসবে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ound Same Side Corner Rectangle 3"/>
          <p:cNvSpPr/>
          <p:nvPr/>
        </p:nvSpPr>
        <p:spPr>
          <a:xfrm>
            <a:off x="5638800" y="609600"/>
            <a:ext cx="1905000" cy="457200"/>
          </a:xfrm>
          <a:prstGeom prst="round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shall  we</a:t>
            </a:r>
            <a:endParaRPr lang="en-US" sz="24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438-D419-4D51-8D6D-15EAF836E533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Up Arrow 7"/>
          <p:cNvSpPr/>
          <p:nvPr/>
        </p:nvSpPr>
        <p:spPr>
          <a:xfrm>
            <a:off x="1524000" y="1143000"/>
            <a:ext cx="5029200" cy="914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Calibri"/>
              </a:rPr>
              <a:t>Let them do it,                       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Let us/ Let’s </a:t>
            </a:r>
            <a:r>
              <a:rPr lang="en-US" dirty="0" err="1" smtClean="0"/>
              <a:t>থাকলে</a:t>
            </a:r>
            <a:r>
              <a:rPr lang="en-US" dirty="0" smtClean="0"/>
              <a:t>  “shall we” </a:t>
            </a:r>
            <a:r>
              <a:rPr lang="en-US" dirty="0" err="1" smtClean="0"/>
              <a:t>বসবে</a:t>
            </a:r>
            <a:endParaRPr lang="en-US" dirty="0" smtClean="0"/>
          </a:p>
          <a:p>
            <a:r>
              <a:rPr lang="en-US" dirty="0" smtClean="0"/>
              <a:t>Let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‘us’ </a:t>
            </a:r>
            <a:r>
              <a:rPr lang="en-US" dirty="0" err="1" smtClean="0"/>
              <a:t>ছাড়া</a:t>
            </a:r>
            <a:r>
              <a:rPr lang="en-US" dirty="0" smtClean="0"/>
              <a:t> </a:t>
            </a:r>
            <a:r>
              <a:rPr lang="en-US" dirty="0" err="1" smtClean="0"/>
              <a:t>অন্য</a:t>
            </a:r>
            <a:r>
              <a:rPr lang="en-US" dirty="0" smtClean="0"/>
              <a:t> </a:t>
            </a:r>
            <a:r>
              <a:rPr lang="en-US" dirty="0" err="1" smtClean="0"/>
              <a:t>কিছু</a:t>
            </a:r>
            <a:r>
              <a:rPr lang="en-US" dirty="0" smtClean="0"/>
              <a:t> </a:t>
            </a:r>
            <a:r>
              <a:rPr lang="en-US" dirty="0" err="1" smtClean="0"/>
              <a:t>থাকলে</a:t>
            </a:r>
            <a:r>
              <a:rPr lang="en-US" dirty="0" smtClean="0"/>
              <a:t> “will you” </a:t>
            </a:r>
            <a:r>
              <a:rPr lang="en-US" dirty="0" err="1" smtClean="0"/>
              <a:t>বসবে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962400" y="685800"/>
            <a:ext cx="2133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you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03A8-DF3E-412A-B115-0303CD64408F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Up Arrow 7"/>
          <p:cNvSpPr/>
          <p:nvPr/>
        </p:nvSpPr>
        <p:spPr>
          <a:xfrm>
            <a:off x="1600200" y="1143000"/>
            <a:ext cx="3581400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772400" cy="914400"/>
          </a:xfrm>
        </p:spPr>
        <p:txBody>
          <a:bodyPr>
            <a:normAutofit/>
          </a:bodyPr>
          <a:lstStyle/>
          <a:p>
            <a:pPr marR="0" rtl="0"/>
            <a:r>
              <a:rPr lang="en-US" b="1" baseline="0" dirty="0" smtClean="0">
                <a:latin typeface="Calibri"/>
              </a:rPr>
              <a:t>Everyone is nostalgic in life,                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Everything </a:t>
            </a:r>
            <a:r>
              <a:rPr lang="en-US" dirty="0" err="1" smtClean="0"/>
              <a:t>ব্যতীত</a:t>
            </a:r>
            <a:r>
              <a:rPr lang="en-US" dirty="0" smtClean="0"/>
              <a:t> </a:t>
            </a:r>
            <a:r>
              <a:rPr lang="en-US" dirty="0" err="1" smtClean="0"/>
              <a:t>অন্য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কর্তা</a:t>
            </a:r>
            <a:r>
              <a:rPr lang="en-US" dirty="0" smtClean="0"/>
              <a:t>/subject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Every </a:t>
            </a:r>
            <a:r>
              <a:rPr lang="en-US" dirty="0" err="1" smtClean="0"/>
              <a:t>থাকলে</a:t>
            </a:r>
            <a:r>
              <a:rPr lang="en-US" dirty="0" smtClean="0"/>
              <a:t> ‘they’ </a:t>
            </a:r>
            <a:r>
              <a:rPr lang="en-US" dirty="0" err="1" smtClean="0"/>
              <a:t>বসবে</a:t>
            </a:r>
            <a:r>
              <a:rPr lang="en-US" dirty="0" smtClean="0"/>
              <a:t> </a:t>
            </a:r>
            <a:r>
              <a:rPr lang="en-US" sz="2000" dirty="0" smtClean="0"/>
              <a:t>।</a:t>
            </a:r>
          </a:p>
          <a:p>
            <a:r>
              <a:rPr lang="en-US" dirty="0" smtClean="0"/>
              <a:t>Auxiliary Verb </a:t>
            </a:r>
            <a:r>
              <a:rPr lang="en-US" dirty="0" err="1" smtClean="0"/>
              <a:t>হচ্ছে</a:t>
            </a:r>
            <a:r>
              <a:rPr lang="en-US" dirty="0" smtClean="0"/>
              <a:t>  is ,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Tag question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এর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subject </a:t>
            </a:r>
            <a:r>
              <a:rPr lang="en-US" dirty="0" err="1" smtClean="0"/>
              <a:t>অনুযায়ী</a:t>
            </a:r>
            <a:r>
              <a:rPr lang="en-US" dirty="0" smtClean="0"/>
              <a:t> auxiliary verb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‘are’ </a:t>
            </a:r>
            <a:r>
              <a:rPr lang="en-US" dirty="0" err="1" smtClean="0"/>
              <a:t>বসবে</a:t>
            </a:r>
            <a:r>
              <a:rPr lang="en-US" dirty="0" smtClean="0"/>
              <a:t>৷</a:t>
            </a:r>
          </a:p>
          <a:p>
            <a:r>
              <a:rPr lang="en-US" dirty="0" smtClean="0"/>
              <a:t>Nostalgic(</a:t>
            </a:r>
            <a:r>
              <a:rPr lang="en-US" dirty="0" err="1" smtClean="0"/>
              <a:t>স্মৃতি</a:t>
            </a:r>
            <a:r>
              <a:rPr lang="en-US" dirty="0" smtClean="0"/>
              <a:t> </a:t>
            </a:r>
            <a:r>
              <a:rPr lang="en-US" dirty="0" err="1" smtClean="0"/>
              <a:t>রোমন্থন</a:t>
            </a:r>
            <a:r>
              <a:rPr lang="en-US" dirty="0" smtClean="0"/>
              <a:t>) </a:t>
            </a:r>
            <a:r>
              <a:rPr lang="en-US" dirty="0" err="1" smtClean="0"/>
              <a:t>শব্দটি</a:t>
            </a:r>
            <a:r>
              <a:rPr lang="en-US" dirty="0" smtClean="0"/>
              <a:t> positive/</a:t>
            </a:r>
            <a:r>
              <a:rPr lang="en-US" dirty="0" err="1" smtClean="0"/>
              <a:t>হ্যাঁ</a:t>
            </a:r>
            <a:r>
              <a:rPr lang="en-US" dirty="0" smtClean="0"/>
              <a:t> </a:t>
            </a:r>
            <a:r>
              <a:rPr lang="en-US" dirty="0" err="1" smtClean="0"/>
              <a:t>বাচক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233D-E583-4B80-AEF0-B9E55A42A294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477000" y="685800"/>
            <a:ext cx="14478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aren’t they</a:t>
            </a:r>
            <a:endParaRPr lang="en-US" b="1" dirty="0"/>
          </a:p>
        </p:txBody>
      </p:sp>
      <p:sp>
        <p:nvSpPr>
          <p:cNvPr id="8" name="Curved Up Arrow 7"/>
          <p:cNvSpPr/>
          <p:nvPr/>
        </p:nvSpPr>
        <p:spPr>
          <a:xfrm>
            <a:off x="1524000" y="1219200"/>
            <a:ext cx="6019800" cy="533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U-Turn Arrow 8"/>
          <p:cNvSpPr/>
          <p:nvPr/>
        </p:nvSpPr>
        <p:spPr>
          <a:xfrm>
            <a:off x="6781800" y="304800"/>
            <a:ext cx="685800" cy="3810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baseline="0" dirty="0" smtClean="0">
                <a:latin typeface="Calibri"/>
              </a:rPr>
              <a:t>None could resist laughter,                    ?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One/body </a:t>
            </a:r>
            <a:r>
              <a:rPr lang="en-US" dirty="0" err="1" smtClean="0"/>
              <a:t>যুক্ত</a:t>
            </a:r>
            <a:r>
              <a:rPr lang="en-US" dirty="0" smtClean="0"/>
              <a:t> subject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‘they’ </a:t>
            </a:r>
            <a:r>
              <a:rPr lang="en-US" dirty="0" err="1" smtClean="0"/>
              <a:t>বসবে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None = no +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one= </a:t>
            </a:r>
            <a:r>
              <a:rPr lang="en-US" dirty="0" err="1" smtClean="0"/>
              <a:t>না</a:t>
            </a:r>
            <a:r>
              <a:rPr lang="en-US" dirty="0" smtClean="0"/>
              <a:t> </a:t>
            </a:r>
            <a:r>
              <a:rPr lang="en-US" dirty="0" err="1" smtClean="0"/>
              <a:t>বাচক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শব্দ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400800" y="685800"/>
            <a:ext cx="16764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Could they</a:t>
            </a:r>
            <a:endParaRPr lang="en-US" sz="24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28DF-1939-48EC-8C1D-5748CBFB9478}" type="datetime3">
              <a:rPr lang="en-US" smtClean="0"/>
              <a:pPr/>
              <a:t>3 August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0998-0CE2-4139-BCA0-DFFE7B85F90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toenglishhome@gmail.com</a:t>
            </a:r>
            <a:endParaRPr lang="en-US"/>
          </a:p>
        </p:txBody>
      </p:sp>
      <p:sp>
        <p:nvSpPr>
          <p:cNvPr id="8" name="Curved Up Arrow 7"/>
          <p:cNvSpPr/>
          <p:nvPr/>
        </p:nvSpPr>
        <p:spPr>
          <a:xfrm>
            <a:off x="1676400" y="1219200"/>
            <a:ext cx="5943600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2819400" y="152400"/>
            <a:ext cx="41148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628</TotalTime>
  <Words>1813</Words>
  <Application>Microsoft Office PowerPoint</Application>
  <PresentationFormat>On-screen Show (4:3)</PresentationFormat>
  <Paragraphs>424</Paragraphs>
  <Slides>46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Metro</vt:lpstr>
      <vt:lpstr>                TAG   QUESTION </vt:lpstr>
      <vt:lpstr>Father rose in him,                            ?</vt:lpstr>
      <vt:lpstr>How exciting the game is!                        ?</vt:lpstr>
      <vt:lpstr>Sumona had a pen,                         ?</vt:lpstr>
      <vt:lpstr>Everything  glorious is gained by labour,                               ?</vt:lpstr>
      <vt:lpstr>Let us always speak the truth,                        ?</vt:lpstr>
      <vt:lpstr>Let them do it,                       ?</vt:lpstr>
      <vt:lpstr>Everyone is nostalgic in life,                ?</vt:lpstr>
      <vt:lpstr>None could resist laughter,                    ?</vt:lpstr>
      <vt:lpstr>We can hardly forget parents,              ?</vt:lpstr>
      <vt:lpstr>Nothing begets nothing,                 ?</vt:lpstr>
      <vt:lpstr>I scarcely visit you,                ?</vt:lpstr>
      <vt:lpstr>The baby is crying,                      ?</vt:lpstr>
      <vt:lpstr>All of you can resist it,                 ?</vt:lpstr>
      <vt:lpstr>All of us become happy,                    ?</vt:lpstr>
      <vt:lpstr>The Nile is the largest one,               ?</vt:lpstr>
      <vt:lpstr>The Banglar Saurov is the biggest liner,                          ?</vt:lpstr>
      <vt:lpstr>Munmun has little knowledge,                     ?</vt:lpstr>
      <vt:lpstr>Death must come,                   ?</vt:lpstr>
      <vt:lpstr>The sun shines brightly,                  ?</vt:lpstr>
      <vt:lpstr>There is no water,                     ?</vt:lpstr>
      <vt:lpstr>Go,              ?</vt:lpstr>
      <vt:lpstr>Fill in the gaps,                ?</vt:lpstr>
      <vt:lpstr>They’d study hard,                              ?             ?</vt:lpstr>
      <vt:lpstr> He’s achieved success,                         ?</vt:lpstr>
      <vt:lpstr>The moon has hidden her face,                           ?</vt:lpstr>
      <vt:lpstr>We said that  they need help,               ?</vt:lpstr>
      <vt:lpstr>      We need not go,                  ?</vt:lpstr>
      <vt:lpstr>I need a newspaper,                      ?</vt:lpstr>
      <vt:lpstr>Who cares,                     ?</vt:lpstr>
      <vt:lpstr>Everybody does not do the sum,                        ?</vt:lpstr>
      <vt:lpstr>One need not think of others,                   ?</vt:lpstr>
      <vt:lpstr>You had better go there,                     ?</vt:lpstr>
      <vt:lpstr>He has to study more,                      ?</vt:lpstr>
      <vt:lpstr>To walk is a good exercise,                     ? Walking is a good exercise,                    ?                 </vt:lpstr>
      <vt:lpstr>Egypt  has a historical background,               ? </vt:lpstr>
      <vt:lpstr>Something is better than nothing,                                              ?</vt:lpstr>
      <vt:lpstr>He will come on time,          ?</vt:lpstr>
      <vt:lpstr>We shall learn our lesson,        ?</vt:lpstr>
      <vt:lpstr>Not only he but also his relatives came there,            ?</vt:lpstr>
      <vt:lpstr>Few were left to go,        ?     </vt:lpstr>
      <vt:lpstr>Russia is a neutral country,       ?</vt:lpstr>
      <vt:lpstr>They ought to obey the teachers,              ?  They ought to obey the teachers,           ?</vt:lpstr>
      <vt:lpstr>  I am happy to know your result,       ?</vt:lpstr>
      <vt:lpstr>AAllah is the Almighty,       ?</vt:lpstr>
      <vt:lpstr>  Thank you,        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 7</dc:creator>
  <cp:lastModifiedBy>Win 7</cp:lastModifiedBy>
  <cp:revision>101</cp:revision>
  <dcterms:created xsi:type="dcterms:W3CDTF">2020-07-31T09:20:31Z</dcterms:created>
  <dcterms:modified xsi:type="dcterms:W3CDTF">2020-08-03T04:45:33Z</dcterms:modified>
</cp:coreProperties>
</file>