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506" r:id="rId3"/>
    <p:sldId id="261" r:id="rId4"/>
    <p:sldId id="264" r:id="rId5"/>
    <p:sldId id="257" r:id="rId6"/>
    <p:sldId id="266" r:id="rId7"/>
    <p:sldId id="269" r:id="rId8"/>
    <p:sldId id="270" r:id="rId9"/>
    <p:sldId id="271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63" r:id="rId19"/>
    <p:sldId id="258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3632E-4BFD-4E11-8120-140791D6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434" y="6277973"/>
            <a:ext cx="2743200" cy="365125"/>
          </a:xfrm>
        </p:spPr>
        <p:txBody>
          <a:bodyPr/>
          <a:lstStyle/>
          <a:p>
            <a:fld id="{0A9F7DAF-A157-4512-90CD-0D54CB612542}" type="datetimeFigureOut">
              <a:rPr lang="en-US" smtClean="0"/>
              <a:t>8/3/2020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6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74AB3-C23D-4B61-A444-3A4C5817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3E033C-05C4-4A58-A617-2FB040A3A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61DA7-823B-418D-97B8-078ACA75D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7DAF-A157-4512-90CD-0D54CB612542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8BF3E-7FE8-479A-9E41-948CDCCC8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835AB-BDF4-4DEC-8E60-BC165F7C8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99C5-9AAE-4585-8129-D8D70D21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0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1A98E6-CE43-4822-AEF5-C4210D99C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D9680-03B8-45B0-B5E4-D232B5841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8C7B5-B7FA-4D0F-A5BF-06F2D809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7DAF-A157-4512-90CD-0D54CB612542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342B5-047A-4C2C-9548-4F0426B5F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3CA79-C33C-4ED9-BA66-967C25881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99C5-9AAE-4585-8129-D8D70D21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1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9FEC-2914-44FC-B313-BFD3A936F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F8DA8-F232-4019-8514-23BB9F700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6F06D-1349-43A6-84F6-0D404071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7DAF-A157-4512-90CD-0D54CB612542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68F40-B5FD-4736-B09F-4D407B6B1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646D7-E762-49BE-B26D-8400FAF40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99C5-9AAE-4585-8129-D8D70D21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9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8851A-AE1E-4A34-A8DB-8A9F1B2A6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3E781-F668-4A7D-96F1-38BB8FB5F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95F9E-9762-4BC0-BBE5-5BE71021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7DAF-A157-4512-90CD-0D54CB612542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DDB8B-ED05-4481-A20B-5FF01F752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DEFF6-F0A9-4FCF-8587-84DD4F694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99C5-9AAE-4585-8129-D8D70D21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818E6-4837-45F4-BEAA-DA838DEE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2684D-076E-4778-BA4D-6DC41CFF1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B2808-B40B-42B5-BF33-59413ECAA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A553F-F264-4A24-9EFA-8919DCF7A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7DAF-A157-4512-90CD-0D54CB612542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57883-5247-4971-9656-198B1DD33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DBD21-AD2E-4709-A7F5-C27114FD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99C5-9AAE-4585-8129-D8D70D21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4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EDA51-C192-49BA-8D15-7AB8DB403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3E0DD-D58F-42D1-A484-ED4CBDED4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C4AAE-55AA-4FDF-8969-CFCF5C8FD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CF53BB-B4BA-4A8B-AD24-C445949502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C37EFE-35E6-4235-93CD-820DBF7177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D3095E-54F4-4DB5-A83A-1A1FCA9DB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7DAF-A157-4512-90CD-0D54CB612542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7A1663-6657-4AC4-A70F-C685AE97B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D6547F-195D-4EE9-B1DE-2FFA65C25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99C5-9AAE-4585-8129-D8D70D21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0736C-2A0E-4462-9A3D-9C4BF12C1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59E1CE-83E9-4DEA-A13B-7ACC4082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7DAF-A157-4512-90CD-0D54CB612542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EA23A8-7803-48C4-B931-95865F60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15DF0-1F48-4597-A563-CE2AEBB45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99C5-9AAE-4585-8129-D8D70D21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6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29D107-0821-485F-9612-B29ABF9A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7DAF-A157-4512-90CD-0D54CB612542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B7DA4F-0122-4FD3-A9F9-B5F6C8D1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FE5FD-E588-4A99-AECD-D192F80E7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99C5-9AAE-4585-8129-D8D70D21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9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81B07-820A-4FF9-9EEE-5C5646D43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BC015-B447-4DBE-AC21-7755336A5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F72E2-5463-44D5-AA20-A17DD03D1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89AEA-2402-4F4F-8429-01F78205B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7DAF-A157-4512-90CD-0D54CB612542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B3F54-29CF-422A-AE84-BC072AA1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E5AD4-EECD-471F-88AD-EB09B23BA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99C5-9AAE-4585-8129-D8D70D21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5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F19C-E5DD-4DF4-9422-D389B5980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56B655-D699-4843-AAB6-537DC1331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E976-5CC6-43FA-83E0-17C67F173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08687-6DB3-4D87-94E6-F66E38819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7DAF-A157-4512-90CD-0D54CB612542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93AEB-2866-40C9-9572-48B3DB8A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5BFCF-6A43-480A-B105-A3E93E8F4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99C5-9AAE-4585-8129-D8D70D21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0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092F9-E8E5-4CCF-98FF-0B4CB30F8D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F7DAF-A157-4512-90CD-0D54CB612542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E40FA-CB14-411A-B897-8158132D6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F53A0-1324-40C6-A8A3-71AA9B51D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199C5-9AAE-4585-8129-D8D70D21B1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00E74EA-272C-4DD2-B5A9-E2B9729E88A8}"/>
              </a:ext>
            </a:extLst>
          </p:cNvPr>
          <p:cNvSpPr/>
          <p:nvPr userDrawn="1"/>
        </p:nvSpPr>
        <p:spPr>
          <a:xfrm>
            <a:off x="0" y="0"/>
            <a:ext cx="12192000" cy="6715125"/>
          </a:xfrm>
          <a:prstGeom prst="frame">
            <a:avLst>
              <a:gd name="adj1" fmla="val 275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4034C4C6-254E-4D84-A276-A0E653D836C5}"/>
              </a:ext>
            </a:extLst>
          </p:cNvPr>
          <p:cNvSpPr/>
          <p:nvPr userDrawn="1"/>
        </p:nvSpPr>
        <p:spPr>
          <a:xfrm>
            <a:off x="191589" y="136525"/>
            <a:ext cx="11891554" cy="6473281"/>
          </a:xfrm>
          <a:prstGeom prst="frame">
            <a:avLst>
              <a:gd name="adj1" fmla="val 312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3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344727E-0BE4-4571-BACF-7B0A6F386FBE}"/>
              </a:ext>
            </a:extLst>
          </p:cNvPr>
          <p:cNvGrpSpPr/>
          <p:nvPr/>
        </p:nvGrpSpPr>
        <p:grpSpPr>
          <a:xfrm>
            <a:off x="1630680" y="259080"/>
            <a:ext cx="8661770" cy="6156960"/>
            <a:chOff x="1630680" y="259080"/>
            <a:chExt cx="8661770" cy="61569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98EA667-755D-4AAB-8F5C-1345FA132B28}"/>
                </a:ext>
              </a:extLst>
            </p:cNvPr>
            <p:cNvSpPr/>
            <p:nvPr/>
          </p:nvSpPr>
          <p:spPr>
            <a:xfrm>
              <a:off x="2173870" y="259080"/>
              <a:ext cx="8118580" cy="264687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16600" b="1" dirty="0">
                  <a:ln w="6600">
                    <a:solidFill>
                      <a:schemeClr val="accent2"/>
                    </a:solidFill>
                    <a:prstDash val="solid"/>
                  </a:ln>
                  <a:blipFill dpi="0"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স্বাগতম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7019A8-5751-4318-B0C9-676AD814F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680" y="1965007"/>
              <a:ext cx="8524610" cy="4451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690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706439-6EC7-4484-A3E0-C2D3C0C593DD}"/>
              </a:ext>
            </a:extLst>
          </p:cNvPr>
          <p:cNvGrpSpPr/>
          <p:nvPr/>
        </p:nvGrpSpPr>
        <p:grpSpPr>
          <a:xfrm>
            <a:off x="506730" y="545515"/>
            <a:ext cx="11361420" cy="5666943"/>
            <a:chOff x="506730" y="545515"/>
            <a:chExt cx="11361420" cy="566694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3C6E3A-8563-47F0-8746-C96ABE1215FC}"/>
                </a:ext>
              </a:extLst>
            </p:cNvPr>
            <p:cNvSpPr txBox="1"/>
            <p:nvPr/>
          </p:nvSpPr>
          <p:spPr>
            <a:xfrm>
              <a:off x="506730" y="545515"/>
              <a:ext cx="65341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একটি কবিতা লেখা হবে তার জন্য অপেক্ষার উত্তেজনা নিয়ে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F0AC5F-C4CE-463A-B4A5-4D3F1815B4AD}"/>
                </a:ext>
              </a:extLst>
            </p:cNvPr>
            <p:cNvSpPr txBox="1"/>
            <p:nvPr/>
          </p:nvSpPr>
          <p:spPr>
            <a:xfrm>
              <a:off x="5764530" y="3429000"/>
              <a:ext cx="610362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লক্ষ লক্ষ উন্মত্ত অধীর ব্যাকুল বিদ্রোহী শ্রোতা বসে আছে</a:t>
              </a:r>
            </a:p>
          </p:txBody>
        </p: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263459EB-6BF8-4FF8-B139-76D0890F18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71" b="10573"/>
            <a:stretch/>
          </p:blipFill>
          <p:spPr bwMode="auto">
            <a:xfrm>
              <a:off x="7287579" y="1395457"/>
              <a:ext cx="3060382" cy="17145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A43C5CC2-6050-46EF-99B2-9CC758FE26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91" y="1395456"/>
              <a:ext cx="2983231" cy="171450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Image result for শেখ মুজিব">
              <a:extLst>
                <a:ext uri="{FF2B5EF4-FFF2-40B4-BE49-F238E27FC236}">
                  <a16:creationId xmlns:a16="http://schemas.microsoft.com/office/drawing/2014/main" id="{B8ED47D6-D077-498C-AD21-14AF849CE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209" y="1395457"/>
              <a:ext cx="2865121" cy="17145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2100F23-B038-4A2D-A90D-A297C28B3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7129" y="4150340"/>
              <a:ext cx="3485271" cy="199991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080" name="Picture 8" descr="Image result for শেখ মুজিব">
              <a:extLst>
                <a:ext uri="{FF2B5EF4-FFF2-40B4-BE49-F238E27FC236}">
                  <a16:creationId xmlns:a16="http://schemas.microsoft.com/office/drawing/2014/main" id="{FF820036-63E2-4546-8DC2-3F399F3C1C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5759" y="4150340"/>
              <a:ext cx="3308985" cy="206211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996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08FDA6A-93CC-44F4-AC6C-D2F0A9CE640A}"/>
              </a:ext>
            </a:extLst>
          </p:cNvPr>
          <p:cNvGrpSpPr/>
          <p:nvPr/>
        </p:nvGrpSpPr>
        <p:grpSpPr>
          <a:xfrm>
            <a:off x="643890" y="546854"/>
            <a:ext cx="10938510" cy="5552956"/>
            <a:chOff x="643890" y="546854"/>
            <a:chExt cx="10938510" cy="555295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2EAEE46-C8B7-4E3D-A888-A1D57D704523}"/>
                </a:ext>
              </a:extLst>
            </p:cNvPr>
            <p:cNvSpPr txBox="1"/>
            <p:nvPr/>
          </p:nvSpPr>
          <p:spPr>
            <a:xfrm>
              <a:off x="643890" y="546854"/>
              <a:ext cx="61036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ভোর থেকে জন সমুদ্রের উদ্যান সৈকতেঃ ‘ কখন আসবে কবি?’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4EBFB55-C342-4B4D-9721-9D47C07E4126}"/>
                </a:ext>
              </a:extLst>
            </p:cNvPr>
            <p:cNvSpPr txBox="1"/>
            <p:nvPr/>
          </p:nvSpPr>
          <p:spPr>
            <a:xfrm>
              <a:off x="8020050" y="3167390"/>
              <a:ext cx="328803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এই শিশু পার্ক সেদিন ছিলনা, </a:t>
              </a:r>
              <a:endParaRPr lang="en-US" sz="2800" dirty="0"/>
            </a:p>
          </p:txBody>
        </p:sp>
        <p:pic>
          <p:nvPicPr>
            <p:cNvPr id="7" name="Picture 8" descr="Image result for শেখ মুজিব">
              <a:extLst>
                <a:ext uri="{FF2B5EF4-FFF2-40B4-BE49-F238E27FC236}">
                  <a16:creationId xmlns:a16="http://schemas.microsoft.com/office/drawing/2014/main" id="{2AF5ECEA-73A1-4BAE-9266-30AEF88376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66" y="1366882"/>
              <a:ext cx="3308985" cy="206211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Image result for শিশু পার্ক">
              <a:extLst>
                <a:ext uri="{FF2B5EF4-FFF2-40B4-BE49-F238E27FC236}">
                  <a16:creationId xmlns:a16="http://schemas.microsoft.com/office/drawing/2014/main" id="{BA76A45D-2678-42CF-85D3-79D6E9B54D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5730" y="4008120"/>
              <a:ext cx="3836670" cy="209169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Image result for ঢাকা শিশু পার্ক">
              <a:extLst>
                <a:ext uri="{FF2B5EF4-FFF2-40B4-BE49-F238E27FC236}">
                  <a16:creationId xmlns:a16="http://schemas.microsoft.com/office/drawing/2014/main" id="{2BC03D8E-6A6A-4FC8-9D4A-A3995786E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4776" y="4008120"/>
              <a:ext cx="3308985" cy="209169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637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8AD7EA9-E296-4821-8279-91518680D294}"/>
              </a:ext>
            </a:extLst>
          </p:cNvPr>
          <p:cNvGrpSpPr/>
          <p:nvPr/>
        </p:nvGrpSpPr>
        <p:grpSpPr>
          <a:xfrm>
            <a:off x="750570" y="531614"/>
            <a:ext cx="10721340" cy="5542478"/>
            <a:chOff x="750570" y="531614"/>
            <a:chExt cx="10721340" cy="554247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AC0BBD9-F088-4C69-9059-889E2E06155C}"/>
                </a:ext>
              </a:extLst>
            </p:cNvPr>
            <p:cNvSpPr txBox="1"/>
            <p:nvPr/>
          </p:nvSpPr>
          <p:spPr>
            <a:xfrm>
              <a:off x="750570" y="531614"/>
              <a:ext cx="470535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বৃক্ষে শোভিত উদ্যান সেদিন ছিল না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,</a:t>
              </a:r>
              <a:endParaRPr lang="en-US" sz="28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D692FD-26CA-4CBE-8820-F8984C7527DA}"/>
                </a:ext>
              </a:extLst>
            </p:cNvPr>
            <p:cNvSpPr txBox="1"/>
            <p:nvPr/>
          </p:nvSpPr>
          <p:spPr>
            <a:xfrm>
              <a:off x="6096000" y="3136612"/>
              <a:ext cx="537591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এই তন্দ্রাচ্ছন্ন বিবর্ণ বিকেল সেদিন ছিল না। </a:t>
              </a:r>
              <a:endParaRPr lang="en-US" sz="3200" dirty="0"/>
            </a:p>
          </p:txBody>
        </p:sp>
        <p:pic>
          <p:nvPicPr>
            <p:cNvPr id="6146" name="Picture 2" descr="Image result for ঢাকা শিশু পার্ক">
              <a:extLst>
                <a:ext uri="{FF2B5EF4-FFF2-40B4-BE49-F238E27FC236}">
                  <a16:creationId xmlns:a16="http://schemas.microsoft.com/office/drawing/2014/main" id="{C0E702DE-A457-402A-AD74-04E301E11F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770" y="1422112"/>
              <a:ext cx="4095750" cy="17145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8A0C246-D420-49AD-BEBC-7DA6AF32B7A7}"/>
                </a:ext>
              </a:extLst>
            </p:cNvPr>
            <p:cNvGrpSpPr/>
            <p:nvPr/>
          </p:nvGrpSpPr>
          <p:grpSpPr>
            <a:xfrm>
              <a:off x="4162425" y="4350067"/>
              <a:ext cx="7309485" cy="1724025"/>
              <a:chOff x="4162425" y="4350067"/>
              <a:chExt cx="7309485" cy="1724025"/>
            </a:xfrm>
          </p:grpSpPr>
          <p:pic>
            <p:nvPicPr>
              <p:cNvPr id="6148" name="Picture 4" descr="Image result for বিবর্ন বিকেল">
                <a:extLst>
                  <a:ext uri="{FF2B5EF4-FFF2-40B4-BE49-F238E27FC236}">
                    <a16:creationId xmlns:a16="http://schemas.microsoft.com/office/drawing/2014/main" id="{D30B0B7C-C1C5-4A51-8A16-756F091EC0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2425" y="4350067"/>
                <a:ext cx="3286125" cy="172402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0" name="Picture 6" descr="Image result for বিবর্ন বিকেল">
                <a:extLst>
                  <a:ext uri="{FF2B5EF4-FFF2-40B4-BE49-F238E27FC236}">
                    <a16:creationId xmlns:a16="http://schemas.microsoft.com/office/drawing/2014/main" id="{6409D7AD-638A-429C-B76C-6ACDD1AF06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5785" y="4350067"/>
                <a:ext cx="3286125" cy="172402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72905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DCA3CA-8F42-46E5-9990-FDFFDD10999A}"/>
              </a:ext>
            </a:extLst>
          </p:cNvPr>
          <p:cNvGrpSpPr/>
          <p:nvPr/>
        </p:nvGrpSpPr>
        <p:grpSpPr>
          <a:xfrm>
            <a:off x="552450" y="606326"/>
            <a:ext cx="10890885" cy="5603614"/>
            <a:chOff x="552450" y="606326"/>
            <a:chExt cx="10890885" cy="560361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E1902E-4272-4AD7-8941-7B2DF2419669}"/>
                </a:ext>
              </a:extLst>
            </p:cNvPr>
            <p:cNvSpPr txBox="1"/>
            <p:nvPr/>
          </p:nvSpPr>
          <p:spPr>
            <a:xfrm>
              <a:off x="552450" y="606326"/>
              <a:ext cx="709803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s-I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 হলে কেমন ছিল শিশু পার্কে, বেঞ্চে, বৃক্ষে, ফুলের বাগানে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423936-AD96-47FC-A734-C4BCB9D870EB}"/>
                </a:ext>
              </a:extLst>
            </p:cNvPr>
            <p:cNvSpPr/>
            <p:nvPr/>
          </p:nvSpPr>
          <p:spPr>
            <a:xfrm>
              <a:off x="6314051" y="3338720"/>
              <a:ext cx="51292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s-IN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ঢেকে দেয়া এই ঢাকার হৃদয় মাঠখানি?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008FBFD-D626-400D-BDB4-6AAB00991A43}"/>
                </a:ext>
              </a:extLst>
            </p:cNvPr>
            <p:cNvGrpSpPr/>
            <p:nvPr/>
          </p:nvGrpSpPr>
          <p:grpSpPr>
            <a:xfrm>
              <a:off x="748665" y="1273522"/>
              <a:ext cx="7501820" cy="1863090"/>
              <a:chOff x="748665" y="1273522"/>
              <a:chExt cx="7501820" cy="1863090"/>
            </a:xfrm>
          </p:grpSpPr>
          <p:pic>
            <p:nvPicPr>
              <p:cNvPr id="7170" name="Picture 2" descr="Image result for ঢাকা শিশু পার্ক এর বেঞ্জ">
                <a:extLst>
                  <a:ext uri="{FF2B5EF4-FFF2-40B4-BE49-F238E27FC236}">
                    <a16:creationId xmlns:a16="http://schemas.microsoft.com/office/drawing/2014/main" id="{E7857698-C302-4729-977D-0EE051EEE8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665" y="1273522"/>
                <a:ext cx="3564256" cy="1863090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FB50632-34E5-43CD-98D2-C79887A894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6229" y="1273522"/>
                <a:ext cx="3564256" cy="1863090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  <p:pic>
          <p:nvPicPr>
            <p:cNvPr id="7174" name="Picture 6">
              <a:extLst>
                <a:ext uri="{FF2B5EF4-FFF2-40B4-BE49-F238E27FC236}">
                  <a16:creationId xmlns:a16="http://schemas.microsoft.com/office/drawing/2014/main" id="{1C14C2E7-79F2-487A-AF82-9990A0E32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3830" y="4243535"/>
              <a:ext cx="3552825" cy="196640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103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4FEBC8-8F3C-4602-81CC-A0B7419B999A}"/>
              </a:ext>
            </a:extLst>
          </p:cNvPr>
          <p:cNvGrpSpPr/>
          <p:nvPr/>
        </p:nvGrpSpPr>
        <p:grpSpPr>
          <a:xfrm>
            <a:off x="461010" y="606924"/>
            <a:ext cx="11243310" cy="5610995"/>
            <a:chOff x="461010" y="606924"/>
            <a:chExt cx="11243310" cy="561099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78A6599-AD1A-4ACB-A1B2-FDD62A6C5B79}"/>
                </a:ext>
              </a:extLst>
            </p:cNvPr>
            <p:cNvSpPr txBox="1"/>
            <p:nvPr/>
          </p:nvSpPr>
          <p:spPr>
            <a:xfrm>
              <a:off x="461010" y="606924"/>
              <a:ext cx="665607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s-IN" sz="2400" b="1" dirty="0"/>
                <a:t>জানি, সেদিনের সব স্মৃতি ,মুছে দিতে হয়েছে উদ্যত</a:t>
              </a:r>
            </a:p>
          </p:txBody>
        </p:sp>
        <p:pic>
          <p:nvPicPr>
            <p:cNvPr id="4" name="Picture 3" descr="7th march.jpg">
              <a:extLst>
                <a:ext uri="{FF2B5EF4-FFF2-40B4-BE49-F238E27FC236}">
                  <a16:creationId xmlns:a16="http://schemas.microsoft.com/office/drawing/2014/main" id="{1F920A15-81F3-479A-AD12-B4FEFCB4F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999" r="10001"/>
            <a:stretch/>
          </p:blipFill>
          <p:spPr>
            <a:xfrm>
              <a:off x="777240" y="1546473"/>
              <a:ext cx="3474720" cy="23469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194" name="Picture 2">
              <a:extLst>
                <a:ext uri="{FF2B5EF4-FFF2-40B4-BE49-F238E27FC236}">
                  <a16:creationId xmlns:a16="http://schemas.microsoft.com/office/drawing/2014/main" id="{4B0C0B60-66F5-485D-A94D-B7F4F54182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36245"/>
            <a:stretch/>
          </p:blipFill>
          <p:spPr bwMode="auto">
            <a:xfrm>
              <a:off x="8381046" y="4076312"/>
              <a:ext cx="3323274" cy="214160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>
              <a:extLst>
                <a:ext uri="{FF2B5EF4-FFF2-40B4-BE49-F238E27FC236}">
                  <a16:creationId xmlns:a16="http://schemas.microsoft.com/office/drawing/2014/main" id="{DD7A4FC9-FE51-419A-BA2F-5B06F3AD88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089" y="4076311"/>
              <a:ext cx="2999423" cy="214160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F6E1E2-24E7-4407-A9F4-AEAA8C71079A}"/>
                </a:ext>
              </a:extLst>
            </p:cNvPr>
            <p:cNvSpPr txBox="1"/>
            <p:nvPr/>
          </p:nvSpPr>
          <p:spPr>
            <a:xfrm>
              <a:off x="4785360" y="3198167"/>
              <a:ext cx="69189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s-IN" sz="2400" b="1" dirty="0"/>
                <a:t>কালো হাত৷ তাই দেখি কবিহীন এই বিমুখ প্রান্তরে আজ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940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FF591F3-33AD-496A-9C04-FEE7769D6E3B}"/>
              </a:ext>
            </a:extLst>
          </p:cNvPr>
          <p:cNvGrpSpPr/>
          <p:nvPr/>
        </p:nvGrpSpPr>
        <p:grpSpPr>
          <a:xfrm>
            <a:off x="582930" y="606475"/>
            <a:ext cx="10828020" cy="5641060"/>
            <a:chOff x="582930" y="606475"/>
            <a:chExt cx="10828020" cy="56410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B5A969-B679-4EA8-8B90-832EA7DDD931}"/>
                </a:ext>
              </a:extLst>
            </p:cNvPr>
            <p:cNvSpPr txBox="1"/>
            <p:nvPr/>
          </p:nvSpPr>
          <p:spPr>
            <a:xfrm>
              <a:off x="582930" y="606475"/>
              <a:ext cx="408051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s-IN" sz="3600" b="1" dirty="0"/>
                <a:t>কবির বিরুদ্ধে কবি,</a:t>
              </a:r>
            </a:p>
          </p:txBody>
        </p:sp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F23AF08B-8514-4CD8-A1AB-E6928CB16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50" y="2109877"/>
              <a:ext cx="4080510" cy="21936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Image result for ঢাকা শিশু পার্ক এর বেঞ্জ">
              <a:extLst>
                <a:ext uri="{FF2B5EF4-FFF2-40B4-BE49-F238E27FC236}">
                  <a16:creationId xmlns:a16="http://schemas.microsoft.com/office/drawing/2014/main" id="{D6FBFE52-0C1D-4DFD-9982-4DEFC849EE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0510" y="4053840"/>
              <a:ext cx="3520440" cy="21936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53C76A-4AEE-404E-8747-0FC9A3A3F705}"/>
                </a:ext>
              </a:extLst>
            </p:cNvPr>
            <p:cNvSpPr txBox="1"/>
            <p:nvPr/>
          </p:nvSpPr>
          <p:spPr>
            <a:xfrm>
              <a:off x="7620000" y="2844225"/>
              <a:ext cx="379095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s-IN" sz="3200" b="1" dirty="0"/>
                <a:t>মাঠের বিরুদ্ধে মাঠ</a:t>
              </a:r>
              <a:r>
                <a:rPr lang="en-US" sz="3200" b="1" dirty="0"/>
                <a:t>,</a:t>
              </a:r>
              <a:endParaRPr lang="as-IN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2436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6A77FA2-AAE5-4EC9-9DC1-5B80BC3515EF}"/>
              </a:ext>
            </a:extLst>
          </p:cNvPr>
          <p:cNvGrpSpPr/>
          <p:nvPr/>
        </p:nvGrpSpPr>
        <p:grpSpPr>
          <a:xfrm>
            <a:off x="687706" y="1181576"/>
            <a:ext cx="10657521" cy="4689158"/>
            <a:chOff x="687706" y="1181576"/>
            <a:chExt cx="10657521" cy="468915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DC713B5-D8B1-4CF1-8D00-55CC6554107B}"/>
                </a:ext>
              </a:extLst>
            </p:cNvPr>
            <p:cNvSpPr txBox="1"/>
            <p:nvPr/>
          </p:nvSpPr>
          <p:spPr>
            <a:xfrm>
              <a:off x="4299585" y="1181576"/>
              <a:ext cx="359283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s-IN" sz="2400" b="1" dirty="0"/>
                <a:t>বিকেলের বিরুদ্ধে বিকেল,</a:t>
              </a:r>
            </a:p>
            <a:p>
              <a:r>
                <a:rPr lang="as-IN" sz="2400" b="1" dirty="0"/>
                <a:t>উদ্যানের বিরুদ্ধে উদ্যান,</a:t>
              </a:r>
            </a:p>
            <a:p>
              <a:r>
                <a:rPr lang="as-IN" sz="2400" b="1" dirty="0"/>
                <a:t>মার্চের বিরুদ্ধে মার্চ … ৷</a:t>
              </a:r>
              <a:endParaRPr lang="en-US" sz="2400" b="1" dirty="0"/>
            </a:p>
          </p:txBody>
        </p:sp>
        <p:pic>
          <p:nvPicPr>
            <p:cNvPr id="10242" name="Picture 2" descr="Image result for উদ্যান">
              <a:extLst>
                <a:ext uri="{FF2B5EF4-FFF2-40B4-BE49-F238E27FC236}">
                  <a16:creationId xmlns:a16="http://schemas.microsoft.com/office/drawing/2014/main" id="{F5CE6383-7233-483C-90AF-3FD2D18C6B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06" y="1995964"/>
              <a:ext cx="3205162" cy="203073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Image result for উদ্যান">
              <a:extLst>
                <a:ext uri="{FF2B5EF4-FFF2-40B4-BE49-F238E27FC236}">
                  <a16:creationId xmlns:a16="http://schemas.microsoft.com/office/drawing/2014/main" id="{F656289B-592D-4126-BFC2-B50DB7E5A4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9585" y="3011329"/>
              <a:ext cx="2984658" cy="203073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6" name="Picture 6" descr="Image result for মার্চের বিরুদ্ধে মার্চ ">
              <a:extLst>
                <a:ext uri="{FF2B5EF4-FFF2-40B4-BE49-F238E27FC236}">
                  <a16:creationId xmlns:a16="http://schemas.microsoft.com/office/drawing/2014/main" id="{2F57F786-3C7A-43AB-B1A6-476365865B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2415" y="3840004"/>
              <a:ext cx="3452812" cy="203073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744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673480-176D-4B94-95C0-07B4B1F70811}"/>
              </a:ext>
            </a:extLst>
          </p:cNvPr>
          <p:cNvSpPr txBox="1"/>
          <p:nvPr/>
        </p:nvSpPr>
        <p:spPr>
          <a:xfrm>
            <a:off x="3179446" y="1922193"/>
            <a:ext cx="43091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কাকে কবি বলা হয়েছে?</a:t>
            </a:r>
            <a:endParaRPr lang="en-US" sz="4400" dirty="0"/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C7D8DDA8-B121-463F-B467-A3F6571567BD}"/>
              </a:ext>
            </a:extLst>
          </p:cNvPr>
          <p:cNvSpPr/>
          <p:nvPr/>
        </p:nvSpPr>
        <p:spPr>
          <a:xfrm>
            <a:off x="1280160" y="4251968"/>
            <a:ext cx="2587942" cy="838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বাঙ্গবন্ধুকে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1F38A3FE-ADCC-4881-B1CF-71B7C8052E12}"/>
              </a:ext>
            </a:extLst>
          </p:cNvPr>
          <p:cNvSpPr/>
          <p:nvPr/>
        </p:nvSpPr>
        <p:spPr>
          <a:xfrm>
            <a:off x="1280159" y="2892726"/>
            <a:ext cx="2697481" cy="8191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মুক্তিযোদ্ধাকে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DDBBD907-3A7D-42A4-AEFF-0E803C948556}"/>
              </a:ext>
            </a:extLst>
          </p:cNvPr>
          <p:cNvSpPr/>
          <p:nvPr/>
        </p:nvSpPr>
        <p:spPr>
          <a:xfrm>
            <a:off x="6324600" y="3071459"/>
            <a:ext cx="2834639" cy="8382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নির্মলেন্দেকে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8">
            <a:extLst>
              <a:ext uri="{FF2B5EF4-FFF2-40B4-BE49-F238E27FC236}">
                <a16:creationId xmlns:a16="http://schemas.microsoft.com/office/drawing/2014/main" id="{B8E35290-8CD0-4734-A314-DBF12D126932}"/>
              </a:ext>
            </a:extLst>
          </p:cNvPr>
          <p:cNvSpPr/>
          <p:nvPr/>
        </p:nvSpPr>
        <p:spPr>
          <a:xfrm>
            <a:off x="6406518" y="4475773"/>
            <a:ext cx="2834639" cy="838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বিদ্রোহীদের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4">
            <a:extLst>
              <a:ext uri="{FF2B5EF4-FFF2-40B4-BE49-F238E27FC236}">
                <a16:creationId xmlns:a16="http://schemas.microsoft.com/office/drawing/2014/main" id="{A8A27654-725F-447A-913E-4E02286B3887}"/>
              </a:ext>
            </a:extLst>
          </p:cNvPr>
          <p:cNvSpPr/>
          <p:nvPr/>
        </p:nvSpPr>
        <p:spPr>
          <a:xfrm>
            <a:off x="4084319" y="511243"/>
            <a:ext cx="3657600" cy="8708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/>
              <a:t>একক কাজ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71394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6AE487-F892-49AC-95A5-28669BDA1310}"/>
              </a:ext>
            </a:extLst>
          </p:cNvPr>
          <p:cNvSpPr txBox="1"/>
          <p:nvPr/>
        </p:nvSpPr>
        <p:spPr>
          <a:xfrm>
            <a:off x="1823085" y="2783116"/>
            <a:ext cx="8545830" cy="3108543"/>
          </a:xfrm>
          <a:prstGeom prst="rect">
            <a:avLst/>
          </a:prstGeom>
          <a:ln>
            <a:prstDash val="lg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/>
              <a:t>১</a:t>
            </a:r>
            <a:r>
              <a:rPr lang="bn-IN" sz="3200" dirty="0"/>
              <a:t>। কবি নির্মলেন্দুগুণ কতসালে এবং কোথায় জন্ম গ্রহন করেন? </a:t>
            </a:r>
          </a:p>
          <a:p>
            <a:r>
              <a:rPr lang="bn-IN" sz="3200" dirty="0"/>
              <a:t>২। সেদিন শিশু পার্কের বেঞ্চ ও পার্ক কেমন ছিল লিখ? </a:t>
            </a:r>
          </a:p>
          <a:p>
            <a:r>
              <a:rPr lang="bn-IN" sz="3200" dirty="0"/>
              <a:t>৩। স্বাধীনতা শব্দটি কী ভাবে আমাদের হলো ,ব্যাখা করে লিখ ? 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34EC040A-7AE2-40CC-86F1-12088980688B}"/>
              </a:ext>
            </a:extLst>
          </p:cNvPr>
          <p:cNvSpPr/>
          <p:nvPr/>
        </p:nvSpPr>
        <p:spPr>
          <a:xfrm>
            <a:off x="4746307" y="685800"/>
            <a:ext cx="3114675" cy="1042541"/>
          </a:xfrm>
          <a:prstGeom prst="wedgeRectCallout">
            <a:avLst>
              <a:gd name="adj1" fmla="val -47916"/>
              <a:gd name="adj2" fmla="val 140625"/>
            </a:avLst>
          </a:prstGeom>
          <a:ln>
            <a:prstDash val="lg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32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EB139D34-8530-40FF-B292-53BD56BDA1BF}"/>
              </a:ext>
            </a:extLst>
          </p:cNvPr>
          <p:cNvSpPr/>
          <p:nvPr/>
        </p:nvSpPr>
        <p:spPr>
          <a:xfrm>
            <a:off x="2147251" y="5066215"/>
            <a:ext cx="7623175" cy="11021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/>
              <a:t>“স্বাধীনতা” এ শব্দটি কীভাবে আমাদের হলো”- কবিতার সমগ্র ভাবকে ধারন করে</a:t>
            </a:r>
            <a:r>
              <a:rPr lang="en-US" sz="2400" dirty="0" err="1"/>
              <a:t>নি</a:t>
            </a:r>
            <a:r>
              <a:rPr lang="bn-IN" sz="2400" dirty="0"/>
              <a:t> </a:t>
            </a:r>
            <a:r>
              <a:rPr lang="en-US" sz="2400" dirty="0"/>
              <a:t>-</a:t>
            </a:r>
            <a:r>
              <a:rPr lang="bn-IN" sz="2400" dirty="0"/>
              <a:t> বিশ্লেষন কর?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A59991-53D9-47C2-8723-EE853E7F1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178" y="1889761"/>
            <a:ext cx="5989320" cy="2605220"/>
          </a:xfrm>
          <a:prstGeom prst="rect">
            <a:avLst/>
          </a:prstGeom>
          <a:ln w="762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F7A3E243-0525-4464-8FDF-D0DFE27C15C9}"/>
              </a:ext>
            </a:extLst>
          </p:cNvPr>
          <p:cNvSpPr/>
          <p:nvPr/>
        </p:nvSpPr>
        <p:spPr>
          <a:xfrm>
            <a:off x="4173582" y="404127"/>
            <a:ext cx="3570514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/>
              <a:t>বাড়ীর কাজ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3264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9DF6292-C51E-4FBD-8056-7056AA29AEF9}"/>
              </a:ext>
            </a:extLst>
          </p:cNvPr>
          <p:cNvGrpSpPr/>
          <p:nvPr/>
        </p:nvGrpSpPr>
        <p:grpSpPr>
          <a:xfrm>
            <a:off x="17283" y="0"/>
            <a:ext cx="12121661" cy="6886431"/>
            <a:chOff x="17283" y="0"/>
            <a:chExt cx="12121661" cy="68864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610869A-1376-41BE-9189-D56A26D2F503}"/>
                </a:ext>
              </a:extLst>
            </p:cNvPr>
            <p:cNvSpPr txBox="1"/>
            <p:nvPr/>
          </p:nvSpPr>
          <p:spPr>
            <a:xfrm>
              <a:off x="7388767" y="2560965"/>
              <a:ext cx="4169045" cy="286232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600" b="1" i="0" u="none" strike="noStrike" kern="1200" normalizeH="0" baseline="0" noProof="0" dirty="0">
                  <a:ln/>
                  <a:solidFill>
                    <a:srgbClr val="C00000"/>
                  </a:solidFill>
                  <a:uLnTx/>
                  <a:uFillTx/>
                  <a:latin typeface="Corbel" panose="020B0503020204020204"/>
                  <a:ea typeface="+mn-ea"/>
                  <a:cs typeface="Vrinda" panose="020B0502040204020203" pitchFamily="34" charset="0"/>
                </a:rPr>
                <a:t>রেহানা পারভীন।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600" b="1" i="0" u="none" strike="noStrike" kern="1200" normalizeH="0" baseline="0" noProof="0" dirty="0">
                  <a:ln/>
                  <a:solidFill>
                    <a:srgbClr val="C00000"/>
                  </a:solidFill>
                  <a:uLnTx/>
                  <a:uFillTx/>
                  <a:latin typeface="Corbel" panose="020B0503020204020204"/>
                  <a:ea typeface="+mn-ea"/>
                  <a:cs typeface="Vrinda" panose="020B0502040204020203" pitchFamily="34" charset="0"/>
                </a:rPr>
                <a:t>সহকারী শিক্ষক।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600" b="1" i="0" u="none" strike="noStrike" kern="1200" normalizeH="0" baseline="0" noProof="0" dirty="0">
                  <a:ln/>
                  <a:solidFill>
                    <a:srgbClr val="C00000"/>
                  </a:solidFill>
                  <a:uLnTx/>
                  <a:uFillTx/>
                  <a:latin typeface="Corbel" panose="020B0503020204020204"/>
                  <a:ea typeface="+mn-ea"/>
                  <a:cs typeface="Vrinda" panose="020B0502040204020203" pitchFamily="34" charset="0"/>
                </a:rPr>
                <a:t>জামতলা দাখিল মাদ্রাসা</a:t>
              </a:r>
              <a:r>
                <a:rPr kumimoji="0" lang="en-US" sz="3600" b="1" i="0" u="none" strike="noStrike" kern="1200" normalizeH="0" baseline="0" noProof="0" dirty="0">
                  <a:ln/>
                  <a:solidFill>
                    <a:srgbClr val="C00000"/>
                  </a:solidFill>
                  <a:uLnTx/>
                  <a:uFillTx/>
                  <a:latin typeface="Corbel" panose="020B0503020204020204"/>
                  <a:ea typeface="+mn-ea"/>
                </a:rPr>
                <a:t>। </a:t>
              </a:r>
              <a:endParaRPr kumimoji="0" lang="bn-IN" sz="3600" b="1" i="0" u="none" strike="noStrike" kern="1200" normalizeH="0" baseline="0" noProof="0" dirty="0">
                <a:ln/>
                <a:solidFill>
                  <a:srgbClr val="C00000"/>
                </a:solidFill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600" b="1" i="0" u="none" strike="noStrike" kern="1200" normalizeH="0" baseline="0" noProof="0" dirty="0">
                  <a:ln/>
                  <a:solidFill>
                    <a:srgbClr val="C00000"/>
                  </a:solidFill>
                  <a:uLnTx/>
                  <a:uFillTx/>
                  <a:latin typeface="Corbel" panose="020B0503020204020204"/>
                  <a:ea typeface="+mn-ea"/>
                  <a:cs typeface="Vrinda" panose="020B0502040204020203" pitchFamily="34" charset="0"/>
                </a:rPr>
                <a:t>গোয়ালন্দ,রাজবাড়ী। </a:t>
              </a:r>
              <a:endParaRPr kumimoji="0" lang="en-US" sz="3600" b="1" i="0" u="none" strike="noStrike" kern="1200" normalizeH="0" baseline="0" noProof="0" dirty="0">
                <a:ln/>
                <a:solidFill>
                  <a:srgbClr val="C00000"/>
                </a:solidFill>
                <a:uLnTx/>
                <a:uFillTx/>
                <a:latin typeface="Corbel" panose="020B0503020204020204"/>
                <a:ea typeface="+mn-ea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4B3C73-1A2D-416D-A827-ED5781AB188D}"/>
                </a:ext>
              </a:extLst>
            </p:cNvPr>
            <p:cNvSpPr txBox="1"/>
            <p:nvPr/>
          </p:nvSpPr>
          <p:spPr>
            <a:xfrm>
              <a:off x="4028758" y="42161"/>
              <a:ext cx="4169045" cy="2201333"/>
            </a:xfrm>
            <a:prstGeom prst="rect">
              <a:avLst/>
            </a:prstGeom>
            <a:no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prstTxWarp prst="textChevro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উ</a:t>
              </a:r>
              <a:r>
                <a:rPr kumimoji="0" lang="bn-BD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প</a:t>
              </a:r>
              <a:r>
                <a:rPr kumimoji="0" lang="bn-BD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স্থা</a:t>
              </a:r>
              <a:r>
                <a:rPr kumimoji="0" lang="bn-BD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প</a:t>
              </a:r>
              <a:r>
                <a:rPr kumimoji="0" lang="bn-BD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না</a:t>
              </a:r>
              <a:r>
                <a:rPr kumimoji="0" lang="bn-BD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য়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06845E0-9B27-404B-99C8-D66E0630D0BB}"/>
                </a:ext>
              </a:extLst>
            </p:cNvPr>
            <p:cNvGrpSpPr/>
            <p:nvPr/>
          </p:nvGrpSpPr>
          <p:grpSpPr>
            <a:xfrm>
              <a:off x="17283" y="0"/>
              <a:ext cx="12121661" cy="6858000"/>
              <a:chOff x="0" y="0"/>
              <a:chExt cx="12121661" cy="678766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0BEBAE1-257E-41DD-B117-15D6775E5565}"/>
                  </a:ext>
                </a:extLst>
              </p:cNvPr>
              <p:cNvSpPr/>
              <p:nvPr/>
            </p:nvSpPr>
            <p:spPr>
              <a:xfrm>
                <a:off x="0" y="0"/>
                <a:ext cx="12121661" cy="678062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2D6EE9B-E387-44B9-99D6-49C05BB296E9}"/>
                  </a:ext>
                </a:extLst>
              </p:cNvPr>
              <p:cNvSpPr/>
              <p:nvPr/>
            </p:nvSpPr>
            <p:spPr>
              <a:xfrm>
                <a:off x="131297" y="77371"/>
                <a:ext cx="11929403" cy="671028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40EEA2F-4C3A-46BA-BE4C-5DD893565B8F}"/>
                  </a:ext>
                </a:extLst>
              </p:cNvPr>
              <p:cNvSpPr/>
              <p:nvPr/>
            </p:nvSpPr>
            <p:spPr>
              <a:xfrm>
                <a:off x="70338" y="0"/>
                <a:ext cx="12051323" cy="671028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87F36C3-DFE4-42F3-94C5-CC29D794E5BE}"/>
                </a:ext>
              </a:extLst>
            </p:cNvPr>
            <p:cNvGrpSpPr/>
            <p:nvPr/>
          </p:nvGrpSpPr>
          <p:grpSpPr>
            <a:xfrm>
              <a:off x="17283" y="28431"/>
              <a:ext cx="12121661" cy="6858000"/>
              <a:chOff x="0" y="0"/>
              <a:chExt cx="12121661" cy="678766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5D2F522-D155-4E7A-8F8F-00F977B13BBD}"/>
                  </a:ext>
                </a:extLst>
              </p:cNvPr>
              <p:cNvSpPr/>
              <p:nvPr/>
            </p:nvSpPr>
            <p:spPr>
              <a:xfrm>
                <a:off x="0" y="0"/>
                <a:ext cx="12121661" cy="6780629"/>
              </a:xfrm>
              <a:prstGeom prst="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71D56FC-9B31-4D74-BA33-3E6C53C7C20A}"/>
                  </a:ext>
                </a:extLst>
              </p:cNvPr>
              <p:cNvSpPr/>
              <p:nvPr/>
            </p:nvSpPr>
            <p:spPr>
              <a:xfrm>
                <a:off x="131297" y="77371"/>
                <a:ext cx="11929403" cy="6710289"/>
              </a:xfrm>
              <a:prstGeom prst="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1AD6D4C-E2F0-4575-99C2-D2FF032237F1}"/>
                  </a:ext>
                </a:extLst>
              </p:cNvPr>
              <p:cNvSpPr/>
              <p:nvPr/>
            </p:nvSpPr>
            <p:spPr>
              <a:xfrm>
                <a:off x="70338" y="0"/>
                <a:ext cx="12051323" cy="6710289"/>
              </a:xfrm>
              <a:prstGeom prst="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3F4E825-E680-413A-9179-9164C60C1A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37" r="2604"/>
            <a:stretch/>
          </p:blipFill>
          <p:spPr>
            <a:xfrm>
              <a:off x="755676" y="2118104"/>
              <a:ext cx="2983393" cy="355937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1C63873-A731-4D23-AE37-360B0B798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3077" y="2118105"/>
              <a:ext cx="3195002" cy="35593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9253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2EF3CD-0984-4927-99BE-C3980535812A}"/>
              </a:ext>
            </a:extLst>
          </p:cNvPr>
          <p:cNvGrpSpPr/>
          <p:nvPr/>
        </p:nvGrpSpPr>
        <p:grpSpPr>
          <a:xfrm>
            <a:off x="3044190" y="617845"/>
            <a:ext cx="6103620" cy="5408950"/>
            <a:chOff x="3044190" y="617845"/>
            <a:chExt cx="6103620" cy="54089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0959526-6232-4488-AC87-4A05522A06FA}"/>
                </a:ext>
              </a:extLst>
            </p:cNvPr>
            <p:cNvSpPr txBox="1"/>
            <p:nvPr/>
          </p:nvSpPr>
          <p:spPr>
            <a:xfrm>
              <a:off x="3044190" y="617845"/>
              <a:ext cx="6103620" cy="22159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13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ধ</a:t>
              </a:r>
              <a:r>
                <a:rPr kumimoji="0" lang="bn-IN" sz="13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ন্য</a:t>
              </a:r>
              <a:r>
                <a:rPr kumimoji="0" lang="bn-IN" sz="13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বা</a:t>
              </a:r>
              <a:r>
                <a:rPr kumimoji="0" lang="bn-IN" sz="13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দ</a:t>
              </a:r>
              <a:r>
                <a:rPr kumimoji="0" lang="bn-IN" sz="8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447CA18-7127-4D3C-9A65-813A329F1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8040" y="2596514"/>
              <a:ext cx="5455920" cy="34302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31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6626192-2561-49D6-9B02-D6E2D20C1057}"/>
              </a:ext>
            </a:extLst>
          </p:cNvPr>
          <p:cNvGrpSpPr/>
          <p:nvPr/>
        </p:nvGrpSpPr>
        <p:grpSpPr>
          <a:xfrm>
            <a:off x="776764" y="498455"/>
            <a:ext cx="10759916" cy="5399425"/>
            <a:chOff x="776764" y="498455"/>
            <a:chExt cx="10759916" cy="5399425"/>
          </a:xfrm>
        </p:grpSpPr>
        <p:sp>
          <p:nvSpPr>
            <p:cNvPr id="4" name="TextBox 3"/>
            <p:cNvSpPr txBox="1"/>
            <p:nvPr/>
          </p:nvSpPr>
          <p:spPr>
            <a:xfrm>
              <a:off x="4488180" y="498455"/>
              <a:ext cx="3215640" cy="92333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5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dirty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001000" y="3429000"/>
              <a:ext cx="3535680" cy="150810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শ্রেণিঃ দশম</a:t>
              </a:r>
            </a:p>
            <a:p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বিষয়ঃ বাংলা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সাহিত্য</a:t>
              </a:r>
            </a:p>
            <a:p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76764" y="1677652"/>
              <a:ext cx="2789396" cy="3824614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F0EC907-DEF9-48F5-90C6-7B06AFCB0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0044" y="2073266"/>
              <a:ext cx="3505676" cy="382461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843747376"/>
      </p:ext>
    </p:extLst>
  </p:cSld>
  <p:clrMapOvr>
    <a:masterClrMapping/>
  </p:clrMapOvr>
  <p:transition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AB0CB2-C90E-4503-B526-5E352D6D9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4" y="853440"/>
            <a:ext cx="7345680" cy="3779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E122CA-E150-421B-99E8-AA6EBFAC1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4" y="906780"/>
            <a:ext cx="7452360" cy="3779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70E0E5-99C3-4495-BEB8-643BE5C82D7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4" y="914400"/>
            <a:ext cx="7452360" cy="3779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C40713-8EFB-4779-920A-0BBACC837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7" y="914400"/>
            <a:ext cx="7452360" cy="3779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F406F75-4A26-4FC4-B65E-F311C756626D}"/>
              </a:ext>
            </a:extLst>
          </p:cNvPr>
          <p:cNvSpPr/>
          <p:nvPr/>
        </p:nvSpPr>
        <p:spPr>
          <a:xfrm>
            <a:off x="2346964" y="906780"/>
            <a:ext cx="7452359" cy="372618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9ED9BDB6-4E46-4D00-BB9B-3424579CB643}"/>
              </a:ext>
            </a:extLst>
          </p:cNvPr>
          <p:cNvSpPr/>
          <p:nvPr/>
        </p:nvSpPr>
        <p:spPr>
          <a:xfrm>
            <a:off x="2606043" y="5013960"/>
            <a:ext cx="6934200" cy="1295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3200" b="1" dirty="0">
                <a:solidFill>
                  <a:schemeClr val="tx1"/>
                </a:solidFill>
              </a:rPr>
              <a:t>উপরের ছবিতে  তোমরা কি দেখতে পা</a:t>
            </a:r>
            <a:r>
              <a:rPr lang="en-US" sz="3200" b="1" dirty="0" err="1">
                <a:solidFill>
                  <a:schemeClr val="tx1"/>
                </a:solidFill>
              </a:rPr>
              <a:t>রছো</a:t>
            </a:r>
            <a:r>
              <a:rPr lang="as-IN" sz="3200" b="1" dirty="0">
                <a:solidFill>
                  <a:schemeClr val="tx1"/>
                </a:solidFill>
              </a:rPr>
              <a:t>?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7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8164A0-BE5F-47C3-A60F-A2C0A9BC2A54}"/>
              </a:ext>
            </a:extLst>
          </p:cNvPr>
          <p:cNvGrpSpPr/>
          <p:nvPr/>
        </p:nvGrpSpPr>
        <p:grpSpPr>
          <a:xfrm>
            <a:off x="670560" y="646122"/>
            <a:ext cx="11064239" cy="5580200"/>
            <a:chOff x="670560" y="646122"/>
            <a:chExt cx="11064239" cy="55802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2E69E-72E0-4614-974F-AA43E87C4D01}"/>
                </a:ext>
              </a:extLst>
            </p:cNvPr>
            <p:cNvSpPr txBox="1"/>
            <p:nvPr/>
          </p:nvSpPr>
          <p:spPr>
            <a:xfrm>
              <a:off x="3733800" y="646122"/>
              <a:ext cx="4953000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prstTxWarp prst="textWave4">
                <a:avLst/>
              </a:prstTxWarp>
              <a:spAutoFit/>
            </a:bodyPr>
            <a:lstStyle/>
            <a:p>
              <a:pPr algn="ctr"/>
              <a:r>
                <a:rPr lang="bn-BD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</a:t>
              </a:r>
              <a:endPara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857E612-E622-49E6-9732-F83FEA30D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324138" y="1820665"/>
              <a:ext cx="2692188" cy="440565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F504856C-5E76-4807-A9D8-D2BF99C6C8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14" b="11143"/>
            <a:stretch/>
          </p:blipFill>
          <p:spPr bwMode="auto">
            <a:xfrm>
              <a:off x="7239000" y="2110224"/>
              <a:ext cx="4495799" cy="4101653"/>
            </a:xfrm>
            <a:prstGeom prst="rect">
              <a:avLst/>
            </a:prstGeom>
            <a:ln w="88900" cap="sq" cmpd="thickThin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BBAB9D01-35CD-4F40-B0DB-D3D9D187ED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" y="1950720"/>
              <a:ext cx="3185054" cy="404339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6EE748-FE45-4B73-871C-09326B4B3DDF}"/>
                </a:ext>
              </a:extLst>
            </p:cNvPr>
            <p:cNvSpPr txBox="1"/>
            <p:nvPr/>
          </p:nvSpPr>
          <p:spPr>
            <a:xfrm>
              <a:off x="9564112" y="5409337"/>
              <a:ext cx="1587864" cy="5847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(১ম </a:t>
              </a:r>
              <a:r>
                <a:rPr lang="en-US" sz="3200" b="1" dirty="0" err="1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অংশ</a:t>
              </a:r>
              <a:r>
                <a:rPr lang="en-US" sz="2800" b="1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bn-BD" sz="14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091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1F513D-75F0-4109-BA53-50B76375D4AA}"/>
              </a:ext>
            </a:extLst>
          </p:cNvPr>
          <p:cNvSpPr txBox="1"/>
          <p:nvPr/>
        </p:nvSpPr>
        <p:spPr>
          <a:xfrm>
            <a:off x="1691640" y="2032456"/>
            <a:ext cx="8534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পাঠ শেষে শিক্ষার্থীরা-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১। কবি নির্মলেন্দু গুণের পরিচয় বলতে পারবে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 ২। কবিতাটি শুদ্ধরুপে আবৃত্তি করতে পার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৩।নতুন ও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অজানা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৪।</a:t>
            </a:r>
            <a:r>
              <a:rPr lang="bn-IN" altLang="en-US" sz="4000" b="1" dirty="0">
                <a:solidFill>
                  <a:srgbClr val="800000"/>
                </a:solidFill>
              </a:rPr>
              <a:t> </a:t>
            </a:r>
            <a:r>
              <a:rPr lang="bn-IN" altLang="en-US" sz="3600" b="1" dirty="0"/>
              <a:t>জাতির পিতার নাম বলতে পারবে।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rved Down Ribbon 7">
            <a:extLst>
              <a:ext uri="{FF2B5EF4-FFF2-40B4-BE49-F238E27FC236}">
                <a16:creationId xmlns:a16="http://schemas.microsoft.com/office/drawing/2014/main" id="{67630A31-4C14-4EA5-B39D-1F00F0321D6A}"/>
              </a:ext>
            </a:extLst>
          </p:cNvPr>
          <p:cNvSpPr/>
          <p:nvPr/>
        </p:nvSpPr>
        <p:spPr>
          <a:xfrm>
            <a:off x="2880360" y="393561"/>
            <a:ext cx="5120640" cy="1371600"/>
          </a:xfrm>
          <a:prstGeom prst="ellipseRibb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</a:rPr>
              <a:t>শিখন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ফল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12">
            <a:extLst>
              <a:ext uri="{FF2B5EF4-FFF2-40B4-BE49-F238E27FC236}">
                <a16:creationId xmlns:a16="http://schemas.microsoft.com/office/drawing/2014/main" id="{313F56E4-0BE9-4EB5-9E2E-CCF9DB8A7E00}"/>
              </a:ext>
            </a:extLst>
          </p:cNvPr>
          <p:cNvSpPr/>
          <p:nvPr/>
        </p:nvSpPr>
        <p:spPr>
          <a:xfrm>
            <a:off x="591297" y="2439391"/>
            <a:ext cx="3169920" cy="1524001"/>
          </a:xfrm>
          <a:prstGeom prst="wedgeRectCallout">
            <a:avLst>
              <a:gd name="adj1" fmla="val 59505"/>
              <a:gd name="adj2" fmla="val -1997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কাব্যগ্রন্থঃ প্রেমাংশুর রক্ত চাই, বাংলার মাটি বাংলার জল, চাষাভূষার কাব্য, পঞ্চাশ সহস্র বর্ষ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ular Callout 13">
            <a:extLst>
              <a:ext uri="{FF2B5EF4-FFF2-40B4-BE49-F238E27FC236}">
                <a16:creationId xmlns:a16="http://schemas.microsoft.com/office/drawing/2014/main" id="{026ED893-D87D-4B2F-8CF6-81F7BB73BAC5}"/>
              </a:ext>
            </a:extLst>
          </p:cNvPr>
          <p:cNvSpPr/>
          <p:nvPr/>
        </p:nvSpPr>
        <p:spPr>
          <a:xfrm>
            <a:off x="7528965" y="4663897"/>
            <a:ext cx="4038600" cy="1522012"/>
          </a:xfrm>
          <a:prstGeom prst="wedgeRectCallout">
            <a:avLst>
              <a:gd name="adj1" fmla="val -47423"/>
              <a:gd name="adj2" fmla="val -7788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পড়ালেখাঃ ১৯৬২ সালে মাধ্যমিক, ১৯৬৪ সালে উচ্চ মাধ্যমিক , ১৯৬৯ সালে স্নাতক পাস করেন।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ular Callout 15">
            <a:extLst>
              <a:ext uri="{FF2B5EF4-FFF2-40B4-BE49-F238E27FC236}">
                <a16:creationId xmlns:a16="http://schemas.microsoft.com/office/drawing/2014/main" id="{415A9B48-3B94-43FB-AF9F-141BE91FDB39}"/>
              </a:ext>
            </a:extLst>
          </p:cNvPr>
          <p:cNvSpPr/>
          <p:nvPr/>
        </p:nvSpPr>
        <p:spPr>
          <a:xfrm>
            <a:off x="8305054" y="2774444"/>
            <a:ext cx="3295649" cy="1188948"/>
          </a:xfrm>
          <a:prstGeom prst="wedgeRectCallout">
            <a:avLst>
              <a:gd name="adj1" fmla="val -73372"/>
              <a:gd name="adj2" fmla="val -234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পিতাঃ সুখেন্দু প্রকাশ গুণ চৌধুরী।</a:t>
            </a:r>
          </a:p>
          <a:p>
            <a:pPr algn="just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মাতাঃ বীণাপানি গুণ।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ular Callout 16">
            <a:extLst>
              <a:ext uri="{FF2B5EF4-FFF2-40B4-BE49-F238E27FC236}">
                <a16:creationId xmlns:a16="http://schemas.microsoft.com/office/drawing/2014/main" id="{DFA593D0-47A7-477C-9964-A944C5DE9CF4}"/>
              </a:ext>
            </a:extLst>
          </p:cNvPr>
          <p:cNvSpPr/>
          <p:nvPr/>
        </p:nvSpPr>
        <p:spPr>
          <a:xfrm>
            <a:off x="3982140" y="5548173"/>
            <a:ext cx="2895600" cy="762000"/>
          </a:xfrm>
          <a:prstGeom prst="wedgeRectCallout">
            <a:avLst>
              <a:gd name="adj1" fmla="val 37314"/>
              <a:gd name="adj2" fmla="val -1016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পেশাঃ সাংবাদিকতা 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ular Callout 23">
            <a:extLst>
              <a:ext uri="{FF2B5EF4-FFF2-40B4-BE49-F238E27FC236}">
                <a16:creationId xmlns:a16="http://schemas.microsoft.com/office/drawing/2014/main" id="{5FA77570-2DDB-416F-8FB4-5246A74431F4}"/>
              </a:ext>
            </a:extLst>
          </p:cNvPr>
          <p:cNvSpPr/>
          <p:nvPr/>
        </p:nvSpPr>
        <p:spPr>
          <a:xfrm>
            <a:off x="640080" y="591916"/>
            <a:ext cx="3593235" cy="1524001"/>
          </a:xfrm>
          <a:prstGeom prst="wedgeRectCallout">
            <a:avLst>
              <a:gd name="adj1" fmla="val 64881"/>
              <a:gd name="adj2" fmla="val 3017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ছোটগল্পঃ আপন দলের মানুষ।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ছোটদের উপন্যাসঃ কালোমেঘের ভেলা, বাবা যখন ছোট ছিলেন 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ular Callout 25">
            <a:extLst>
              <a:ext uri="{FF2B5EF4-FFF2-40B4-BE49-F238E27FC236}">
                <a16:creationId xmlns:a16="http://schemas.microsoft.com/office/drawing/2014/main" id="{5887F1C1-6BB2-428E-8657-D2326599C6F7}"/>
              </a:ext>
            </a:extLst>
          </p:cNvPr>
          <p:cNvSpPr/>
          <p:nvPr/>
        </p:nvSpPr>
        <p:spPr>
          <a:xfrm>
            <a:off x="8305053" y="593904"/>
            <a:ext cx="3295650" cy="1600200"/>
          </a:xfrm>
          <a:prstGeom prst="wedgeRectCallout">
            <a:avLst>
              <a:gd name="adj1" fmla="val -57421"/>
              <a:gd name="adj2" fmla="val 3694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নির্মলেন্দু গুণ</a:t>
            </a:r>
          </a:p>
          <a:p>
            <a:pPr algn="just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জন্মঃ ১৯৪৫ সালে নেত্রকোনা জেলার কাশবন গ্রামে।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B5A276C-17DC-45D3-BC1E-F1590BC06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t="4617"/>
          <a:stretch/>
        </p:blipFill>
        <p:spPr bwMode="auto">
          <a:xfrm>
            <a:off x="4233315" y="1699820"/>
            <a:ext cx="3295650" cy="264358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458F4E-503A-4625-B6DE-505CF7ADD262}"/>
              </a:ext>
            </a:extLst>
          </p:cNvPr>
          <p:cNvSpPr txBox="1"/>
          <p:nvPr/>
        </p:nvSpPr>
        <p:spPr>
          <a:xfrm>
            <a:off x="4826702" y="4501637"/>
            <a:ext cx="2108875" cy="588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b="1" i="1" dirty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নির্মলেন্দু</a:t>
            </a:r>
            <a:r>
              <a:rPr lang="en-US" b="1" i="1" dirty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i="1" dirty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গুণ </a:t>
            </a:r>
            <a:endParaRPr lang="en-US" b="1" i="1" dirty="0">
              <a:ln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Callout 21">
            <a:extLst>
              <a:ext uri="{FF2B5EF4-FFF2-40B4-BE49-F238E27FC236}">
                <a16:creationId xmlns:a16="http://schemas.microsoft.com/office/drawing/2014/main" id="{58A31D5C-61B3-4D15-BAB5-9E863C21D0D2}"/>
              </a:ext>
            </a:extLst>
          </p:cNvPr>
          <p:cNvSpPr/>
          <p:nvPr/>
        </p:nvSpPr>
        <p:spPr>
          <a:xfrm>
            <a:off x="4437963" y="403544"/>
            <a:ext cx="3050826" cy="1250136"/>
          </a:xfrm>
          <a:prstGeom prst="downArrowCallou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6D50DB-6F9C-41E1-B62C-3B7F694FA121}"/>
              </a:ext>
            </a:extLst>
          </p:cNvPr>
          <p:cNvGrpSpPr/>
          <p:nvPr/>
        </p:nvGrpSpPr>
        <p:grpSpPr>
          <a:xfrm>
            <a:off x="440424" y="4141716"/>
            <a:ext cx="3153560" cy="1245684"/>
            <a:chOff x="440424" y="4141716"/>
            <a:chExt cx="3153560" cy="1245684"/>
          </a:xfrm>
        </p:grpSpPr>
        <p:sp>
          <p:nvSpPr>
            <p:cNvPr id="9" name="Speech Bubble: Rectangle 8">
              <a:extLst>
                <a:ext uri="{FF2B5EF4-FFF2-40B4-BE49-F238E27FC236}">
                  <a16:creationId xmlns:a16="http://schemas.microsoft.com/office/drawing/2014/main" id="{8CDFB497-E556-47C5-8F9B-86146D50BA2B}"/>
                </a:ext>
              </a:extLst>
            </p:cNvPr>
            <p:cNvSpPr/>
            <p:nvPr/>
          </p:nvSpPr>
          <p:spPr>
            <a:xfrm rot="16200000">
              <a:off x="1469800" y="3263215"/>
              <a:ext cx="1245684" cy="3002685"/>
            </a:xfrm>
            <a:prstGeom prst="wedgeRect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24">
              <a:extLst>
                <a:ext uri="{FF2B5EF4-FFF2-40B4-BE49-F238E27FC236}">
                  <a16:creationId xmlns:a16="http://schemas.microsoft.com/office/drawing/2014/main" id="{2EF6BCB9-369F-4605-A49B-CDFE86CDB990}"/>
                </a:ext>
              </a:extLst>
            </p:cNvPr>
            <p:cNvSpPr/>
            <p:nvPr/>
          </p:nvSpPr>
          <p:spPr>
            <a:xfrm rot="10800000" flipV="1">
              <a:off x="440424" y="4718349"/>
              <a:ext cx="3153559" cy="37266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পুরস্কার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সম্মাননা</a:t>
              </a:r>
              <a:r>
                <a:rPr lang="bn-I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-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একুশে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পদক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একাডেমি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পুরস্কার,কবি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হাসান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হাফিজুর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রহমান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স্মৃতি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পদক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bn-IN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700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250E0F-9461-481B-8F49-E49B6AB32F0D}"/>
              </a:ext>
            </a:extLst>
          </p:cNvPr>
          <p:cNvSpPr txBox="1"/>
          <p:nvPr/>
        </p:nvSpPr>
        <p:spPr>
          <a:xfrm>
            <a:off x="4641427" y="340752"/>
            <a:ext cx="2057400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9A136-CC91-4F4F-940B-9A3A6AB262B6}"/>
              </a:ext>
            </a:extLst>
          </p:cNvPr>
          <p:cNvSpPr txBox="1"/>
          <p:nvPr/>
        </p:nvSpPr>
        <p:spPr>
          <a:xfrm>
            <a:off x="1053012" y="2922644"/>
            <a:ext cx="1475697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উদ্যান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6A8120-B967-4C57-A72D-A317EAE275C4}"/>
              </a:ext>
            </a:extLst>
          </p:cNvPr>
          <p:cNvSpPr txBox="1"/>
          <p:nvPr/>
        </p:nvSpPr>
        <p:spPr>
          <a:xfrm>
            <a:off x="921021" y="5384393"/>
            <a:ext cx="1850726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/>
              <a:t>উদ্যত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0D6B86-DDDE-45AB-B315-64FDE6E80F59}"/>
              </a:ext>
            </a:extLst>
          </p:cNvPr>
          <p:cNvSpPr txBox="1"/>
          <p:nvPr/>
        </p:nvSpPr>
        <p:spPr>
          <a:xfrm>
            <a:off x="987017" y="4055260"/>
            <a:ext cx="1541693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>
                <a:latin typeface="NikoshBAN" pitchFamily="2" charset="0"/>
                <a:cs typeface="NikoshBAN" pitchFamily="2" charset="0"/>
              </a:rPr>
              <a:t>উন্মত্ত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E84CA9-CFAA-4F9B-AEC0-F649E730F629}"/>
              </a:ext>
            </a:extLst>
          </p:cNvPr>
          <p:cNvSpPr txBox="1"/>
          <p:nvPr/>
        </p:nvSpPr>
        <p:spPr>
          <a:xfrm>
            <a:off x="9229697" y="5646003"/>
            <a:ext cx="2183369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/>
              <a:t>প্রবৃত্ত</a:t>
            </a:r>
            <a:r>
              <a:rPr lang="en-US" sz="2800" dirty="0"/>
              <a:t>/</a:t>
            </a:r>
            <a:r>
              <a:rPr lang="en-US" sz="2800" dirty="0" err="1"/>
              <a:t>প্রস্তুত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F84F19-9A8E-485B-B332-359583E64471}"/>
              </a:ext>
            </a:extLst>
          </p:cNvPr>
          <p:cNvSpPr txBox="1"/>
          <p:nvPr/>
        </p:nvSpPr>
        <p:spPr>
          <a:xfrm>
            <a:off x="9229698" y="4307175"/>
            <a:ext cx="2183369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দারুন উত্তেজনায় আবেগবিহবল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6F2417-6880-4F9B-B553-9786706C6927}"/>
              </a:ext>
            </a:extLst>
          </p:cNvPr>
          <p:cNvSpPr txBox="1"/>
          <p:nvPr/>
        </p:nvSpPr>
        <p:spPr>
          <a:xfrm>
            <a:off x="9406141" y="3288882"/>
            <a:ext cx="14097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বাগান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3FE88C-BEEC-4378-95C0-C508D7B2646B}"/>
              </a:ext>
            </a:extLst>
          </p:cNvPr>
          <p:cNvSpPr txBox="1"/>
          <p:nvPr/>
        </p:nvSpPr>
        <p:spPr>
          <a:xfrm>
            <a:off x="1087748" y="1651731"/>
            <a:ext cx="1406224" cy="58477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শোভিত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BACB5A-D090-4506-B4B9-ECBFF51D73F1}"/>
              </a:ext>
            </a:extLst>
          </p:cNvPr>
          <p:cNvSpPr txBox="1"/>
          <p:nvPr/>
        </p:nvSpPr>
        <p:spPr>
          <a:xfrm>
            <a:off x="9367389" y="1885898"/>
            <a:ext cx="1676400" cy="58477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সজ্জিত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Image result for মুজিবরের ছবি">
            <a:extLst>
              <a:ext uri="{FF2B5EF4-FFF2-40B4-BE49-F238E27FC236}">
                <a16:creationId xmlns:a16="http://schemas.microsoft.com/office/drawing/2014/main" id="{4AEC4C3B-2426-4C87-B309-8A74AB4D4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64" y="5327716"/>
            <a:ext cx="3369517" cy="10033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ক্রিকেটের মাঠে">
            <a:extLst>
              <a:ext uri="{FF2B5EF4-FFF2-40B4-BE49-F238E27FC236}">
                <a16:creationId xmlns:a16="http://schemas.microsoft.com/office/drawing/2014/main" id="{0FE6AC3F-E686-400F-A59F-DFD62C5B8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857" y="4091851"/>
            <a:ext cx="3400530" cy="958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বাগান">
            <a:extLst>
              <a:ext uri="{FF2B5EF4-FFF2-40B4-BE49-F238E27FC236}">
                <a16:creationId xmlns:a16="http://schemas.microsoft.com/office/drawing/2014/main" id="{E69FD02A-0BC3-4646-97EC-36033D3DA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37" y="2697281"/>
            <a:ext cx="3431544" cy="11174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ee the source image">
            <a:extLst>
              <a:ext uri="{FF2B5EF4-FFF2-40B4-BE49-F238E27FC236}">
                <a16:creationId xmlns:a16="http://schemas.microsoft.com/office/drawing/2014/main" id="{B5F5BDD5-BEAB-4E6B-983A-E4090F979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51" y="1339302"/>
            <a:ext cx="3369517" cy="11174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44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DD331C-1F4A-47A1-ADEA-9F63F1B2485E}"/>
              </a:ext>
            </a:extLst>
          </p:cNvPr>
          <p:cNvSpPr/>
          <p:nvPr/>
        </p:nvSpPr>
        <p:spPr>
          <a:xfrm>
            <a:off x="4308405" y="410916"/>
            <a:ext cx="33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348301-6952-448F-BE92-631BFB879887}"/>
              </a:ext>
            </a:extLst>
          </p:cNvPr>
          <p:cNvSpPr/>
          <p:nvPr/>
        </p:nvSpPr>
        <p:spPr>
          <a:xfrm>
            <a:off x="5673796" y="1374121"/>
            <a:ext cx="59785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লেখা হবে তার জন্য অপেক্ষার উত্তেজনা নিয়ে 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লক্ষ লক্ষ উন্মত্ত অধীর ব্যাকুল বিদ্রোহী শ্রোতা বসে আছে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ভোর থেকে জন সমুদ্রের উদ্যান সৈকতেঃ ‘ কখন আসবে কবি?’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B5E42-FFF1-440F-A614-53DDFA5FDDB7}"/>
              </a:ext>
            </a:extLst>
          </p:cNvPr>
          <p:cNvSpPr txBox="1"/>
          <p:nvPr/>
        </p:nvSpPr>
        <p:spPr>
          <a:xfrm>
            <a:off x="6624885" y="2750884"/>
            <a:ext cx="354019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এই শিশু পার্ক সেদিন ছিলনা, এই বৃক্ষে শোভিত উদ্যান সেদিন ছিল না,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এই তন্দ্রাচ্ছন্ন বিবর্ণ বিকেল সেদিন ছিল না। তা হলে কেমন ছিল শিশু পার্কে,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বেঞ্চে, বৃক্ষে, ফুলের বাগানে ঢেকে দেয়া এই ঢাকার হৃদয় মাঠখানি।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2CDA90-9178-471D-9102-9888FEB1F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68" y="661987"/>
            <a:ext cx="3186837" cy="5534025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0056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441</Words>
  <Application>Microsoft Office PowerPoint</Application>
  <PresentationFormat>Widescreen</PresentationFormat>
  <Paragraphs>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Corbel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38</cp:revision>
  <dcterms:created xsi:type="dcterms:W3CDTF">2020-08-02T05:42:39Z</dcterms:created>
  <dcterms:modified xsi:type="dcterms:W3CDTF">2020-08-03T15:40:04Z</dcterms:modified>
</cp:coreProperties>
</file>