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506" r:id="rId3"/>
    <p:sldId id="261" r:id="rId4"/>
    <p:sldId id="264" r:id="rId5"/>
    <p:sldId id="265" r:id="rId6"/>
    <p:sldId id="269" r:id="rId7"/>
    <p:sldId id="520" r:id="rId8"/>
    <p:sldId id="271" r:id="rId9"/>
    <p:sldId id="512" r:id="rId10"/>
    <p:sldId id="513" r:id="rId11"/>
    <p:sldId id="521" r:id="rId12"/>
    <p:sldId id="522" r:id="rId13"/>
    <p:sldId id="523" r:id="rId14"/>
    <p:sldId id="524" r:id="rId15"/>
    <p:sldId id="525" r:id="rId16"/>
    <p:sldId id="526" r:id="rId17"/>
    <p:sldId id="517" r:id="rId18"/>
    <p:sldId id="515" r:id="rId19"/>
    <p:sldId id="514" r:id="rId20"/>
    <p:sldId id="516" r:id="rId21"/>
    <p:sldId id="5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8EC8-61DD-47EE-80B5-2A3E60210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EC11E-FCB5-43E1-9C97-C4FF08F03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54985-655C-4E9A-861F-92BFDE8C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4EEFD-68B4-4A58-B3C2-561D6DF3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9F0C-B484-4D62-B920-5CE07629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7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C8A2-3ED7-43BC-816D-403E0302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35D3C-0BBE-440C-96C0-EB49C61F9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14A85-7E97-428C-B8C9-54D673ED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840-0E52-4C2C-A43F-15DE8EEF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FF25C-F178-44FC-84D5-6F221A0B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0A19A-5790-4A7D-A2E6-B75138B1F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520B8-0D5D-4F7C-B5CE-C76C627C4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4CAEA-CCB5-4784-8018-58092BD8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678F7-24AF-4E80-A0F9-2231CC48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25302-66A9-4718-A95C-BF6D47FE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0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434" y="6277973"/>
            <a:ext cx="27432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8/3/2020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2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3D7F-AB4F-4B55-8833-347CFDB3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DB1B-DBBD-4147-86AE-FBE51C88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A568D-D004-4D92-A90B-23A63628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5DA7E-FCA0-44D5-A94D-DBEECA0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2D432-6BDE-4E58-ABCE-D38FA6BB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91CF-601A-4FED-B672-D2A62397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7AC32-A0B8-4E83-9836-A6390B62C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7FF3-FF30-44AB-9BA8-04EDB541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0CB5D-E0F5-4C44-AF7C-55169585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FFF6-76C4-40A6-B6E7-75A555B1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123E-00C0-402C-B953-C55C7A5F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8C1CA-549C-475F-BC41-A0FAB4223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230C-223F-4C03-B0DD-985F6A0F8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DBF1A-CBBF-4886-A046-86C6A4C8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E1F39-7E78-4273-9D44-8D0FBC77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140CD-5093-4449-B217-D16BB024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7330-5A6F-4FF7-B9A1-B3C77610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1DE58-AA64-4B6F-8951-5E88D415C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1BB26-260B-4CE7-93F7-794CC64A8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1E7A9-520D-43AF-B9D3-D243BE8B7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D37C4-E08A-4484-9C63-26059FB68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9B51C-D515-4B2C-8F4D-52212DAB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9E2F1-D114-447F-9199-AC048F33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D36A5-5A2B-45E2-9D1C-E6978C63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1EB2-FDF7-41CF-8586-ACE110B6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FB8E2-55AA-4DBD-A9F0-8A6D158E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0D7C3-35A6-4D79-915B-1382D3B0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A434B-DB08-400F-90F2-7F8EBBD2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58BD3-F5B1-4549-8CDA-7F3F5457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DFB1F-0DCD-4CAC-BC7D-D01D9972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4E308-BCD3-450E-B98D-4CB2FF25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7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05A-42C4-4E9A-A17A-81F4C714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38279-4D87-4186-91C9-A536AD65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8D6A2-490D-41CE-8AFE-0DC033D14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EDA40-D06D-4A91-AB41-D1CC08BC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D786C-11CE-4D98-9201-C8A2B6B3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CF20C-31C2-4A24-A4AA-E5E53F32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CFC8-B2B1-4242-ACDE-153AD871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239A5-8256-42DE-8460-1A6BA242E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E3702-B15F-4920-A988-FEF83F9BE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44BA7-BF01-49AF-9BB0-18481644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19302-F3BA-4FE7-A1D2-DBB30664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37D01-025B-496E-860D-5D76BFF4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EA6D6-D771-45C9-9C39-23B1D82C4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6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8000">
              <a:srgbClr val="FFFF00">
                <a:alpha val="92000"/>
                <a:lumMod val="91000"/>
              </a:srgbClr>
            </a:gs>
            <a:gs pos="100000">
              <a:srgbClr val="FF0000"/>
            </a:gs>
            <a:gs pos="7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3B5E0-D7AD-4862-89D5-0F8089B06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6DDA-0E5F-41FC-B25B-4B7D1582763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AD09EF2-D07D-444C-BF9D-F45204225B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D2B73B-4F81-4704-B7BA-519899481869}"/>
              </a:ext>
            </a:extLst>
          </p:cNvPr>
          <p:cNvGrpSpPr/>
          <p:nvPr/>
        </p:nvGrpSpPr>
        <p:grpSpPr>
          <a:xfrm>
            <a:off x="2036710" y="0"/>
            <a:ext cx="8118580" cy="6349606"/>
            <a:chOff x="2036710" y="0"/>
            <a:chExt cx="8118580" cy="6349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8EA667-755D-4AAB-8F5C-1345FA132B28}"/>
                </a:ext>
              </a:extLst>
            </p:cNvPr>
            <p:cNvSpPr/>
            <p:nvPr/>
          </p:nvSpPr>
          <p:spPr>
            <a:xfrm>
              <a:off x="2036710" y="0"/>
              <a:ext cx="8118580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16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স্বাগতম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083A27-CA9A-48F3-B8A8-8612FB4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75" y="1564246"/>
              <a:ext cx="7549250" cy="47853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620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FD2EC8-4C90-4FD9-AFFA-0D7BD4B73F7D}"/>
              </a:ext>
            </a:extLst>
          </p:cNvPr>
          <p:cNvGrpSpPr/>
          <p:nvPr/>
        </p:nvGrpSpPr>
        <p:grpSpPr>
          <a:xfrm>
            <a:off x="478155" y="578911"/>
            <a:ext cx="10768965" cy="5779234"/>
            <a:chOff x="478155" y="578911"/>
            <a:chExt cx="10768965" cy="5779234"/>
          </a:xfrm>
        </p:grpSpPr>
        <p:pic>
          <p:nvPicPr>
            <p:cNvPr id="2050" name="Picture 2" descr="Image result for childen bd">
              <a:extLst>
                <a:ext uri="{FF2B5EF4-FFF2-40B4-BE49-F238E27FC236}">
                  <a16:creationId xmlns:a16="http://schemas.microsoft.com/office/drawing/2014/main" id="{243E68B5-CE1F-4B76-883E-3D95661EC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55" y="1773554"/>
              <a:ext cx="3333750" cy="38347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A6CA2D-86BD-47BE-AC04-123116C37F25}"/>
                </a:ext>
              </a:extLst>
            </p:cNvPr>
            <p:cNvSpPr txBox="1"/>
            <p:nvPr/>
          </p:nvSpPr>
          <p:spPr>
            <a:xfrm>
              <a:off x="2457450" y="578911"/>
              <a:ext cx="67932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b="1" dirty="0"/>
                <a:t>নিম্ন মধ্যবিত্ত, করুণ কেরানী, নারী, বৃদ্ধ,ভবঘুরে</a:t>
              </a:r>
            </a:p>
            <a:p>
              <a:r>
                <a:rPr lang="as-IN" sz="2400" b="1" dirty="0"/>
                <a:t>আর তোমাদের মত শিশু পাতা-কুড়ানীরা দল বেঁধে৷</a:t>
              </a:r>
            </a:p>
          </p:txBody>
        </p:sp>
        <p:pic>
          <p:nvPicPr>
            <p:cNvPr id="3" name="Picture 2" descr="Image result for কেরানী">
              <a:extLst>
                <a:ext uri="{FF2B5EF4-FFF2-40B4-BE49-F238E27FC236}">
                  <a16:creationId xmlns:a16="http://schemas.microsoft.com/office/drawing/2014/main" id="{512D22C2-4459-45C7-A047-E68875825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190" y="2337433"/>
              <a:ext cx="3333750" cy="36518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74A397A-4B81-4D43-9D41-735358EB9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360" y="2843418"/>
              <a:ext cx="3032760" cy="35147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185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E16353-08AF-40C5-82B1-82EFCC9F8E47}"/>
              </a:ext>
            </a:extLst>
          </p:cNvPr>
          <p:cNvGrpSpPr/>
          <p:nvPr/>
        </p:nvGrpSpPr>
        <p:grpSpPr>
          <a:xfrm>
            <a:off x="823912" y="694790"/>
            <a:ext cx="9830753" cy="5564355"/>
            <a:chOff x="823912" y="694790"/>
            <a:chExt cx="9830753" cy="55643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9A5C4B-A133-42F9-80E8-E23EE6C118F1}"/>
                </a:ext>
              </a:extLst>
            </p:cNvPr>
            <p:cNvSpPr txBox="1"/>
            <p:nvPr/>
          </p:nvSpPr>
          <p:spPr>
            <a:xfrm>
              <a:off x="2947035" y="694790"/>
              <a:ext cx="77076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b="1" dirty="0"/>
                <a:t>একটি কবিতা পড়া হবে, তার জন্যে কী ব্যাকুল</a:t>
              </a:r>
            </a:p>
            <a:p>
              <a:r>
                <a:rPr lang="as-IN" sz="2400" b="1" dirty="0"/>
                <a:t>প্রতীক্ষা মানুষের: “কখন আসবে কবি?’ “কখন আসবে কবি?’</a:t>
              </a:r>
              <a:endParaRPr lang="en-US" sz="2400" b="1" dirty="0"/>
            </a:p>
          </p:txBody>
        </p:sp>
        <p:pic>
          <p:nvPicPr>
            <p:cNvPr id="3074" name="Picture 2" descr="XMA Header Image">
              <a:extLst>
                <a:ext uri="{FF2B5EF4-FFF2-40B4-BE49-F238E27FC236}">
                  <a16:creationId xmlns:a16="http://schemas.microsoft.com/office/drawing/2014/main" id="{EA71FB8F-8B2D-4C51-9C07-8083E7A81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180" y="3178760"/>
              <a:ext cx="3863340" cy="308038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Image result for শেখ মুজিব">
              <a:extLst>
                <a:ext uri="{FF2B5EF4-FFF2-40B4-BE49-F238E27FC236}">
                  <a16:creationId xmlns:a16="http://schemas.microsoft.com/office/drawing/2014/main" id="{DA7AE8FD-B620-49FD-A0C9-B788558DD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12" y="1888808"/>
              <a:ext cx="3460433" cy="308038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505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EEB162-6D75-4EFD-B49D-4BB910CBD42E}"/>
              </a:ext>
            </a:extLst>
          </p:cNvPr>
          <p:cNvGrpSpPr/>
          <p:nvPr/>
        </p:nvGrpSpPr>
        <p:grpSpPr>
          <a:xfrm>
            <a:off x="948690" y="515004"/>
            <a:ext cx="9658350" cy="5917854"/>
            <a:chOff x="948690" y="515004"/>
            <a:chExt cx="9658350" cy="59178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9C5741-6A63-4705-8FFC-3049E0ABC7CD}"/>
                </a:ext>
              </a:extLst>
            </p:cNvPr>
            <p:cNvSpPr txBox="1"/>
            <p:nvPr/>
          </p:nvSpPr>
          <p:spPr>
            <a:xfrm>
              <a:off x="4011930" y="515004"/>
              <a:ext cx="65951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800" b="1" dirty="0"/>
                <a:t>শত বছরের শত সংগ্রাম শেষে,</a:t>
              </a:r>
            </a:p>
            <a:p>
              <a:r>
                <a:rPr lang="as-IN" sz="2800" b="1" dirty="0"/>
                <a:t>রবীন্দ্রনাথের মতো দৃপ্ত পায়ে হেঁটে</a:t>
              </a:r>
            </a:p>
            <a:p>
              <a:r>
                <a:rPr lang="as-IN" sz="2800" b="1" dirty="0"/>
                <a:t>অ:পর কবি এসে জনতার মঞ্চে দাঁড়ালেন৷</a:t>
              </a:r>
              <a:endParaRPr lang="en-US" sz="2800" b="1" dirty="0"/>
            </a:p>
          </p:txBody>
        </p: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259A5300-D8D2-4AB7-BD5B-129D5E78F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690" y="2233196"/>
              <a:ext cx="3288030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2" descr="Image result for মার্চের বিরুদ্ধে মার্চ ">
              <a:extLst>
                <a:ext uri="{FF2B5EF4-FFF2-40B4-BE49-F238E27FC236}">
                  <a16:creationId xmlns:a16="http://schemas.microsoft.com/office/drawing/2014/main" id="{B04EDA5F-6480-4902-ADDD-C6C8046E2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287" y="3714363"/>
              <a:ext cx="3099435" cy="27184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869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3ACF03-571F-46C4-85D9-4D08B39868B3}"/>
              </a:ext>
            </a:extLst>
          </p:cNvPr>
          <p:cNvGrpSpPr/>
          <p:nvPr/>
        </p:nvGrpSpPr>
        <p:grpSpPr>
          <a:xfrm>
            <a:off x="661989" y="556767"/>
            <a:ext cx="8599327" cy="5744466"/>
            <a:chOff x="661989" y="556767"/>
            <a:chExt cx="8599327" cy="57444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E38D22-7974-4E17-AEAC-39062BA523FA}"/>
                </a:ext>
              </a:extLst>
            </p:cNvPr>
            <p:cNvSpPr txBox="1"/>
            <p:nvPr/>
          </p:nvSpPr>
          <p:spPr>
            <a:xfrm>
              <a:off x="3157696" y="556767"/>
              <a:ext cx="610362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b="1" dirty="0"/>
                <a:t>ত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খন পলকে দারুন ঝলকে তরীতে উঠিল জল, হৃদয়ে লাগিল দোলা, জনসমুদ্রে জাগিল জোয়ার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DE385A-7A99-466F-9759-AD99202C4A21}"/>
                </a:ext>
              </a:extLst>
            </p:cNvPr>
            <p:cNvGrpSpPr/>
            <p:nvPr/>
          </p:nvGrpSpPr>
          <p:grpSpPr>
            <a:xfrm>
              <a:off x="5137309" y="3276600"/>
              <a:ext cx="3879532" cy="3024633"/>
              <a:chOff x="5399265" y="2129479"/>
              <a:chExt cx="3274438" cy="1261138"/>
            </a:xfrm>
          </p:grpSpPr>
          <p:pic>
            <p:nvPicPr>
              <p:cNvPr id="5" name="Picture 2" descr="Image result for ধু ধু মাঠ">
                <a:extLst>
                  <a:ext uri="{FF2B5EF4-FFF2-40B4-BE49-F238E27FC236}">
                    <a16:creationId xmlns:a16="http://schemas.microsoft.com/office/drawing/2014/main" id="{DE6402A9-41C4-4EE0-88E3-5A0A945227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265" y="2155596"/>
                <a:ext cx="3274438" cy="123502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Image result for বিদ্যুৎ ">
                <a:extLst>
                  <a:ext uri="{FF2B5EF4-FFF2-40B4-BE49-F238E27FC236}">
                    <a16:creationId xmlns:a16="http://schemas.microsoft.com/office/drawing/2014/main" id="{7281B4DD-6FBB-45BD-8E72-3D79316CB6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9266" y="2129479"/>
                <a:ext cx="3274437" cy="1261138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22" name="Picture 2" descr="XMA Header Image">
              <a:extLst>
                <a:ext uri="{FF2B5EF4-FFF2-40B4-BE49-F238E27FC236}">
                  <a16:creationId xmlns:a16="http://schemas.microsoft.com/office/drawing/2014/main" id="{473118A7-CAF2-4BAA-A9B2-D5709D35D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89" y="1849360"/>
              <a:ext cx="3879531" cy="325850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835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531D4E-F5D0-4FD0-8AA1-014D79E7C335}"/>
              </a:ext>
            </a:extLst>
          </p:cNvPr>
          <p:cNvGrpSpPr/>
          <p:nvPr/>
        </p:nvGrpSpPr>
        <p:grpSpPr>
          <a:xfrm>
            <a:off x="596265" y="671036"/>
            <a:ext cx="10668475" cy="5412573"/>
            <a:chOff x="596265" y="671036"/>
            <a:chExt cx="10668475" cy="54125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613A4A-D4A0-40D1-9323-5E22C49E6F2A}"/>
                </a:ext>
              </a:extLst>
            </p:cNvPr>
            <p:cNvSpPr txBox="1"/>
            <p:nvPr/>
          </p:nvSpPr>
          <p:spPr>
            <a:xfrm>
              <a:off x="2699385" y="671036"/>
              <a:ext cx="679323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সকল দুয়ার খোলা। কে রোধে তাহার বজ্রকন্ঠ বানী?</a:t>
              </a: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গণসূর্যের মঞ্চ কাপিয়ে কবি শোনালেন তার অমর কবিতাখানি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146" name="Picture 2" descr="Image result for বন্ধ দরজা">
              <a:extLst>
                <a:ext uri="{FF2B5EF4-FFF2-40B4-BE49-F238E27FC236}">
                  <a16:creationId xmlns:a16="http://schemas.microsoft.com/office/drawing/2014/main" id="{3A4972B3-2BD7-46F0-A888-CCEADBD18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" y="1910715"/>
              <a:ext cx="3396615" cy="303657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7th march.jpg">
              <a:extLst>
                <a:ext uri="{FF2B5EF4-FFF2-40B4-BE49-F238E27FC236}">
                  <a16:creationId xmlns:a16="http://schemas.microsoft.com/office/drawing/2014/main" id="{C813376C-7C5D-471E-A540-0D39EEFB3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7692" y="2517449"/>
              <a:ext cx="3396615" cy="2819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2" descr="XMA Header Image">
              <a:extLst>
                <a:ext uri="{FF2B5EF4-FFF2-40B4-BE49-F238E27FC236}">
                  <a16:creationId xmlns:a16="http://schemas.microsoft.com/office/drawing/2014/main" id="{060BA8A4-E071-4333-B4D3-C5455603B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6265" y="3429000"/>
              <a:ext cx="3008475" cy="265460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91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9C7D42-D9AE-4191-AFC2-7AFFB08B507C}"/>
              </a:ext>
            </a:extLst>
          </p:cNvPr>
          <p:cNvGrpSpPr/>
          <p:nvPr/>
        </p:nvGrpSpPr>
        <p:grpSpPr>
          <a:xfrm>
            <a:off x="1020603" y="793432"/>
            <a:ext cx="9140667" cy="5271136"/>
            <a:chOff x="1020603" y="793432"/>
            <a:chExt cx="9140667" cy="52711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0F9ABD-A057-4701-BBA7-CECFE1C04CD7}"/>
                </a:ext>
              </a:extLst>
            </p:cNvPr>
            <p:cNvSpPr txBox="1"/>
            <p:nvPr/>
          </p:nvSpPr>
          <p:spPr>
            <a:xfrm>
              <a:off x="3044190" y="793432"/>
              <a:ext cx="610362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এবারের সংগ্রাম আমাদের মুক্তির সংগ্রাম,</a:t>
              </a:r>
            </a:p>
            <a:p>
              <a:pPr algn="ctr"/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এবারের সংগ্রাম স্বাধীনতার সংগ্রাম।</a:t>
              </a:r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3054723D-132A-4019-93EA-D12CF3C8E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520" y="3397568"/>
              <a:ext cx="4476750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C46F75D8-5616-4256-A9D7-EDC3C19E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603" y="2154556"/>
              <a:ext cx="4047173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31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F6DAEE-569C-4558-A9C4-E05958376602}"/>
              </a:ext>
            </a:extLst>
          </p:cNvPr>
          <p:cNvGrpSpPr/>
          <p:nvPr/>
        </p:nvGrpSpPr>
        <p:grpSpPr>
          <a:xfrm>
            <a:off x="387667" y="642230"/>
            <a:ext cx="11069957" cy="5938036"/>
            <a:chOff x="387667" y="642230"/>
            <a:chExt cx="11069957" cy="59380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5F9008-3B36-4546-AD0E-BE74ABC2900A}"/>
                </a:ext>
              </a:extLst>
            </p:cNvPr>
            <p:cNvSpPr txBox="1"/>
            <p:nvPr/>
          </p:nvSpPr>
          <p:spPr>
            <a:xfrm>
              <a:off x="4377690" y="956698"/>
              <a:ext cx="61036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সেই থেকে স্বাধীনতা শব্দটি আমাদের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1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194" name="Picture 2" descr="Image result for শহীদ মিনার ">
              <a:extLst>
                <a:ext uri="{FF2B5EF4-FFF2-40B4-BE49-F238E27FC236}">
                  <a16:creationId xmlns:a16="http://schemas.microsoft.com/office/drawing/2014/main" id="{81F68BEA-8D4A-4651-BD5A-89BCBB126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706" y="2590175"/>
              <a:ext cx="3131820" cy="380809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Image result for শহীদ মিনার ">
              <a:extLst>
                <a:ext uri="{FF2B5EF4-FFF2-40B4-BE49-F238E27FC236}">
                  <a16:creationId xmlns:a16="http://schemas.microsoft.com/office/drawing/2014/main" id="{E93A1E6E-2BF4-4684-8E92-79D4133FF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5804" y="3656715"/>
              <a:ext cx="3131820" cy="29235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C0D3A5-CF94-43B5-8050-A7AAA2404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7" y="642230"/>
              <a:ext cx="3060383" cy="44762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3810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D9D43208-AF4B-452D-8C9F-3D1E1EC8635E}"/>
              </a:ext>
            </a:extLst>
          </p:cNvPr>
          <p:cNvSpPr/>
          <p:nvPr/>
        </p:nvSpPr>
        <p:spPr>
          <a:xfrm>
            <a:off x="3562531" y="455891"/>
            <a:ext cx="3657600" cy="8708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একক কাজ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12D8B-7B37-46C8-B5E6-91A5F3125C8D}"/>
              </a:ext>
            </a:extLst>
          </p:cNvPr>
          <p:cNvSpPr txBox="1"/>
          <p:nvPr/>
        </p:nvSpPr>
        <p:spPr>
          <a:xfrm>
            <a:off x="1734207" y="3864429"/>
            <a:ext cx="800462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কতটি কবিতা লেখা হবে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কবি রূপে কাকে কল্পনা করা হয়েছে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সেদিন কীসের রূপ ভিন্নতর ছিল?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31ED2-334C-4576-B45C-40A1F430F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67" y="1447418"/>
            <a:ext cx="2467928" cy="2296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336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1880" y="523541"/>
            <a:ext cx="3581400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70411-E606-4F28-86B5-9E18504DC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95" y="1961123"/>
            <a:ext cx="5170170" cy="2400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3AA6A3-457E-469B-917A-25CAC1BB5B84}"/>
              </a:ext>
            </a:extLst>
          </p:cNvPr>
          <p:cNvSpPr txBox="1"/>
          <p:nvPr/>
        </p:nvSpPr>
        <p:spPr>
          <a:xfrm>
            <a:off x="1729740" y="5324594"/>
            <a:ext cx="87325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bn-BD" alt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বঙ্গবন্ধুকে কেন রাজনৈতিক কবি বলা হয়েছে? </a:t>
            </a:r>
            <a:endParaRPr lang="en-US" alt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07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19C116-B531-4CCF-9C35-9E5249E67BEA}"/>
              </a:ext>
            </a:extLst>
          </p:cNvPr>
          <p:cNvSpPr/>
          <p:nvPr/>
        </p:nvSpPr>
        <p:spPr>
          <a:xfrm>
            <a:off x="3403600" y="634928"/>
            <a:ext cx="3556000" cy="8273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/>
              <a:t>মুল্যায়ন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2B669-A197-4EF6-B060-7196F23350FA}"/>
              </a:ext>
            </a:extLst>
          </p:cNvPr>
          <p:cNvSpPr txBox="1"/>
          <p:nvPr/>
        </p:nvSpPr>
        <p:spPr>
          <a:xfrm>
            <a:off x="1158240" y="2350649"/>
            <a:ext cx="7787640" cy="3077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করুন কেরানী অর্থ কী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২। ভবঘুরে কাদের বলা হয় ?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৩। বঙ্ঘবন্ধুকে কবি বলা হয়েছিল কেন ?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৪।গণ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সূর্যের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মঞ্চ অর্থ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390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CFBD48-FDC3-482E-B866-FA4BFB830ABC}"/>
              </a:ext>
            </a:extLst>
          </p:cNvPr>
          <p:cNvGrpSpPr/>
          <p:nvPr/>
        </p:nvGrpSpPr>
        <p:grpSpPr>
          <a:xfrm>
            <a:off x="17283" y="0"/>
            <a:ext cx="12121661" cy="6886431"/>
            <a:chOff x="17283" y="0"/>
            <a:chExt cx="12121661" cy="68864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10869A-1376-41BE-9189-D56A26D2F503}"/>
                </a:ext>
              </a:extLst>
            </p:cNvPr>
            <p:cNvSpPr txBox="1"/>
            <p:nvPr/>
          </p:nvSpPr>
          <p:spPr>
            <a:xfrm>
              <a:off x="7388767" y="2560965"/>
              <a:ext cx="4169045" cy="28623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রেহানা পারভীন।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সহকারী শিক্ষক।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জামতলা দাখিল মাদ্রাসা</a:t>
              </a:r>
              <a:r>
                <a:rPr kumimoji="0" lang="en-US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</a:rPr>
                <a:t>। </a:t>
              </a:r>
              <a:endParaRPr kumimoji="0" lang="bn-IN" sz="3600" b="1" i="0" u="none" strike="noStrike" kern="1200" normalizeH="0" baseline="0" noProof="0" dirty="0">
                <a:ln/>
                <a:solidFill>
                  <a:srgbClr val="C00000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গোয়ালন্দ,রাজবাড়ী। </a:t>
              </a:r>
              <a:endParaRPr kumimoji="0" lang="en-US" sz="3600" b="1" i="0" u="none" strike="noStrike" kern="1200" normalizeH="0" baseline="0" noProof="0" dirty="0">
                <a:ln/>
                <a:solidFill>
                  <a:srgbClr val="C00000"/>
                </a:solidFill>
                <a:uLnTx/>
                <a:uFillTx/>
                <a:latin typeface="Corbel" panose="020B0503020204020204"/>
                <a:ea typeface="+mn-e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4B3C73-1A2D-416D-A827-ED5781AB188D}"/>
                </a:ext>
              </a:extLst>
            </p:cNvPr>
            <p:cNvSpPr txBox="1"/>
            <p:nvPr/>
          </p:nvSpPr>
          <p:spPr>
            <a:xfrm>
              <a:off x="2468007" y="49742"/>
              <a:ext cx="6400800" cy="2201333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prstTxWarp prst="textChevro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8000" b="1" i="0" u="none" strike="noStrike" kern="1200" normalizeH="0" baseline="0" noProof="0" dirty="0">
                  <a:ln w="6600">
                    <a:solidFill>
                      <a:schemeClr val="accent2"/>
                    </a:solidFill>
                    <a:prstDash val="solid"/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dist="38100" dir="2700000" algn="tl" rotWithShape="0">
                      <a:schemeClr val="accent2"/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উপস্থাপনায়</a:t>
              </a:r>
              <a:endParaRPr kumimoji="0" lang="en-US" sz="8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6845E0-9B27-404B-99C8-D66E0630D0BB}"/>
                </a:ext>
              </a:extLst>
            </p:cNvPr>
            <p:cNvGrpSpPr/>
            <p:nvPr/>
          </p:nvGrpSpPr>
          <p:grpSpPr>
            <a:xfrm>
              <a:off x="17283" y="0"/>
              <a:ext cx="12121661" cy="6858000"/>
              <a:chOff x="0" y="0"/>
              <a:chExt cx="12121661" cy="678766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BEBAE1-257E-41DD-B117-15D6775E5565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D6EE9B-E387-44B9-99D6-49C05BB296E9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0EEA2F-4C3A-46BA-BE4C-5DD893565B8F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7F36C3-DFE4-42F3-94C5-CC29D794E5BE}"/>
                </a:ext>
              </a:extLst>
            </p:cNvPr>
            <p:cNvGrpSpPr/>
            <p:nvPr/>
          </p:nvGrpSpPr>
          <p:grpSpPr>
            <a:xfrm>
              <a:off x="17283" y="28431"/>
              <a:ext cx="12121661" cy="6858000"/>
              <a:chOff x="0" y="0"/>
              <a:chExt cx="12121661" cy="67876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5D2F522-D155-4E7A-8F8F-00F977B13BBD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1D56FC-9B31-4D74-BA33-3E6C53C7C20A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AD6D4C-E2F0-4575-99C2-D2FF032237F1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C63873-A731-4D23-AE37-360B0B798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261" y="2212440"/>
              <a:ext cx="3195002" cy="35593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5450C7F-091E-4AF3-A91F-132D71B14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4" t="9333" r="13226" b="37333"/>
            <a:stretch/>
          </p:blipFill>
          <p:spPr>
            <a:xfrm>
              <a:off x="824892" y="2560965"/>
              <a:ext cx="2610057" cy="325287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6857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286F76-AFB7-4054-BF5F-352FA2CBE12C}"/>
              </a:ext>
            </a:extLst>
          </p:cNvPr>
          <p:cNvGrpSpPr/>
          <p:nvPr/>
        </p:nvGrpSpPr>
        <p:grpSpPr>
          <a:xfrm>
            <a:off x="2880848" y="620063"/>
            <a:ext cx="7490145" cy="5405060"/>
            <a:chOff x="2880848" y="620063"/>
            <a:chExt cx="7490145" cy="54050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6969AF-0B76-4500-BE0C-6762AF0B2E80}"/>
                </a:ext>
              </a:extLst>
            </p:cNvPr>
            <p:cNvSpPr/>
            <p:nvPr/>
          </p:nvSpPr>
          <p:spPr>
            <a:xfrm>
              <a:off x="3322808" y="620063"/>
              <a:ext cx="4461999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9BB1EE-D73A-49D6-AC8A-C45E73B53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48" y="2043418"/>
              <a:ext cx="5120152" cy="23050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A098D2-4A65-4D49-B3A1-610F36B37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9283" y="4848493"/>
              <a:ext cx="7181710" cy="1176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8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BD7D9A-59C5-44F1-90C0-D070CFCC1A97}"/>
              </a:ext>
            </a:extLst>
          </p:cNvPr>
          <p:cNvGrpSpPr/>
          <p:nvPr/>
        </p:nvGrpSpPr>
        <p:grpSpPr>
          <a:xfrm>
            <a:off x="3044190" y="617845"/>
            <a:ext cx="6103620" cy="5408950"/>
            <a:chOff x="3044190" y="617845"/>
            <a:chExt cx="6103620" cy="54089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959526-6232-4488-AC87-4A05522A06FA}"/>
                </a:ext>
              </a:extLst>
            </p:cNvPr>
            <p:cNvSpPr txBox="1"/>
            <p:nvPr/>
          </p:nvSpPr>
          <p:spPr>
            <a:xfrm>
              <a:off x="3044190" y="617845"/>
              <a:ext cx="6103620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13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ধ</a:t>
              </a:r>
              <a:r>
                <a:rPr kumimoji="0" lang="bn-IN" sz="13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ন্য</a:t>
              </a:r>
              <a:r>
                <a:rPr kumimoji="0" lang="bn-IN" sz="13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বা</a:t>
              </a:r>
              <a:r>
                <a:rPr kumimoji="0" lang="bn-IN" sz="13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দ</a:t>
              </a:r>
              <a:r>
                <a:rPr kumimoji="0" lang="bn-IN" sz="8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Vrinda" panose="020B0502040204020203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47CA18-7127-4D3C-9A65-813A329F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040" y="2596514"/>
              <a:ext cx="5455920" cy="3430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0848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0080" y="1215987"/>
            <a:ext cx="321564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3429000"/>
            <a:ext cx="3535680" cy="15081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</a:p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4428" y="2210361"/>
            <a:ext cx="2789396" cy="38246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EC907-DEF9-48F5-90C6-7B06AFCB0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44" y="2073266"/>
            <a:ext cx="3505676" cy="3824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776764" y="823025"/>
            <a:ext cx="10638472" cy="434064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3802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3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4801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68FA11A-E4FC-4504-85D5-061EE307D3E5}"/>
              </a:ext>
            </a:extLst>
          </p:cNvPr>
          <p:cNvGrpSpPr/>
          <p:nvPr/>
        </p:nvGrpSpPr>
        <p:grpSpPr>
          <a:xfrm>
            <a:off x="514350" y="670560"/>
            <a:ext cx="10760005" cy="5516880"/>
            <a:chOff x="514350" y="670560"/>
            <a:chExt cx="10760005" cy="5516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C40713-8EFB-4779-920A-0BBACC837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670560"/>
              <a:ext cx="3505200" cy="291084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" name="Rounded Rectangle 6">
              <a:extLst>
                <a:ext uri="{FF2B5EF4-FFF2-40B4-BE49-F238E27FC236}">
                  <a16:creationId xmlns:a16="http://schemas.microsoft.com/office/drawing/2014/main" id="{FF0A7834-852D-432A-A71D-DB3A76769A4D}"/>
                </a:ext>
              </a:extLst>
            </p:cNvPr>
            <p:cNvSpPr/>
            <p:nvPr/>
          </p:nvSpPr>
          <p:spPr>
            <a:xfrm>
              <a:off x="2057400" y="4892040"/>
              <a:ext cx="6934200" cy="1295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chemeClr val="tx1"/>
                  </a:solidFill>
                </a:rPr>
                <a:t>উপরের ছবিতে  তোমরা কি দেখতে পা</a:t>
              </a:r>
              <a:r>
                <a:rPr lang="en-US" sz="3200" b="1" dirty="0" err="1">
                  <a:solidFill>
                    <a:schemeClr val="tx1"/>
                  </a:solidFill>
                </a:rPr>
                <a:t>রছো</a:t>
              </a:r>
              <a:r>
                <a:rPr lang="as-IN" sz="3200" b="1" dirty="0">
                  <a:solidFill>
                    <a:schemeClr val="tx1"/>
                  </a:solidFill>
                </a:rPr>
                <a:t>?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5DF234-05F7-41BF-895A-191BDE44B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" y="670560"/>
              <a:ext cx="3086100" cy="291084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2" descr="Image result for মার্চের বিরুদ্ধে মার্চ ">
              <a:extLst>
                <a:ext uri="{FF2B5EF4-FFF2-40B4-BE49-F238E27FC236}">
                  <a16:creationId xmlns:a16="http://schemas.microsoft.com/office/drawing/2014/main" id="{44C4BDD2-FAF7-4675-9385-3D54AB48B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555" y="674229"/>
              <a:ext cx="2971800" cy="291084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83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5DA5E8-F535-4D98-8327-B27003B96157}"/>
              </a:ext>
            </a:extLst>
          </p:cNvPr>
          <p:cNvGrpSpPr/>
          <p:nvPr/>
        </p:nvGrpSpPr>
        <p:grpSpPr>
          <a:xfrm>
            <a:off x="670560" y="34806"/>
            <a:ext cx="11064239" cy="6177071"/>
            <a:chOff x="670560" y="34806"/>
            <a:chExt cx="11064239" cy="61770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2E69E-72E0-4614-974F-AA43E87C4D01}"/>
                </a:ext>
              </a:extLst>
            </p:cNvPr>
            <p:cNvSpPr txBox="1"/>
            <p:nvPr/>
          </p:nvSpPr>
          <p:spPr>
            <a:xfrm>
              <a:off x="3070807" y="34806"/>
              <a:ext cx="4953000" cy="19659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prstTxWarp prst="textWave4">
                <a:avLst/>
              </a:prstTxWarp>
              <a:spAutoFit/>
            </a:bodyPr>
            <a:lstStyle/>
            <a:p>
              <a:pPr algn="ctr"/>
              <a:r>
                <a:rPr lang="bn-BD" sz="8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504856C-5E76-4807-A9D8-D2BF99C6C8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4" b="11143"/>
            <a:stretch/>
          </p:blipFill>
          <p:spPr bwMode="auto">
            <a:xfrm>
              <a:off x="7239000" y="2110224"/>
              <a:ext cx="4495799" cy="4101653"/>
            </a:xfrm>
            <a:prstGeom prst="rect">
              <a:avLst/>
            </a:prstGeom>
            <a:ln w="889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BAB9D01-35CD-4F40-B0DB-D3D9D187E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" y="1950720"/>
              <a:ext cx="3185054" cy="40433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6EE748-FE45-4B73-871C-09326B4B3DDF}"/>
                </a:ext>
              </a:extLst>
            </p:cNvPr>
            <p:cNvSpPr txBox="1"/>
            <p:nvPr/>
          </p:nvSpPr>
          <p:spPr>
            <a:xfrm>
              <a:off x="9350753" y="5409337"/>
              <a:ext cx="2170687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(৩য়  </a:t>
              </a:r>
              <a:r>
                <a:rPr lang="en-US" sz="3200" b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2800" b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BD" sz="14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893BC0-B370-428A-9FD9-1F859E04C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765" y="2110224"/>
              <a:ext cx="2663084" cy="37299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5664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12">
            <a:extLst>
              <a:ext uri="{FF2B5EF4-FFF2-40B4-BE49-F238E27FC236}">
                <a16:creationId xmlns:a16="http://schemas.microsoft.com/office/drawing/2014/main" id="{313F56E4-0BE9-4EB5-9E2E-CCF9DB8A7E00}"/>
              </a:ext>
            </a:extLst>
          </p:cNvPr>
          <p:cNvSpPr/>
          <p:nvPr/>
        </p:nvSpPr>
        <p:spPr>
          <a:xfrm>
            <a:off x="591297" y="2439391"/>
            <a:ext cx="3169920" cy="1524001"/>
          </a:xfrm>
          <a:prstGeom prst="wedgeRectCallout">
            <a:avLst>
              <a:gd name="adj1" fmla="val 59505"/>
              <a:gd name="adj2" fmla="val -199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কাব্যগ্রন্থঃ প্রেমাংশুর রক্ত চাই, বাংলার মাটি বাংলার জল, চাষাভূষার কাব্য, পঞ্চাশ সহস্র বর্ষ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026ED893-D87D-4B2F-8CF6-81F7BB73BAC5}"/>
              </a:ext>
            </a:extLst>
          </p:cNvPr>
          <p:cNvSpPr/>
          <p:nvPr/>
        </p:nvSpPr>
        <p:spPr>
          <a:xfrm>
            <a:off x="7528965" y="4663897"/>
            <a:ext cx="4038600" cy="1522012"/>
          </a:xfrm>
          <a:prstGeom prst="wedgeRectCallout">
            <a:avLst>
              <a:gd name="adj1" fmla="val -47423"/>
              <a:gd name="adj2" fmla="val -778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পড়ালেখাঃ ১৯৬২ সালে মাধ্যমিক, ১৯৬৪ সালে উচ্চ মাধ্যমিক , ১৯৬৯ সালে স্নাতক পাস করেন।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15">
            <a:extLst>
              <a:ext uri="{FF2B5EF4-FFF2-40B4-BE49-F238E27FC236}">
                <a16:creationId xmlns:a16="http://schemas.microsoft.com/office/drawing/2014/main" id="{415A9B48-3B94-43FB-AF9F-141BE91FDB39}"/>
              </a:ext>
            </a:extLst>
          </p:cNvPr>
          <p:cNvSpPr/>
          <p:nvPr/>
        </p:nvSpPr>
        <p:spPr>
          <a:xfrm>
            <a:off x="8305054" y="2774444"/>
            <a:ext cx="3295649" cy="1188948"/>
          </a:xfrm>
          <a:prstGeom prst="wedgeRectCallout">
            <a:avLst>
              <a:gd name="adj1" fmla="val -73372"/>
              <a:gd name="adj2" fmla="val -234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পিতাঃ সুখেন্দু প্রকাশ গুণ চৌধুরী।</a:t>
            </a:r>
          </a:p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মাতাঃ বীণাপানি গুণ।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16">
            <a:extLst>
              <a:ext uri="{FF2B5EF4-FFF2-40B4-BE49-F238E27FC236}">
                <a16:creationId xmlns:a16="http://schemas.microsoft.com/office/drawing/2014/main" id="{DFA593D0-47A7-477C-9964-A944C5DE9CF4}"/>
              </a:ext>
            </a:extLst>
          </p:cNvPr>
          <p:cNvSpPr/>
          <p:nvPr/>
        </p:nvSpPr>
        <p:spPr>
          <a:xfrm>
            <a:off x="3982140" y="5548173"/>
            <a:ext cx="2895600" cy="762000"/>
          </a:xfrm>
          <a:prstGeom prst="wedgeRectCallout">
            <a:avLst>
              <a:gd name="adj1" fmla="val 37314"/>
              <a:gd name="adj2" fmla="val -1016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পেশাঃ সাংবাদিকতা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23">
            <a:extLst>
              <a:ext uri="{FF2B5EF4-FFF2-40B4-BE49-F238E27FC236}">
                <a16:creationId xmlns:a16="http://schemas.microsoft.com/office/drawing/2014/main" id="{5FA77570-2DDB-416F-8FB4-5246A74431F4}"/>
              </a:ext>
            </a:extLst>
          </p:cNvPr>
          <p:cNvSpPr/>
          <p:nvPr/>
        </p:nvSpPr>
        <p:spPr>
          <a:xfrm>
            <a:off x="640080" y="591916"/>
            <a:ext cx="3593235" cy="1524001"/>
          </a:xfrm>
          <a:prstGeom prst="wedgeRectCallout">
            <a:avLst>
              <a:gd name="adj1" fmla="val 64881"/>
              <a:gd name="adj2" fmla="val 301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ছোটগল্পঃ আপন দলের মানুষ।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ছোটদের উপন্যাসঃ কালোমেঘের ভেলা, বাবা যখন ছোট ছিলেন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25">
            <a:extLst>
              <a:ext uri="{FF2B5EF4-FFF2-40B4-BE49-F238E27FC236}">
                <a16:creationId xmlns:a16="http://schemas.microsoft.com/office/drawing/2014/main" id="{5887F1C1-6BB2-428E-8657-D2326599C6F7}"/>
              </a:ext>
            </a:extLst>
          </p:cNvPr>
          <p:cNvSpPr/>
          <p:nvPr/>
        </p:nvSpPr>
        <p:spPr>
          <a:xfrm>
            <a:off x="8305053" y="593904"/>
            <a:ext cx="3295650" cy="1600200"/>
          </a:xfrm>
          <a:prstGeom prst="wedgeRectCallout">
            <a:avLst>
              <a:gd name="adj1" fmla="val -57421"/>
              <a:gd name="adj2" fmla="val 36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নির্মলেন্দু গুণ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১৯৪৫ সালে নেত্রকোনা জেলার কাশবন গ্রামে।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5A276C-17DC-45D3-BC1E-F1590BC06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4617"/>
          <a:stretch/>
        </p:blipFill>
        <p:spPr bwMode="auto">
          <a:xfrm>
            <a:off x="4233315" y="1699820"/>
            <a:ext cx="3295650" cy="264358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58F4E-503A-4625-B6DE-505CF7ADD262}"/>
              </a:ext>
            </a:extLst>
          </p:cNvPr>
          <p:cNvSpPr txBox="1"/>
          <p:nvPr/>
        </p:nvSpPr>
        <p:spPr>
          <a:xfrm>
            <a:off x="4826702" y="4501637"/>
            <a:ext cx="2108875" cy="588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b="1" i="1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নির্মলেন্দু</a:t>
            </a:r>
            <a:r>
              <a:rPr lang="en-US" b="1" i="1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i="1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গুণ </a:t>
            </a:r>
            <a:endParaRPr lang="en-US" b="1" i="1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21">
            <a:extLst>
              <a:ext uri="{FF2B5EF4-FFF2-40B4-BE49-F238E27FC236}">
                <a16:creationId xmlns:a16="http://schemas.microsoft.com/office/drawing/2014/main" id="{58A31D5C-61B3-4D15-BAB5-9E863C21D0D2}"/>
              </a:ext>
            </a:extLst>
          </p:cNvPr>
          <p:cNvSpPr/>
          <p:nvPr/>
        </p:nvSpPr>
        <p:spPr>
          <a:xfrm>
            <a:off x="4437963" y="403544"/>
            <a:ext cx="3050826" cy="1250136"/>
          </a:xfrm>
          <a:prstGeom prst="downArrow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6D50DB-6F9C-41E1-B62C-3B7F694FA121}"/>
              </a:ext>
            </a:extLst>
          </p:cNvPr>
          <p:cNvGrpSpPr/>
          <p:nvPr/>
        </p:nvGrpSpPr>
        <p:grpSpPr>
          <a:xfrm>
            <a:off x="440424" y="4141716"/>
            <a:ext cx="3153560" cy="1245684"/>
            <a:chOff x="440424" y="4141716"/>
            <a:chExt cx="3153560" cy="1245684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8CDFB497-E556-47C5-8F9B-86146D50BA2B}"/>
                </a:ext>
              </a:extLst>
            </p:cNvPr>
            <p:cNvSpPr/>
            <p:nvPr/>
          </p:nvSpPr>
          <p:spPr>
            <a:xfrm rot="16200000">
              <a:off x="1469800" y="3263215"/>
              <a:ext cx="1245684" cy="3002685"/>
            </a:xfrm>
            <a:prstGeom prst="wedgeRect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2EF6BCB9-369F-4605-A49B-CDFE86CDB990}"/>
                </a:ext>
              </a:extLst>
            </p:cNvPr>
            <p:cNvSpPr/>
            <p:nvPr/>
          </p:nvSpPr>
          <p:spPr>
            <a:xfrm rot="10800000" flipV="1">
              <a:off x="440424" y="4718349"/>
              <a:ext cx="3153559" cy="37266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পুরস্কার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সম্মাননা</a:t>
              </a:r>
              <a:r>
                <a:rPr lang="bn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একুশে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পদক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পুরস্কার,কবি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হাসান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হাফিজুর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স্মৃতি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পদক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bn-I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1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F513D-75F0-4109-BA53-50B76375D4AA}"/>
              </a:ext>
            </a:extLst>
          </p:cNvPr>
          <p:cNvSpPr txBox="1"/>
          <p:nvPr/>
        </p:nvSpPr>
        <p:spPr>
          <a:xfrm>
            <a:off x="685800" y="1765161"/>
            <a:ext cx="10698480" cy="45550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সঠিক ইতিহাস বলতে পারবে।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২।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৭ ই মার্চের ভাষণই ছিল স্বাধীনতার ঘোষনা তা বলতে পারবে।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কবিতা পাঠের মাধ্যমে শিক্ষাথীদের মনে দেশপ্রেম জাগ্রত হবে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Down Ribbon 7">
            <a:extLst>
              <a:ext uri="{FF2B5EF4-FFF2-40B4-BE49-F238E27FC236}">
                <a16:creationId xmlns:a16="http://schemas.microsoft.com/office/drawing/2014/main" id="{67630A31-4C14-4EA5-B39D-1F00F0321D6A}"/>
              </a:ext>
            </a:extLst>
          </p:cNvPr>
          <p:cNvSpPr/>
          <p:nvPr/>
        </p:nvSpPr>
        <p:spPr>
          <a:xfrm>
            <a:off x="2834640" y="286881"/>
            <a:ext cx="5120640" cy="1371600"/>
          </a:xfrm>
          <a:prstGeom prst="ellipseRibbon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শিখন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ফল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61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D331C-1F4A-47A1-ADEA-9F63F1B2485E}"/>
              </a:ext>
            </a:extLst>
          </p:cNvPr>
          <p:cNvSpPr/>
          <p:nvPr/>
        </p:nvSpPr>
        <p:spPr>
          <a:xfrm>
            <a:off x="3241604" y="371266"/>
            <a:ext cx="4648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EFD30-FC7F-4C1D-8CDC-64C7E05FC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4" t="9333" r="13226" b="37333"/>
          <a:stretch/>
        </p:blipFill>
        <p:spPr>
          <a:xfrm>
            <a:off x="385604" y="1144729"/>
            <a:ext cx="3409156" cy="4893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097B2B-7D8A-4DC7-9320-66FDC8E7E3D6}"/>
              </a:ext>
            </a:extLst>
          </p:cNvPr>
          <p:cNvSpPr txBox="1"/>
          <p:nvPr/>
        </p:nvSpPr>
        <p:spPr>
          <a:xfrm>
            <a:off x="5565616" y="1593087"/>
            <a:ext cx="61036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800" b="1" dirty="0"/>
              <a:t>নিম্ন মধ্যবিত্ত, করুণ কেরানী, নারী, বৃদ্ধ,ভবঘুরে</a:t>
            </a:r>
          </a:p>
          <a:p>
            <a:r>
              <a:rPr lang="as-IN" sz="1800" b="1" dirty="0"/>
              <a:t>আর তোমাদের মত শিশু পাতা-কুড়ানীরা দল বেঁধে৷</a:t>
            </a:r>
          </a:p>
          <a:p>
            <a:r>
              <a:rPr lang="as-IN" sz="1800" b="1" dirty="0"/>
              <a:t>একটি কবিতা পড়া হবে, তার জন্যে কী ব্যাকুল</a:t>
            </a:r>
          </a:p>
          <a:p>
            <a:r>
              <a:rPr lang="as-IN" sz="1800" b="1" dirty="0"/>
              <a:t>প্রতীক্ষা মানুষের: “কখন আসবে কবি?’ “কখন আসবে কবি?’</a:t>
            </a:r>
            <a:endParaRPr lang="en-US" sz="1800" b="1" dirty="0"/>
          </a:p>
          <a:p>
            <a:r>
              <a:rPr lang="as-IN" sz="1800" b="1" dirty="0"/>
              <a:t>শত বছরের শত সংগ্রাম শেষে,</a:t>
            </a:r>
          </a:p>
          <a:p>
            <a:r>
              <a:rPr lang="as-IN" sz="1800" b="1" dirty="0"/>
              <a:t>রবীন্দ্রনাথের মতো দৃপ্ত পায়ে হেঁটে</a:t>
            </a:r>
          </a:p>
          <a:p>
            <a:r>
              <a:rPr lang="as-IN" b="1" dirty="0"/>
              <a:t>অ:পর কবি এসে জনতার মঞ্চে দাঁড়ালেন৷</a:t>
            </a:r>
            <a:endParaRPr lang="en-US" b="1" dirty="0"/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তখন পলকে দারুন ঝলকে তরীতে উঠিল জল, হৃদয়ে লাগিল দোলা, জনসমুদ্রে জাগিল জোয়ার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সকল দুয়ার খোলা। কে রোধে তাহার বজ্রকন্ঠ বানী?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গণসূর্যের মঞ্চ কাপিয়ে কবি শোনালেন তার অমর কবিতাখানি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এবারের সংগ্রাম আমাদের মুক্তির সংগ্রাম,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সংগ্রাম।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সেই থেকে স্বাধীনতা শব্দটি আমাদের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99596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541AF79-3357-4873-9F1F-C0CA593DEBBA}"/>
              </a:ext>
            </a:extLst>
          </p:cNvPr>
          <p:cNvSpPr txBox="1"/>
          <p:nvPr/>
        </p:nvSpPr>
        <p:spPr>
          <a:xfrm>
            <a:off x="2403052" y="290016"/>
            <a:ext cx="2048933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C9F7C-C51A-4754-8B63-BDA6B1CBDB06}"/>
              </a:ext>
            </a:extLst>
          </p:cNvPr>
          <p:cNvSpPr txBox="1"/>
          <p:nvPr/>
        </p:nvSpPr>
        <p:spPr>
          <a:xfrm>
            <a:off x="498370" y="983623"/>
            <a:ext cx="18773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রোধে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2A1AA-38B1-4CA9-971C-09EC4A27DEC7}"/>
              </a:ext>
            </a:extLst>
          </p:cNvPr>
          <p:cNvSpPr txBox="1"/>
          <p:nvPr/>
        </p:nvSpPr>
        <p:spPr>
          <a:xfrm>
            <a:off x="8673703" y="823923"/>
            <a:ext cx="28875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 করে দেওয়া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59A5B-C927-414B-8E31-6ADA030374DD}"/>
              </a:ext>
            </a:extLst>
          </p:cNvPr>
          <p:cNvSpPr txBox="1"/>
          <p:nvPr/>
        </p:nvSpPr>
        <p:spPr>
          <a:xfrm>
            <a:off x="498370" y="2361710"/>
            <a:ext cx="204893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দারুন ঝলকে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8316A8-795D-4E0E-94F4-4E1DE324A2D9}"/>
              </a:ext>
            </a:extLst>
          </p:cNvPr>
          <p:cNvSpPr txBox="1"/>
          <p:nvPr/>
        </p:nvSpPr>
        <p:spPr>
          <a:xfrm>
            <a:off x="8779311" y="2246225"/>
            <a:ext cx="328803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প্রচন্ড ঝলক দিয়ে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132987-A485-4799-AEEC-3A219CAC2E39}"/>
              </a:ext>
            </a:extLst>
          </p:cNvPr>
          <p:cNvSpPr txBox="1"/>
          <p:nvPr/>
        </p:nvSpPr>
        <p:spPr>
          <a:xfrm>
            <a:off x="9085183" y="5278213"/>
            <a:ext cx="2676287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মাঠ দিগন্তে এসে মিশেছে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FED306-AA0E-48A0-9880-103E3D357031}"/>
              </a:ext>
            </a:extLst>
          </p:cNvPr>
          <p:cNvSpPr txBox="1"/>
          <p:nvPr/>
        </p:nvSpPr>
        <p:spPr>
          <a:xfrm>
            <a:off x="613410" y="5709100"/>
            <a:ext cx="21755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দিগন্ত প্লাবিত</a:t>
            </a:r>
            <a:endParaRPr lang="en-US" sz="3600" dirty="0"/>
          </a:p>
        </p:txBody>
      </p:sp>
      <p:pic>
        <p:nvPicPr>
          <p:cNvPr id="28" name="Picture 27" descr="eeere.jpg">
            <a:extLst>
              <a:ext uri="{FF2B5EF4-FFF2-40B4-BE49-F238E27FC236}">
                <a16:creationId xmlns:a16="http://schemas.microsoft.com/office/drawing/2014/main" id="{0EA224A2-AC91-4800-BDB4-691EA08550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18930" y="557492"/>
            <a:ext cx="3357909" cy="1235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F1EB20D-35F5-4579-AF70-8AD3105194CD}"/>
              </a:ext>
            </a:extLst>
          </p:cNvPr>
          <p:cNvSpPr txBox="1"/>
          <p:nvPr/>
        </p:nvSpPr>
        <p:spPr>
          <a:xfrm>
            <a:off x="435081" y="3925572"/>
            <a:ext cx="217551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গণসূর্যের মঞ্চ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B02C9F-594A-4906-90E7-C382707E4AD0}"/>
              </a:ext>
            </a:extLst>
          </p:cNvPr>
          <p:cNvSpPr txBox="1"/>
          <p:nvPr/>
        </p:nvSpPr>
        <p:spPr>
          <a:xfrm>
            <a:off x="9085183" y="3925572"/>
            <a:ext cx="246507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জনগনের নেতা </a:t>
            </a:r>
            <a:endParaRPr lang="en-US" sz="3600" dirty="0"/>
          </a:p>
        </p:txBody>
      </p:sp>
      <p:pic>
        <p:nvPicPr>
          <p:cNvPr id="29" name="Picture 6" descr="Image result for শেখ মুজিব">
            <a:extLst>
              <a:ext uri="{FF2B5EF4-FFF2-40B4-BE49-F238E27FC236}">
                <a16:creationId xmlns:a16="http://schemas.microsoft.com/office/drawing/2014/main" id="{B60C3F8B-B8BB-444C-A5EB-EB973DB8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85" y="3638423"/>
            <a:ext cx="3441383" cy="1347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A377285-388B-4D55-BECD-14CB54E107B7}"/>
              </a:ext>
            </a:extLst>
          </p:cNvPr>
          <p:cNvGrpSpPr/>
          <p:nvPr/>
        </p:nvGrpSpPr>
        <p:grpSpPr>
          <a:xfrm>
            <a:off x="4535457" y="2084899"/>
            <a:ext cx="3441382" cy="1261138"/>
            <a:chOff x="5399265" y="2129479"/>
            <a:chExt cx="3274438" cy="1261138"/>
          </a:xfrm>
        </p:grpSpPr>
        <p:pic>
          <p:nvPicPr>
            <p:cNvPr id="16" name="Picture 2" descr="Image result for ধু ধু মাঠ">
              <a:extLst>
                <a:ext uri="{FF2B5EF4-FFF2-40B4-BE49-F238E27FC236}">
                  <a16:creationId xmlns:a16="http://schemas.microsoft.com/office/drawing/2014/main" id="{BE21E88C-29E1-447B-8DB4-3762C281F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265" y="2155596"/>
              <a:ext cx="3274438" cy="123502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বিদ্যুৎ ">
              <a:extLst>
                <a:ext uri="{FF2B5EF4-FFF2-40B4-BE49-F238E27FC236}">
                  <a16:creationId xmlns:a16="http://schemas.microsoft.com/office/drawing/2014/main" id="{3C5E8C6C-1737-4E90-964E-CAEBEBD53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266" y="2129479"/>
              <a:ext cx="3274437" cy="126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দিগন্ত মাঠ">
            <a:extLst>
              <a:ext uri="{FF2B5EF4-FFF2-40B4-BE49-F238E27FC236}">
                <a16:creationId xmlns:a16="http://schemas.microsoft.com/office/drawing/2014/main" id="{789EC2C8-C139-441B-8DDB-777CEA1F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86" y="5278213"/>
            <a:ext cx="3441382" cy="1273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6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495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19</cp:revision>
  <dcterms:created xsi:type="dcterms:W3CDTF">2020-08-03T05:39:34Z</dcterms:created>
  <dcterms:modified xsi:type="dcterms:W3CDTF">2020-08-03T17:04:15Z</dcterms:modified>
</cp:coreProperties>
</file>