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034EC3-1D6E-4540-AB90-A8CBD9FCEC7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</dgm:spPr>
      <dgm:t>
        <a:bodyPr/>
        <a:lstStyle/>
        <a:p>
          <a:endParaRPr lang="en-US"/>
        </a:p>
      </dgm:t>
    </dgm:pt>
    <dgm:pt modelId="{82EF0E9C-4798-4157-A05F-F8E21DD8310B}">
      <dgm:prSet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pPr rtl="0"/>
          <a:r>
            <a:rPr lang="en-US" b="1" dirty="0" smtClean="0"/>
            <a:t>Welcome to </a:t>
          </a:r>
          <a:endParaRPr lang="en-US" dirty="0"/>
        </a:p>
      </dgm:t>
    </dgm:pt>
    <dgm:pt modelId="{11886983-1925-4444-977B-F2F5EF424E02}" type="parTrans" cxnId="{F68CB9FB-9C71-47BF-B9CA-EE5C18F260D3}">
      <dgm:prSet/>
      <dgm:spPr/>
      <dgm:t>
        <a:bodyPr/>
        <a:lstStyle/>
        <a:p>
          <a:endParaRPr lang="en-US"/>
        </a:p>
      </dgm:t>
    </dgm:pt>
    <dgm:pt modelId="{DAFB4F3B-A880-4849-864F-3033BC086B70}" type="sibTrans" cxnId="{F68CB9FB-9C71-47BF-B9CA-EE5C18F260D3}">
      <dgm:prSet/>
      <dgm:spPr/>
      <dgm:t>
        <a:bodyPr/>
        <a:lstStyle/>
        <a:p>
          <a:endParaRPr lang="en-US"/>
        </a:p>
      </dgm:t>
    </dgm:pt>
    <dgm:pt modelId="{B42DF988-149F-4151-9E80-FB77FF85655C}">
      <dgm:prSet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pPr rtl="0"/>
          <a:r>
            <a:rPr lang="en-US" b="1" dirty="0" smtClean="0"/>
            <a:t>My Accounting World</a:t>
          </a:r>
          <a:endParaRPr lang="en-US" dirty="0"/>
        </a:p>
      </dgm:t>
    </dgm:pt>
    <dgm:pt modelId="{98CF7143-0B4D-4EB5-8CF8-6869F0AED937}" type="parTrans" cxnId="{D9C1A1C3-3B39-4BEF-B44C-FE133A819C0E}">
      <dgm:prSet/>
      <dgm:spPr/>
      <dgm:t>
        <a:bodyPr/>
        <a:lstStyle/>
        <a:p>
          <a:endParaRPr lang="en-US"/>
        </a:p>
      </dgm:t>
    </dgm:pt>
    <dgm:pt modelId="{71DCB4E4-F876-44E5-AACA-B0A71C048B33}" type="sibTrans" cxnId="{D9C1A1C3-3B39-4BEF-B44C-FE133A819C0E}">
      <dgm:prSet/>
      <dgm:spPr/>
      <dgm:t>
        <a:bodyPr/>
        <a:lstStyle/>
        <a:p>
          <a:endParaRPr lang="en-US"/>
        </a:p>
      </dgm:t>
    </dgm:pt>
    <dgm:pt modelId="{B1896EE9-DEA1-4F72-B204-D45D44297C52}" type="pres">
      <dgm:prSet presAssocID="{8C034EC3-1D6E-4540-AB90-A8CBD9FCEC71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A3DE559-CD7E-4E01-B733-771D4CD4CB67}" type="pres">
      <dgm:prSet presAssocID="{8C034EC3-1D6E-4540-AB90-A8CBD9FCEC71}" presName="arrow" presStyleLbl="bgShp" presStyleIdx="0" presStyleCnt="1"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endParaRPr lang="en-US"/>
        </a:p>
      </dgm:t>
    </dgm:pt>
    <dgm:pt modelId="{13DCE49D-BC1C-4445-863D-673821C18B1A}" type="pres">
      <dgm:prSet presAssocID="{8C034EC3-1D6E-4540-AB90-A8CBD9FCEC71}" presName="linearProcess" presStyleCnt="0"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endParaRPr lang="en-US"/>
        </a:p>
      </dgm:t>
    </dgm:pt>
    <dgm:pt modelId="{AA76CF5F-95C7-4F50-8F9F-090A8AFF8AAD}" type="pres">
      <dgm:prSet presAssocID="{82EF0E9C-4798-4157-A05F-F8E21DD8310B}" presName="textNode" presStyleLbl="node1" presStyleIdx="0" presStyleCnt="2" custScaleX="284235" custScaleY="153957" custLinFactNeighborX="-3705" custLinFactNeighborY="-739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499F0C-16E9-4941-868C-CB7B04DF6B9C}" type="pres">
      <dgm:prSet presAssocID="{DAFB4F3B-A880-4849-864F-3033BC086B70}" presName="sibTrans" presStyleCnt="0"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endParaRPr lang="en-US"/>
        </a:p>
      </dgm:t>
    </dgm:pt>
    <dgm:pt modelId="{6E32B680-F5E2-440E-A188-2234D988B507}" type="pres">
      <dgm:prSet presAssocID="{B42DF988-149F-4151-9E80-FB77FF85655C}" presName="textNode" presStyleLbl="node1" presStyleIdx="1" presStyleCnt="2" custScaleX="338980" custScaleY="137928" custLinFactNeighborX="-50572" custLinFactNeighborY="664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C1A1C3-3B39-4BEF-B44C-FE133A819C0E}" srcId="{8C034EC3-1D6E-4540-AB90-A8CBD9FCEC71}" destId="{B42DF988-149F-4151-9E80-FB77FF85655C}" srcOrd="1" destOrd="0" parTransId="{98CF7143-0B4D-4EB5-8CF8-6869F0AED937}" sibTransId="{71DCB4E4-F876-44E5-AACA-B0A71C048B33}"/>
    <dgm:cxn modelId="{F68CB9FB-9C71-47BF-B9CA-EE5C18F260D3}" srcId="{8C034EC3-1D6E-4540-AB90-A8CBD9FCEC71}" destId="{82EF0E9C-4798-4157-A05F-F8E21DD8310B}" srcOrd="0" destOrd="0" parTransId="{11886983-1925-4444-977B-F2F5EF424E02}" sibTransId="{DAFB4F3B-A880-4849-864F-3033BC086B70}"/>
    <dgm:cxn modelId="{100F3B64-4271-432B-9FDD-FF4661C62CAB}" type="presOf" srcId="{82EF0E9C-4798-4157-A05F-F8E21DD8310B}" destId="{AA76CF5F-95C7-4F50-8F9F-090A8AFF8AAD}" srcOrd="0" destOrd="0" presId="urn:microsoft.com/office/officeart/2005/8/layout/hProcess9"/>
    <dgm:cxn modelId="{ED39C806-73AE-45CD-B0BB-6E47936C76EE}" type="presOf" srcId="{B42DF988-149F-4151-9E80-FB77FF85655C}" destId="{6E32B680-F5E2-440E-A188-2234D988B507}" srcOrd="0" destOrd="0" presId="urn:microsoft.com/office/officeart/2005/8/layout/hProcess9"/>
    <dgm:cxn modelId="{499783DA-D503-4CC0-B4CF-7585EA02CAC1}" type="presOf" srcId="{8C034EC3-1D6E-4540-AB90-A8CBD9FCEC71}" destId="{B1896EE9-DEA1-4F72-B204-D45D44297C52}" srcOrd="0" destOrd="0" presId="urn:microsoft.com/office/officeart/2005/8/layout/hProcess9"/>
    <dgm:cxn modelId="{175CD644-4F85-435C-9E08-6486F127F452}" type="presParOf" srcId="{B1896EE9-DEA1-4F72-B204-D45D44297C52}" destId="{6A3DE559-CD7E-4E01-B733-771D4CD4CB67}" srcOrd="0" destOrd="0" presId="urn:microsoft.com/office/officeart/2005/8/layout/hProcess9"/>
    <dgm:cxn modelId="{DB34751E-4023-4F8B-BA3D-E57B41E0E02E}" type="presParOf" srcId="{B1896EE9-DEA1-4F72-B204-D45D44297C52}" destId="{13DCE49D-BC1C-4445-863D-673821C18B1A}" srcOrd="1" destOrd="0" presId="urn:microsoft.com/office/officeart/2005/8/layout/hProcess9"/>
    <dgm:cxn modelId="{992DDFDF-733D-4CB0-8C3A-F68AB5FD6BAD}" type="presParOf" srcId="{13DCE49D-BC1C-4445-863D-673821C18B1A}" destId="{AA76CF5F-95C7-4F50-8F9F-090A8AFF8AAD}" srcOrd="0" destOrd="0" presId="urn:microsoft.com/office/officeart/2005/8/layout/hProcess9"/>
    <dgm:cxn modelId="{70D9BF19-BA98-4C6A-90B9-19C536146EEB}" type="presParOf" srcId="{13DCE49D-BC1C-4445-863D-673821C18B1A}" destId="{25499F0C-16E9-4941-868C-CB7B04DF6B9C}" srcOrd="1" destOrd="0" presId="urn:microsoft.com/office/officeart/2005/8/layout/hProcess9"/>
    <dgm:cxn modelId="{8C7D5D98-29AF-4C6D-8B9C-AD0281884CBE}" type="presParOf" srcId="{13DCE49D-BC1C-4445-863D-673821C18B1A}" destId="{6E32B680-F5E2-440E-A188-2234D988B507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3DE559-CD7E-4E01-B733-771D4CD4CB67}">
      <dsp:nvSpPr>
        <dsp:cNvPr id="0" name=""/>
        <dsp:cNvSpPr/>
      </dsp:nvSpPr>
      <dsp:spPr>
        <a:xfrm>
          <a:off x="777149" y="0"/>
          <a:ext cx="8807689" cy="242789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225425" dist="50800" dir="5220000" algn="ctr" rotWithShape="0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76CF5F-95C7-4F50-8F9F-090A8AFF8AAD}">
      <dsp:nvSpPr>
        <dsp:cNvPr id="0" name=""/>
        <dsp:cNvSpPr/>
      </dsp:nvSpPr>
      <dsp:spPr>
        <a:xfrm>
          <a:off x="0" y="0"/>
          <a:ext cx="4672887" cy="14951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225425" dist="50800" dir="5220000" algn="ctr" rotWithShape="0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b="1" kern="1200" dirty="0" smtClean="0"/>
            <a:t>Welcome to </a:t>
          </a:r>
          <a:endParaRPr lang="en-US" sz="4200" kern="1200" dirty="0"/>
        </a:p>
      </dsp:txBody>
      <dsp:txXfrm>
        <a:off x="72988" y="72988"/>
        <a:ext cx="4526911" cy="1349186"/>
      </dsp:txXfrm>
    </dsp:sp>
    <dsp:sp modelId="{6E32B680-F5E2-440E-A188-2234D988B507}">
      <dsp:nvSpPr>
        <dsp:cNvPr id="0" name=""/>
        <dsp:cNvSpPr/>
      </dsp:nvSpPr>
      <dsp:spPr>
        <a:xfrm>
          <a:off x="4730360" y="1088393"/>
          <a:ext cx="5572907" cy="13394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225425" dist="50800" dir="5220000" algn="ctr" rotWithShape="0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b="1" kern="1200" dirty="0" smtClean="0"/>
            <a:t>My Accounting World</a:t>
          </a:r>
          <a:endParaRPr lang="en-US" sz="4200" kern="1200" dirty="0"/>
        </a:p>
      </dsp:txBody>
      <dsp:txXfrm>
        <a:off x="4795749" y="1153782"/>
        <a:ext cx="5442129" cy="12087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2D511-D561-4A57-B346-35D524971201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A347AA-FAC0-4141-822D-02DB9B049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628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4A130-1ED9-4096-A39A-13C3819A6C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65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347AA-FAC0-4141-822D-02DB9B04936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86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2DB4-08EE-4654-AC54-BC5D0D2701DC}" type="datetime1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Rajshahi Divisional Online School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8508-DC67-42A0-A80D-3280023C3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120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1F194-1EEC-46F1-9009-57F00EA440AB}" type="datetime1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Rajshahi Divisional Online School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8508-DC67-42A0-A80D-3280023C3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227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0EAD-AE89-4755-924B-08C2D4AFBEA7}" type="datetime1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Rajshahi Divisional Online School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8508-DC67-42A0-A80D-3280023C3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28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ED5B-9198-43BA-8063-957BA4CC60CE}" type="datetime1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Rajshahi Divisional Online School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8508-DC67-42A0-A80D-3280023C3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4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DCEE-91A4-4680-A73F-16405DCE2900}" type="datetime1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Rajshahi Divisional Online School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8508-DC67-42A0-A80D-3280023C3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074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55C9A-12FD-47E9-991F-F0E4155CDD0A}" type="datetime1">
              <a:rPr lang="en-US" smtClean="0"/>
              <a:t>8/1/2020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Rajshahi Divisional Online School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8508-DC67-42A0-A80D-3280023C3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279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2185-728F-42CC-8B91-0A71F664AFAF}" type="datetime1">
              <a:rPr lang="en-US" smtClean="0"/>
              <a:t>8/1/2020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Rajshahi Divisional Online School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8508-DC67-42A0-A80D-3280023C3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52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F07F-95AB-4BCD-AC14-C4A0D5D06F7F}" type="datetime1">
              <a:rPr lang="en-US" smtClean="0"/>
              <a:t>8/1/2020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Rajshahi Divisional Online School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8508-DC67-42A0-A80D-3280023C3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03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CC765-7385-4738-B8B8-48FB66871E23}" type="datetime1">
              <a:rPr lang="en-US" smtClean="0"/>
              <a:t>8/1/2020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Rajshahi Divisional Online School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8508-DC67-42A0-A80D-3280023C3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022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6139C-9910-4768-98BC-27558A0FD9AF}" type="datetime1">
              <a:rPr lang="en-US" smtClean="0"/>
              <a:t>8/1/2020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Rajshahi Divisional Online School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8508-DC67-42A0-A80D-3280023C3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126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3A8F5-8056-4591-BE98-60794CAC95B2}" type="datetime1">
              <a:rPr lang="en-US" smtClean="0"/>
              <a:t>8/1/2020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Rajshahi Divisional Online School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8508-DC67-42A0-A80D-3280023C3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847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BD51C-D18C-4C66-A367-1B4D3DBF9A3C}" type="datetime1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Rajshahi Divisional Online School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88508-DC67-42A0-A80D-3280023C3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469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/>
          </p:nvPr>
        </p:nvGraphicFramePr>
        <p:xfrm>
          <a:off x="1646236" y="1553544"/>
          <a:ext cx="10361988" cy="2427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1552107" y="4682564"/>
            <a:ext cx="8915400" cy="1354138"/>
          </a:xfrm>
          <a:prstGeom prst="rect">
            <a:avLst/>
          </a:prstGeo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/>
            <a:r>
              <a:rPr lang="en-US" sz="5400" dirty="0">
                <a:latin typeface="Arial" panose="020B0604020202020204" pitchFamily="34" charset="0"/>
              </a:rPr>
              <a:t>Md. </a:t>
            </a:r>
            <a:r>
              <a:rPr lang="en-US" sz="5400" dirty="0" err="1">
                <a:latin typeface="Arial" panose="020B0604020202020204" pitchFamily="34" charset="0"/>
              </a:rPr>
              <a:t>Shakhawat</a:t>
            </a:r>
            <a:r>
              <a:rPr lang="en-US" sz="5400" dirty="0">
                <a:latin typeface="Arial" panose="020B0604020202020204" pitchFamily="34" charset="0"/>
              </a:rPr>
              <a:t> Hossain</a:t>
            </a:r>
          </a:p>
          <a:p>
            <a:pPr algn="ctr" eaLnBrk="1" hangingPunct="1"/>
            <a:r>
              <a:rPr lang="en-US" sz="2800" dirty="0">
                <a:latin typeface="Arial" panose="020B0604020202020204" pitchFamily="34" charset="0"/>
              </a:rPr>
              <a:t>Lecturer at Shah Makhdum </a:t>
            </a:r>
            <a:r>
              <a:rPr lang="en-US" sz="2800" dirty="0" smtClean="0">
                <a:latin typeface="Arial" panose="020B0604020202020204" pitchFamily="34" charset="0"/>
              </a:rPr>
              <a:t>College</a:t>
            </a:r>
            <a:r>
              <a:rPr lang="en-US" sz="2800" smtClean="0">
                <a:latin typeface="Arial" panose="020B0604020202020204" pitchFamily="34" charset="0"/>
              </a:rPr>
              <a:t>, Rajshahi.</a:t>
            </a:r>
            <a:endParaRPr lang="en-US" sz="2800" dirty="0">
              <a:latin typeface="Arial" panose="020B0604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23886" y="304939"/>
            <a:ext cx="9980614" cy="729417"/>
          </a:xfrm>
          <a:solidFill>
            <a:schemeClr val="tx2">
              <a:lumMod val="60000"/>
              <a:lumOff val="40000"/>
            </a:schemeClr>
          </a:solidFill>
          <a:ln w="38100">
            <a:solidFill>
              <a:srgbClr val="7030A0"/>
            </a:solidFill>
          </a:ln>
        </p:spPr>
        <p:txBody>
          <a:bodyPr/>
          <a:lstStyle/>
          <a:p>
            <a:r>
              <a:rPr lang="en-US" sz="4000" b="1" smtClean="0">
                <a:solidFill>
                  <a:schemeClr val="tx1"/>
                </a:solidFill>
              </a:rPr>
              <a:t>Rajshahi Divisional Online School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662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690"/>
    </mc:Choice>
    <mc:Fallback xmlns="">
      <p:transition spd="slow" advTm="1369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215152" y="242046"/>
            <a:ext cx="6373907" cy="1922929"/>
          </a:xfrm>
          <a:prstGeom prst="round2Diag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solidFill>
                  <a:srgbClr val="00B050"/>
                </a:solidFill>
              </a:rPr>
              <a:t>ঈদ</a:t>
            </a:r>
            <a:r>
              <a:rPr lang="en-US" sz="8000" dirty="0" smtClean="0">
                <a:solidFill>
                  <a:srgbClr val="00B050"/>
                </a:solidFill>
              </a:rPr>
              <a:t> </a:t>
            </a:r>
            <a:r>
              <a:rPr lang="en-US" sz="8000" dirty="0" err="1" smtClean="0">
                <a:solidFill>
                  <a:srgbClr val="00B050"/>
                </a:solidFill>
              </a:rPr>
              <a:t>মোবারক</a:t>
            </a:r>
            <a:endParaRPr lang="en-US" sz="8000" dirty="0">
              <a:solidFill>
                <a:srgbClr val="00B05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418" y="242046"/>
            <a:ext cx="6858000" cy="6858000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dirty="0" err="1" smtClean="0">
                <a:solidFill>
                  <a:srgbClr val="FF0000"/>
                </a:solidFill>
              </a:rPr>
              <a:t>Rajshahi</a:t>
            </a:r>
            <a:r>
              <a:rPr lang="en-US" sz="1800" dirty="0" smtClean="0">
                <a:solidFill>
                  <a:srgbClr val="FF0000"/>
                </a:solidFill>
              </a:rPr>
              <a:t> Divisional Online School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26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544638"/>
            <a:ext cx="9144000" cy="1655762"/>
          </a:xfrm>
        </p:spPr>
        <p:txBody>
          <a:bodyPr>
            <a:normAutofit/>
          </a:bodyPr>
          <a:lstStyle/>
          <a:p>
            <a:r>
              <a:rPr lang="en-US" sz="8000" dirty="0" err="1" smtClean="0"/>
              <a:t>এক</a:t>
            </a:r>
            <a:r>
              <a:rPr lang="en-US" sz="8000" dirty="0" smtClean="0"/>
              <a:t> </a:t>
            </a:r>
            <a:r>
              <a:rPr lang="en-US" sz="8000" dirty="0" err="1" smtClean="0"/>
              <a:t>তরফা</a:t>
            </a:r>
            <a:r>
              <a:rPr lang="en-US" sz="8000" dirty="0" smtClean="0"/>
              <a:t> দাখিলা-৪</a:t>
            </a:r>
            <a:endParaRPr lang="en-US" sz="8000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24000" y="486944"/>
            <a:ext cx="9144000" cy="95189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0" dirty="0" err="1"/>
              <a:t>আজকের</a:t>
            </a:r>
            <a:r>
              <a:rPr lang="en-US" sz="8000" dirty="0"/>
              <a:t> </a:t>
            </a:r>
            <a:r>
              <a:rPr lang="en-US" sz="8000" dirty="0" err="1"/>
              <a:t>আলোচ্য</a:t>
            </a:r>
            <a:r>
              <a:rPr lang="en-US" sz="8000" dirty="0"/>
              <a:t> </a:t>
            </a:r>
            <a:r>
              <a:rPr lang="en-US" sz="8000" dirty="0" err="1"/>
              <a:t>বিষয়</a:t>
            </a:r>
            <a:endParaRPr lang="en-US" sz="8000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>
          <a:xfrm>
            <a:off x="2832100" y="6332970"/>
            <a:ext cx="4917840" cy="365125"/>
          </a:xfrm>
        </p:spPr>
        <p:txBody>
          <a:bodyPr/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Rajshahi</a:t>
            </a:r>
            <a:r>
              <a:rPr lang="en-US" sz="2000" dirty="0" smtClean="0">
                <a:solidFill>
                  <a:srgbClr val="FF0000"/>
                </a:solidFill>
              </a:rPr>
              <a:t> Divisional Online School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58900" y="2844538"/>
            <a:ext cx="9969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00B050"/>
                </a:solidFill>
              </a:rPr>
              <a:t>গাণিতিক</a:t>
            </a:r>
            <a:r>
              <a:rPr lang="en-US" sz="5400" b="1" dirty="0" smtClean="0">
                <a:solidFill>
                  <a:srgbClr val="00B050"/>
                </a:solidFill>
              </a:rPr>
              <a:t> </a:t>
            </a:r>
            <a:r>
              <a:rPr lang="en-US" sz="5400" b="1" dirty="0" err="1" smtClean="0">
                <a:solidFill>
                  <a:srgbClr val="00B050"/>
                </a:solidFill>
              </a:rPr>
              <a:t>সমস্যার</a:t>
            </a:r>
            <a:r>
              <a:rPr lang="en-US" sz="5400" b="1" dirty="0" smtClean="0">
                <a:solidFill>
                  <a:srgbClr val="00B050"/>
                </a:solidFill>
              </a:rPr>
              <a:t>  </a:t>
            </a:r>
            <a:r>
              <a:rPr lang="en-US" sz="5400" b="1" dirty="0" err="1" smtClean="0">
                <a:solidFill>
                  <a:srgbClr val="00B050"/>
                </a:solidFill>
              </a:rPr>
              <a:t>সমাধানঃ</a:t>
            </a:r>
            <a:endParaRPr lang="en-US" sz="5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564490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repeatCount="3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1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15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01706" y="201707"/>
            <a:ext cx="11990294" cy="6723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৪. </a:t>
            </a:r>
            <a:r>
              <a:rPr lang="en-US" dirty="0" err="1" smtClean="0"/>
              <a:t>রাহাত</a:t>
            </a:r>
            <a:r>
              <a:rPr lang="en-US" dirty="0" smtClean="0"/>
              <a:t> </a:t>
            </a:r>
            <a:r>
              <a:rPr lang="en-US" dirty="0" err="1" smtClean="0"/>
              <a:t>এন্টারপ্রাইজ</a:t>
            </a:r>
            <a:r>
              <a:rPr lang="en-US" dirty="0" smtClean="0"/>
              <a:t> </a:t>
            </a:r>
            <a:r>
              <a:rPr lang="en-US" dirty="0" err="1" smtClean="0"/>
              <a:t>একতরফা</a:t>
            </a:r>
            <a:r>
              <a:rPr lang="en-US" dirty="0" smtClean="0"/>
              <a:t> </a:t>
            </a:r>
            <a:r>
              <a:rPr lang="en-US" dirty="0" err="1" smtClean="0"/>
              <a:t>দাখিলা</a:t>
            </a:r>
            <a:r>
              <a:rPr lang="en-US" dirty="0" smtClean="0"/>
              <a:t> </a:t>
            </a:r>
            <a:r>
              <a:rPr lang="en-US" dirty="0" err="1" smtClean="0"/>
              <a:t>পদ্ধতিতে</a:t>
            </a:r>
            <a:r>
              <a:rPr lang="en-US" dirty="0" smtClean="0"/>
              <a:t> </a:t>
            </a:r>
            <a:r>
              <a:rPr lang="en-US" dirty="0" err="1" smtClean="0"/>
              <a:t>হিসাব</a:t>
            </a:r>
            <a:r>
              <a:rPr lang="en-US" dirty="0" smtClean="0"/>
              <a:t> </a:t>
            </a:r>
            <a:r>
              <a:rPr lang="en-US" dirty="0" err="1" smtClean="0"/>
              <a:t>সংরক্ষণ</a:t>
            </a:r>
            <a:r>
              <a:rPr lang="en-US" dirty="0" smtClean="0"/>
              <a:t> </a:t>
            </a:r>
            <a:r>
              <a:rPr lang="en-US" dirty="0" err="1" smtClean="0"/>
              <a:t>করেন</a:t>
            </a:r>
            <a:r>
              <a:rPr lang="en-US" dirty="0" smtClean="0"/>
              <a:t>। </a:t>
            </a:r>
            <a:r>
              <a:rPr lang="en-US" dirty="0" err="1" smtClean="0"/>
              <a:t>তার</a:t>
            </a:r>
            <a:r>
              <a:rPr lang="en-US" dirty="0" smtClean="0"/>
              <a:t> ৩১/১২/২০২০ </a:t>
            </a:r>
            <a:r>
              <a:rPr lang="en-US" dirty="0" err="1" smtClean="0"/>
              <a:t>তারিখে</a:t>
            </a:r>
            <a:r>
              <a:rPr lang="en-US" dirty="0" smtClean="0"/>
              <a:t> </a:t>
            </a:r>
            <a:r>
              <a:rPr lang="en-US" dirty="0" err="1" smtClean="0"/>
              <a:t>তার</a:t>
            </a:r>
            <a:r>
              <a:rPr lang="en-US" dirty="0" smtClean="0"/>
              <a:t> </a:t>
            </a:r>
            <a:r>
              <a:rPr lang="en-US" dirty="0" err="1" smtClean="0"/>
              <a:t>আর্থিক</a:t>
            </a:r>
            <a:r>
              <a:rPr lang="en-US" dirty="0" smtClean="0"/>
              <a:t> </a:t>
            </a:r>
            <a:r>
              <a:rPr lang="en-US" dirty="0" err="1" smtClean="0"/>
              <a:t>অবস্থা</a:t>
            </a:r>
            <a:r>
              <a:rPr lang="en-US" dirty="0" smtClean="0"/>
              <a:t> </a:t>
            </a:r>
            <a:r>
              <a:rPr lang="en-US" dirty="0" err="1" smtClean="0"/>
              <a:t>ছিল</a:t>
            </a:r>
            <a:r>
              <a:rPr lang="en-US" dirty="0"/>
              <a:t> </a:t>
            </a:r>
            <a:r>
              <a:rPr lang="en-US" dirty="0" err="1" smtClean="0"/>
              <a:t>নিম্নরুপ</a:t>
            </a:r>
            <a:r>
              <a:rPr lang="en-US" dirty="0" smtClean="0"/>
              <a:t>: 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005233"/>
              </p:ext>
            </p:extLst>
          </p:nvPr>
        </p:nvGraphicFramePr>
        <p:xfrm>
          <a:off x="431800" y="987112"/>
          <a:ext cx="10891666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5029"/>
                <a:gridCol w="1630804"/>
                <a:gridCol w="3738124"/>
                <a:gridCol w="1707709"/>
              </a:tblGrid>
              <a:tr h="26014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দায়সমূহ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টাকা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সম্পত্তিসমূহ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টাকা</a:t>
                      </a:r>
                      <a:endParaRPr lang="en-US" dirty="0"/>
                    </a:p>
                  </a:txBody>
                  <a:tcPr/>
                </a:tc>
              </a:tr>
              <a:tr h="263759">
                <a:tc>
                  <a:txBody>
                    <a:bodyPr/>
                    <a:lstStyle/>
                    <a:p>
                      <a:r>
                        <a:rPr lang="en-US" dirty="0" smtClean="0"/>
                        <a:t>১০% </a:t>
                      </a:r>
                      <a:r>
                        <a:rPr lang="en-US" dirty="0" err="1" smtClean="0"/>
                        <a:t>ব্যাংক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ঋণ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৪০,০০০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নগদ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তহবিল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৪০,০০০</a:t>
                      </a:r>
                      <a:endParaRPr lang="en-US" dirty="0"/>
                    </a:p>
                  </a:txBody>
                  <a:tcPr/>
                </a:tc>
              </a:tr>
              <a:tr h="26375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প্রদেয়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বিল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১৫,০০০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বিবিদ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দেনাদার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৭০,০০০</a:t>
                      </a:r>
                      <a:endParaRPr lang="en-US" dirty="0"/>
                    </a:p>
                  </a:txBody>
                  <a:tcPr/>
                </a:tc>
              </a:tr>
              <a:tr h="26375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বিবিদ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পাওনাদার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৩০,০০০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১২% </a:t>
                      </a:r>
                      <a:r>
                        <a:rPr lang="en-US" dirty="0" err="1" smtClean="0"/>
                        <a:t>লগ্নিপত্র</a:t>
                      </a:r>
                      <a:r>
                        <a:rPr lang="en-US" baseline="0" dirty="0" smtClean="0"/>
                        <a:t> (০১-০৭-২০২০)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৬০,০০০</a:t>
                      </a:r>
                      <a:endParaRPr lang="en-US" dirty="0"/>
                    </a:p>
                  </a:txBody>
                  <a:tcPr/>
                </a:tc>
              </a:tr>
              <a:tr h="26375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বকেয়া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মজুরি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৫,০০০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আসবাবপত্র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৫০,০০০</a:t>
                      </a:r>
                      <a:endParaRPr lang="en-US" dirty="0"/>
                    </a:p>
                  </a:txBody>
                  <a:tcPr/>
                </a:tc>
              </a:tr>
              <a:tr h="2637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প্রাপ্য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বিল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২০,০০০</a:t>
                      </a:r>
                      <a:endParaRPr lang="en-US" dirty="0"/>
                    </a:p>
                  </a:txBody>
                  <a:tcPr/>
                </a:tc>
              </a:tr>
              <a:tr h="2637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মজুদ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পণ্য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৩৫,০০০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279585" y="3666566"/>
            <a:ext cx="11134165" cy="5916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 smtClean="0"/>
              <a:t>তিনি</a:t>
            </a:r>
            <a:r>
              <a:rPr lang="en-US" sz="1400" dirty="0" smtClean="0"/>
              <a:t> </a:t>
            </a:r>
            <a:r>
              <a:rPr lang="en-US" sz="1400" dirty="0" err="1" smtClean="0"/>
              <a:t>ব্যবসায়ের</a:t>
            </a:r>
            <a:r>
              <a:rPr lang="en-US" sz="1400" dirty="0" smtClean="0"/>
              <a:t> </a:t>
            </a:r>
            <a:r>
              <a:rPr lang="en-US" sz="1400" dirty="0" err="1" smtClean="0"/>
              <a:t>বিক্রয়লব্ধ</a:t>
            </a:r>
            <a:r>
              <a:rPr lang="en-US" sz="1400" dirty="0" smtClean="0"/>
              <a:t> </a:t>
            </a:r>
            <a:r>
              <a:rPr lang="en-US" sz="1400" dirty="0" err="1" smtClean="0"/>
              <a:t>অর্থ</a:t>
            </a:r>
            <a:r>
              <a:rPr lang="en-US" sz="1400" dirty="0" smtClean="0"/>
              <a:t> ২০,০০০ </a:t>
            </a:r>
            <a:r>
              <a:rPr lang="en-US" sz="1400" dirty="0" err="1" smtClean="0"/>
              <a:t>টাকা</a:t>
            </a:r>
            <a:r>
              <a:rPr lang="en-US" sz="1400" dirty="0" smtClean="0"/>
              <a:t> </a:t>
            </a:r>
            <a:r>
              <a:rPr lang="en-US" sz="1400" dirty="0" err="1" smtClean="0"/>
              <a:t>নিজ</a:t>
            </a:r>
            <a:r>
              <a:rPr lang="en-US" sz="1400" dirty="0" smtClean="0"/>
              <a:t> </a:t>
            </a:r>
            <a:r>
              <a:rPr lang="en-US" sz="1400" dirty="0" err="1" smtClean="0"/>
              <a:t>প্রয়োজনে</a:t>
            </a:r>
            <a:r>
              <a:rPr lang="en-US" sz="1400" dirty="0" smtClean="0"/>
              <a:t> </a:t>
            </a:r>
            <a:r>
              <a:rPr lang="en-US" sz="1400" dirty="0" err="1" smtClean="0"/>
              <a:t>খরচ</a:t>
            </a:r>
            <a:r>
              <a:rPr lang="en-US" sz="1400" dirty="0" smtClean="0"/>
              <a:t> </a:t>
            </a:r>
            <a:r>
              <a:rPr lang="en-US" sz="1400" dirty="0" err="1" smtClean="0"/>
              <a:t>করেন</a:t>
            </a:r>
            <a:r>
              <a:rPr lang="en-US" sz="1400" dirty="0" smtClean="0"/>
              <a:t>। </a:t>
            </a:r>
            <a:r>
              <a:rPr lang="en-US" sz="1400" dirty="0" err="1" smtClean="0"/>
              <a:t>ব্যক্তিগত</a:t>
            </a:r>
            <a:r>
              <a:rPr lang="en-US" sz="1400" dirty="0" smtClean="0"/>
              <a:t> </a:t>
            </a:r>
            <a:r>
              <a:rPr lang="en-US" sz="1400" dirty="0" err="1" smtClean="0"/>
              <a:t>মোবাইল</a:t>
            </a:r>
            <a:r>
              <a:rPr lang="en-US" sz="1400" dirty="0" smtClean="0"/>
              <a:t> </a:t>
            </a:r>
            <a:r>
              <a:rPr lang="en-US" sz="1400" dirty="0" err="1" smtClean="0"/>
              <a:t>সেট</a:t>
            </a:r>
            <a:r>
              <a:rPr lang="en-US" sz="1400" dirty="0" smtClean="0"/>
              <a:t> </a:t>
            </a:r>
            <a:r>
              <a:rPr lang="en-US" sz="1400" dirty="0" err="1" smtClean="0"/>
              <a:t>বিক্রি</a:t>
            </a:r>
            <a:r>
              <a:rPr lang="en-US" sz="1400" dirty="0" smtClean="0"/>
              <a:t> </a:t>
            </a:r>
            <a:r>
              <a:rPr lang="en-US" sz="1400" dirty="0" err="1" smtClean="0"/>
              <a:t>করে</a:t>
            </a:r>
            <a:r>
              <a:rPr lang="en-US" sz="1400" dirty="0" smtClean="0"/>
              <a:t> </a:t>
            </a:r>
            <a:r>
              <a:rPr lang="en-US" sz="1400" dirty="0" err="1" smtClean="0"/>
              <a:t>ব্যবসায়ের</a:t>
            </a:r>
            <a:r>
              <a:rPr lang="en-US" sz="1400" dirty="0" smtClean="0"/>
              <a:t> </a:t>
            </a:r>
            <a:r>
              <a:rPr lang="en-US" sz="1400" dirty="0" err="1" smtClean="0"/>
              <a:t>ভাড়া</a:t>
            </a:r>
            <a:r>
              <a:rPr lang="en-US" sz="1400" dirty="0" smtClean="0"/>
              <a:t> ৫,০০০ </a:t>
            </a:r>
            <a:r>
              <a:rPr lang="en-US" sz="1400" dirty="0" err="1" smtClean="0"/>
              <a:t>টাকা</a:t>
            </a:r>
            <a:r>
              <a:rPr lang="en-US" sz="1400" dirty="0" smtClean="0"/>
              <a:t> </a:t>
            </a:r>
            <a:r>
              <a:rPr lang="en-US" sz="1400" dirty="0" err="1" smtClean="0"/>
              <a:t>পরিশোধ</a:t>
            </a:r>
            <a:r>
              <a:rPr lang="en-US" sz="1400" dirty="0" smtClean="0"/>
              <a:t> </a:t>
            </a:r>
            <a:r>
              <a:rPr lang="en-US" sz="1400" dirty="0" err="1" smtClean="0"/>
              <a:t>করেন</a:t>
            </a:r>
            <a:r>
              <a:rPr lang="en-US" sz="1400" dirty="0" smtClean="0"/>
              <a:t>। </a:t>
            </a:r>
            <a:r>
              <a:rPr lang="en-US" sz="1400" dirty="0" err="1" smtClean="0"/>
              <a:t>জাবেদ</a:t>
            </a:r>
            <a:r>
              <a:rPr lang="en-US" sz="1400" dirty="0" smtClean="0"/>
              <a:t> </a:t>
            </a:r>
            <a:r>
              <a:rPr lang="en-US" sz="1400" dirty="0" err="1" smtClean="0"/>
              <a:t>এর</a:t>
            </a:r>
            <a:r>
              <a:rPr lang="en-US" sz="1400" dirty="0" smtClean="0"/>
              <a:t> </a:t>
            </a:r>
            <a:r>
              <a:rPr lang="en-US" sz="1400" dirty="0" err="1" smtClean="0"/>
              <a:t>প্রারম্ভিক</a:t>
            </a:r>
            <a:r>
              <a:rPr lang="en-US" sz="1400" dirty="0" smtClean="0"/>
              <a:t> </a:t>
            </a:r>
            <a:r>
              <a:rPr lang="en-US" sz="1400" dirty="0" err="1" smtClean="0"/>
              <a:t>মূলধন</a:t>
            </a:r>
            <a:r>
              <a:rPr lang="en-US" sz="1400" dirty="0" smtClean="0"/>
              <a:t> </a:t>
            </a:r>
            <a:r>
              <a:rPr lang="en-US" sz="1400" dirty="0" err="1" smtClean="0"/>
              <a:t>ছিল</a:t>
            </a:r>
            <a:r>
              <a:rPr lang="en-US" sz="1400" dirty="0" smtClean="0"/>
              <a:t> ৯৫,০০০ </a:t>
            </a:r>
            <a:r>
              <a:rPr lang="en-US" sz="1400" dirty="0" err="1" smtClean="0"/>
              <a:t>টাকা</a:t>
            </a:r>
            <a:endParaRPr lang="en-US" sz="1400" dirty="0"/>
          </a:p>
        </p:txBody>
      </p:sp>
      <p:sp>
        <p:nvSpPr>
          <p:cNvPr id="5" name="Rounded Rectangle 4"/>
          <p:cNvSpPr/>
          <p:nvPr/>
        </p:nvSpPr>
        <p:spPr>
          <a:xfrm>
            <a:off x="201706" y="4384861"/>
            <a:ext cx="11134165" cy="21111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/>
              <a:t>অন্যান্য</a:t>
            </a:r>
            <a:r>
              <a:rPr lang="en-US" sz="1400" dirty="0" smtClean="0"/>
              <a:t> </a:t>
            </a:r>
            <a:r>
              <a:rPr lang="en-US" sz="1400" dirty="0" err="1" smtClean="0"/>
              <a:t>তথ্যাবলীঃ</a:t>
            </a: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 smtClean="0"/>
              <a:t>ব্যাংক</a:t>
            </a:r>
            <a:r>
              <a:rPr lang="en-US" sz="1400" dirty="0" smtClean="0"/>
              <a:t> </a:t>
            </a:r>
            <a:r>
              <a:rPr lang="en-US" sz="1400" dirty="0" err="1" smtClean="0"/>
              <a:t>ঋণের</a:t>
            </a:r>
            <a:r>
              <a:rPr lang="en-US" sz="1400" dirty="0" smtClean="0"/>
              <a:t> </a:t>
            </a:r>
            <a:r>
              <a:rPr lang="en-US" sz="1400" dirty="0" err="1" smtClean="0"/>
              <a:t>পরিমাণ</a:t>
            </a:r>
            <a:r>
              <a:rPr lang="en-US" sz="1400" dirty="0" smtClean="0"/>
              <a:t> ২০,০০০ টাকা৩০/০৬/২০২০ </a:t>
            </a:r>
            <a:r>
              <a:rPr lang="en-US" sz="1400" dirty="0" err="1" smtClean="0"/>
              <a:t>ইং</a:t>
            </a:r>
            <a:r>
              <a:rPr lang="en-US" sz="1400" dirty="0" smtClean="0"/>
              <a:t>  </a:t>
            </a:r>
            <a:r>
              <a:rPr lang="en-US" sz="1400" dirty="0" err="1" smtClean="0"/>
              <a:t>তারিখে</a:t>
            </a:r>
            <a:r>
              <a:rPr lang="en-US" sz="1400" dirty="0" smtClean="0"/>
              <a:t> </a:t>
            </a:r>
            <a:r>
              <a:rPr lang="en-US" sz="1400" dirty="0" err="1" smtClean="0"/>
              <a:t>পরিশোধ</a:t>
            </a:r>
            <a:r>
              <a:rPr lang="en-US" sz="1400" dirty="0" smtClean="0"/>
              <a:t> </a:t>
            </a:r>
            <a:r>
              <a:rPr lang="en-US" sz="1400" dirty="0" err="1" smtClean="0"/>
              <a:t>করা</a:t>
            </a:r>
            <a:r>
              <a:rPr lang="en-US" sz="1400" dirty="0" smtClean="0"/>
              <a:t> </a:t>
            </a:r>
            <a:r>
              <a:rPr lang="en-US" sz="1400" dirty="0" err="1" smtClean="0"/>
              <a:t>হয়েছে</a:t>
            </a:r>
            <a:r>
              <a:rPr lang="en-US" sz="1400" dirty="0" smtClean="0"/>
              <a:t>।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৩১/১২/২০২০ </a:t>
            </a:r>
            <a:r>
              <a:rPr lang="en-US" sz="1400" dirty="0" err="1" smtClean="0"/>
              <a:t>টাকার</a:t>
            </a:r>
            <a:r>
              <a:rPr lang="en-US" sz="1400" dirty="0" smtClean="0"/>
              <a:t> </a:t>
            </a:r>
            <a:r>
              <a:rPr lang="en-US" sz="1400" dirty="0" err="1" smtClean="0"/>
              <a:t>যন্ত্রপাতি</a:t>
            </a:r>
            <a:r>
              <a:rPr lang="en-US" sz="1400" dirty="0" smtClean="0"/>
              <a:t> </a:t>
            </a:r>
            <a:r>
              <a:rPr lang="en-US" sz="1400" dirty="0" err="1" smtClean="0"/>
              <a:t>ক্রয়</a:t>
            </a:r>
            <a:r>
              <a:rPr lang="en-US" sz="1400" dirty="0" smtClean="0"/>
              <a:t> </a:t>
            </a:r>
            <a:r>
              <a:rPr lang="en-US" sz="1400" dirty="0" err="1" smtClean="0"/>
              <a:t>করে</a:t>
            </a:r>
            <a:r>
              <a:rPr lang="en-US" sz="1400" dirty="0" smtClean="0"/>
              <a:t> </a:t>
            </a:r>
            <a:r>
              <a:rPr lang="en-US" sz="1400" dirty="0" err="1" smtClean="0"/>
              <a:t>ভূলবশত</a:t>
            </a:r>
            <a:r>
              <a:rPr lang="en-US" sz="1400" dirty="0" smtClean="0"/>
              <a:t> </a:t>
            </a:r>
            <a:r>
              <a:rPr lang="en-US" sz="1400" dirty="0" err="1" smtClean="0"/>
              <a:t>হিসাবের</a:t>
            </a:r>
            <a:r>
              <a:rPr lang="en-US" sz="1400" dirty="0" smtClean="0"/>
              <a:t> </a:t>
            </a:r>
            <a:r>
              <a:rPr lang="en-US" sz="1400" dirty="0" err="1" smtClean="0"/>
              <a:t>বইতে</a:t>
            </a:r>
            <a:r>
              <a:rPr lang="en-US" sz="1400" dirty="0" smtClean="0"/>
              <a:t> </a:t>
            </a:r>
            <a:r>
              <a:rPr lang="en-US" sz="1400" dirty="0" err="1" smtClean="0"/>
              <a:t>লেখা</a:t>
            </a:r>
            <a:r>
              <a:rPr lang="en-US" sz="1400" dirty="0" smtClean="0"/>
              <a:t> </a:t>
            </a:r>
            <a:r>
              <a:rPr lang="en-US" sz="1400" dirty="0" err="1" smtClean="0"/>
              <a:t>হয়নি</a:t>
            </a:r>
            <a:r>
              <a:rPr lang="en-US" sz="1400" dirty="0" smtClean="0"/>
              <a:t>। </a:t>
            </a:r>
            <a:r>
              <a:rPr lang="en-US" sz="1400" dirty="0" err="1" smtClean="0"/>
              <a:t>এবং</a:t>
            </a:r>
            <a:r>
              <a:rPr lang="en-US" sz="1400" dirty="0" smtClean="0"/>
              <a:t> </a:t>
            </a:r>
            <a:r>
              <a:rPr lang="en-US" sz="1400" dirty="0" err="1" smtClean="0"/>
              <a:t>এর</a:t>
            </a:r>
            <a:r>
              <a:rPr lang="en-US" sz="1400" dirty="0" smtClean="0"/>
              <a:t> </a:t>
            </a:r>
            <a:r>
              <a:rPr lang="en-US" sz="1400" dirty="0" err="1" smtClean="0"/>
              <a:t>মূল্য</a:t>
            </a:r>
            <a:r>
              <a:rPr lang="en-US" sz="1400" dirty="0" smtClean="0"/>
              <a:t> </a:t>
            </a:r>
            <a:r>
              <a:rPr lang="en-US" sz="1400" dirty="0" err="1" smtClean="0"/>
              <a:t>অপরিশোধিত</a:t>
            </a:r>
            <a:r>
              <a:rPr lang="en-US" sz="1400" dirty="0" smtClean="0"/>
              <a:t> </a:t>
            </a:r>
            <a:r>
              <a:rPr lang="en-US" sz="1400" dirty="0" err="1" smtClean="0"/>
              <a:t>রয়েছে</a:t>
            </a:r>
            <a:r>
              <a:rPr lang="en-US" sz="1400" dirty="0" smtClean="0"/>
              <a:t>।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 smtClean="0"/>
              <a:t>গুদামজাতকরকৃত</a:t>
            </a:r>
            <a:r>
              <a:rPr lang="en-US" sz="1400" dirty="0" smtClean="0"/>
              <a:t> ২০০০ </a:t>
            </a:r>
            <a:r>
              <a:rPr lang="en-US" sz="1400" dirty="0" err="1" smtClean="0"/>
              <a:t>টাকার</a:t>
            </a:r>
            <a:r>
              <a:rPr lang="en-US" sz="1400" dirty="0" smtClean="0"/>
              <a:t> </a:t>
            </a:r>
            <a:r>
              <a:rPr lang="en-US" sz="1400" dirty="0" err="1" smtClean="0"/>
              <a:t>পণ্য</a:t>
            </a:r>
            <a:r>
              <a:rPr lang="en-US" sz="1400" dirty="0" smtClean="0"/>
              <a:t> </a:t>
            </a:r>
            <a:r>
              <a:rPr lang="en-US" sz="1400" dirty="0" err="1" smtClean="0"/>
              <a:t>আগুনে</a:t>
            </a:r>
            <a:r>
              <a:rPr lang="en-US" sz="1400" dirty="0" smtClean="0"/>
              <a:t> </a:t>
            </a:r>
            <a:r>
              <a:rPr lang="en-US" sz="1400" dirty="0" err="1" smtClean="0"/>
              <a:t>বিনষ্ট</a:t>
            </a:r>
            <a:r>
              <a:rPr lang="en-US" sz="1400" dirty="0" smtClean="0"/>
              <a:t> </a:t>
            </a:r>
            <a:r>
              <a:rPr lang="en-US" sz="1400" dirty="0" err="1" smtClean="0"/>
              <a:t>হয়েছে</a:t>
            </a:r>
            <a:r>
              <a:rPr lang="en-US" sz="1400" dirty="0" smtClean="0"/>
              <a:t>। </a:t>
            </a:r>
            <a:r>
              <a:rPr lang="en-US" sz="1400" dirty="0" err="1" smtClean="0"/>
              <a:t>বীমা</a:t>
            </a:r>
            <a:r>
              <a:rPr lang="en-US" sz="1400" dirty="0" smtClean="0"/>
              <a:t> </a:t>
            </a:r>
            <a:r>
              <a:rPr lang="en-US" sz="1400" dirty="0" err="1" smtClean="0"/>
              <a:t>কম্পানি</a:t>
            </a:r>
            <a:r>
              <a:rPr lang="en-US" sz="1400" dirty="0" smtClean="0"/>
              <a:t> </a:t>
            </a:r>
            <a:r>
              <a:rPr lang="en-US" sz="1400" dirty="0" err="1" smtClean="0"/>
              <a:t>কোন</a:t>
            </a:r>
            <a:r>
              <a:rPr lang="en-US" sz="1400" dirty="0" smtClean="0"/>
              <a:t> </a:t>
            </a:r>
            <a:r>
              <a:rPr lang="en-US" sz="1400" dirty="0" err="1" smtClean="0"/>
              <a:t>রুপ</a:t>
            </a:r>
            <a:r>
              <a:rPr lang="en-US" sz="1400" dirty="0" smtClean="0"/>
              <a:t> </a:t>
            </a:r>
            <a:r>
              <a:rPr lang="en-US" sz="1400" dirty="0" err="1" smtClean="0"/>
              <a:t>ক্ষতিপুরণ</a:t>
            </a:r>
            <a:r>
              <a:rPr lang="en-US" sz="1400" dirty="0" smtClean="0"/>
              <a:t> </a:t>
            </a:r>
            <a:r>
              <a:rPr lang="en-US" sz="1400" dirty="0" err="1" smtClean="0"/>
              <a:t>দেয়নি</a:t>
            </a:r>
            <a:r>
              <a:rPr lang="en-US" sz="1400" dirty="0" smtClean="0"/>
              <a:t>। </a:t>
            </a:r>
          </a:p>
          <a:p>
            <a:endParaRPr lang="en-US" sz="900" dirty="0" smtClean="0"/>
          </a:p>
          <a:p>
            <a:r>
              <a:rPr lang="en-US" sz="1400" dirty="0" smtClean="0"/>
              <a:t>ক. </a:t>
            </a:r>
            <a:r>
              <a:rPr lang="en-US" sz="1400" dirty="0" err="1" smtClean="0"/>
              <a:t>জনাব</a:t>
            </a:r>
            <a:r>
              <a:rPr lang="en-US" sz="1400" dirty="0" smtClean="0"/>
              <a:t> </a:t>
            </a:r>
            <a:r>
              <a:rPr lang="en-US" sz="1400" dirty="0" err="1" smtClean="0"/>
              <a:t>রাহাতের</a:t>
            </a:r>
            <a:r>
              <a:rPr lang="en-US" sz="1400" dirty="0" smtClean="0"/>
              <a:t> </a:t>
            </a:r>
            <a:r>
              <a:rPr lang="en-US" sz="1400" dirty="0" err="1" smtClean="0"/>
              <a:t>বছর</a:t>
            </a:r>
            <a:r>
              <a:rPr lang="en-US" sz="1400" dirty="0" smtClean="0"/>
              <a:t> </a:t>
            </a:r>
            <a:r>
              <a:rPr lang="en-US" sz="1400" dirty="0" err="1" smtClean="0"/>
              <a:t>শেষে</a:t>
            </a:r>
            <a:r>
              <a:rPr lang="en-US" sz="1400" dirty="0" smtClean="0"/>
              <a:t> </a:t>
            </a:r>
            <a:r>
              <a:rPr lang="en-US" sz="1400" dirty="0" err="1" smtClean="0"/>
              <a:t>প্রকৃত</a:t>
            </a:r>
            <a:r>
              <a:rPr lang="en-US" sz="1400" dirty="0" smtClean="0"/>
              <a:t> </a:t>
            </a:r>
            <a:r>
              <a:rPr lang="en-US" sz="1400" dirty="0" err="1" smtClean="0"/>
              <a:t>ঋণের</a:t>
            </a:r>
            <a:r>
              <a:rPr lang="en-US" sz="1400" dirty="0" smtClean="0"/>
              <a:t> </a:t>
            </a:r>
            <a:r>
              <a:rPr lang="en-US" sz="1400" dirty="0" err="1" smtClean="0"/>
              <a:t>পরিমাণ</a:t>
            </a:r>
            <a:r>
              <a:rPr lang="en-US" sz="1400" dirty="0" smtClean="0"/>
              <a:t> </a:t>
            </a:r>
            <a:r>
              <a:rPr lang="en-US" sz="1400" dirty="0" err="1" smtClean="0"/>
              <a:t>কত</a:t>
            </a:r>
            <a:r>
              <a:rPr lang="en-US" sz="1400" dirty="0"/>
              <a:t> </a:t>
            </a:r>
            <a:r>
              <a:rPr lang="en-US" sz="1400" dirty="0" err="1" smtClean="0"/>
              <a:t>এবং</a:t>
            </a:r>
            <a:r>
              <a:rPr lang="en-US" sz="1400" dirty="0" smtClean="0"/>
              <a:t> </a:t>
            </a:r>
            <a:r>
              <a:rPr lang="en-US" sz="1400" dirty="0" err="1" smtClean="0"/>
              <a:t>এর</a:t>
            </a:r>
            <a:r>
              <a:rPr lang="en-US" sz="1400" dirty="0" smtClean="0"/>
              <a:t> </a:t>
            </a:r>
            <a:r>
              <a:rPr lang="en-US" sz="1400" dirty="0" err="1" smtClean="0"/>
              <a:t>সুদের</a:t>
            </a:r>
            <a:r>
              <a:rPr lang="en-US" sz="1400" dirty="0" smtClean="0"/>
              <a:t> </a:t>
            </a:r>
            <a:r>
              <a:rPr lang="en-US" sz="1400" dirty="0" err="1" smtClean="0"/>
              <a:t>পরিমাণ</a:t>
            </a:r>
            <a:r>
              <a:rPr lang="en-US" sz="1400" dirty="0" smtClean="0"/>
              <a:t> </a:t>
            </a:r>
            <a:r>
              <a:rPr lang="en-US" sz="1400" dirty="0" err="1" smtClean="0"/>
              <a:t>নির্ণয়</a:t>
            </a:r>
            <a:r>
              <a:rPr lang="en-US" sz="1400" dirty="0" smtClean="0"/>
              <a:t> </a:t>
            </a:r>
            <a:r>
              <a:rPr lang="en-US" sz="1400" dirty="0" err="1" smtClean="0"/>
              <a:t>কর</a:t>
            </a:r>
            <a:r>
              <a:rPr lang="en-US" sz="1400" dirty="0" smtClean="0"/>
              <a:t> ?</a:t>
            </a:r>
          </a:p>
          <a:p>
            <a:r>
              <a:rPr lang="en-US" sz="1400" dirty="0" smtClean="0"/>
              <a:t>খ. </a:t>
            </a:r>
            <a:r>
              <a:rPr lang="en-US" sz="1400" dirty="0" err="1" smtClean="0"/>
              <a:t>উপর্যুক্ত</a:t>
            </a:r>
            <a:r>
              <a:rPr lang="en-US" sz="1400" dirty="0" smtClean="0"/>
              <a:t> </a:t>
            </a:r>
            <a:r>
              <a:rPr lang="en-US" sz="1400" dirty="0" err="1" smtClean="0"/>
              <a:t>তথ্যের</a:t>
            </a:r>
            <a:r>
              <a:rPr lang="en-US" sz="1400" dirty="0" smtClean="0"/>
              <a:t> </a:t>
            </a:r>
            <a:r>
              <a:rPr lang="en-US" sz="1400" dirty="0" err="1" smtClean="0"/>
              <a:t>আলোকে</a:t>
            </a:r>
            <a:r>
              <a:rPr lang="en-US" sz="1400" dirty="0" smtClean="0"/>
              <a:t> ৩১-১২-২০২০ </a:t>
            </a:r>
            <a:r>
              <a:rPr lang="en-US" sz="1400" dirty="0" err="1" smtClean="0"/>
              <a:t>সালের</a:t>
            </a:r>
            <a:r>
              <a:rPr lang="en-US" sz="1400" dirty="0" smtClean="0"/>
              <a:t> </a:t>
            </a:r>
            <a:r>
              <a:rPr lang="en-US" sz="1400" dirty="0" err="1" smtClean="0"/>
              <a:t>সমাপ্ত</a:t>
            </a:r>
            <a:r>
              <a:rPr lang="en-US" sz="1400" dirty="0" smtClean="0"/>
              <a:t> </a:t>
            </a:r>
            <a:r>
              <a:rPr lang="en-US" sz="1400" dirty="0" err="1" smtClean="0"/>
              <a:t>বছরের</a:t>
            </a:r>
            <a:r>
              <a:rPr lang="en-US" sz="1400" dirty="0" smtClean="0"/>
              <a:t> </a:t>
            </a:r>
            <a:r>
              <a:rPr lang="en-US" sz="1400" dirty="0" err="1" smtClean="0"/>
              <a:t>জন্য</a:t>
            </a:r>
            <a:r>
              <a:rPr lang="en-US" sz="1400" dirty="0" smtClean="0"/>
              <a:t> </a:t>
            </a:r>
            <a:r>
              <a:rPr lang="en-US" sz="1400" dirty="0" err="1" smtClean="0"/>
              <a:t>নিট</a:t>
            </a:r>
            <a:r>
              <a:rPr lang="en-US" sz="1400" dirty="0" smtClean="0"/>
              <a:t> </a:t>
            </a:r>
            <a:r>
              <a:rPr lang="en-US" sz="1400" dirty="0" err="1" smtClean="0"/>
              <a:t>লাভ-ক্ষতি</a:t>
            </a:r>
            <a:r>
              <a:rPr lang="en-US" sz="1400" dirty="0" smtClean="0"/>
              <a:t> </a:t>
            </a:r>
            <a:r>
              <a:rPr lang="en-US" sz="1400" dirty="0" err="1" smtClean="0"/>
              <a:t>নির্নয়</a:t>
            </a:r>
            <a:r>
              <a:rPr lang="en-US" sz="1400" dirty="0" smtClean="0"/>
              <a:t> </a:t>
            </a:r>
            <a:r>
              <a:rPr lang="en-US" sz="1400" dirty="0" err="1" smtClean="0"/>
              <a:t>কর</a:t>
            </a:r>
            <a:r>
              <a:rPr lang="en-US" sz="1400" dirty="0" smtClean="0"/>
              <a:t>। </a:t>
            </a:r>
          </a:p>
          <a:p>
            <a:r>
              <a:rPr lang="en-US" sz="1400" dirty="0" smtClean="0"/>
              <a:t>গ. </a:t>
            </a:r>
            <a:r>
              <a:rPr lang="en-US" sz="1400" dirty="0" err="1" smtClean="0"/>
              <a:t>উপর্যক্ত</a:t>
            </a:r>
            <a:r>
              <a:rPr lang="en-US" sz="1400" dirty="0" smtClean="0"/>
              <a:t> </a:t>
            </a:r>
            <a:r>
              <a:rPr lang="en-US" sz="1400" dirty="0" err="1" smtClean="0"/>
              <a:t>তথ্যের</a:t>
            </a:r>
            <a:r>
              <a:rPr lang="en-US" sz="1400" dirty="0" smtClean="0"/>
              <a:t> </a:t>
            </a:r>
            <a:r>
              <a:rPr lang="en-US" sz="1400" dirty="0" err="1" smtClean="0"/>
              <a:t>আলোকে</a:t>
            </a:r>
            <a:r>
              <a:rPr lang="en-US" sz="1400" dirty="0" smtClean="0"/>
              <a:t> </a:t>
            </a:r>
            <a:r>
              <a:rPr lang="en-US" sz="1400" dirty="0" err="1" smtClean="0"/>
              <a:t>উক্ত</a:t>
            </a:r>
            <a:r>
              <a:rPr lang="en-US" sz="1400" dirty="0" smtClean="0"/>
              <a:t> </a:t>
            </a:r>
            <a:r>
              <a:rPr lang="en-US" sz="1400" dirty="0" err="1" smtClean="0"/>
              <a:t>বছরের</a:t>
            </a:r>
            <a:r>
              <a:rPr lang="en-US" sz="1400" dirty="0"/>
              <a:t> </a:t>
            </a:r>
            <a:r>
              <a:rPr lang="en-US" sz="1400" dirty="0" smtClean="0"/>
              <a:t> </a:t>
            </a:r>
            <a:r>
              <a:rPr lang="en-US" sz="1400" dirty="0" err="1" smtClean="0"/>
              <a:t>বষয়িক</a:t>
            </a:r>
            <a:r>
              <a:rPr lang="en-US" sz="1400" dirty="0" smtClean="0"/>
              <a:t> </a:t>
            </a:r>
            <a:r>
              <a:rPr lang="en-US" sz="1400" dirty="0" err="1" smtClean="0"/>
              <a:t>বিবৃতি</a:t>
            </a:r>
            <a:r>
              <a:rPr lang="en-US" sz="1400" dirty="0" smtClean="0"/>
              <a:t> </a:t>
            </a:r>
            <a:r>
              <a:rPr lang="en-US" sz="1400" dirty="0" err="1" smtClean="0"/>
              <a:t>নির্ণয়</a:t>
            </a:r>
            <a:r>
              <a:rPr lang="en-US" sz="1400" dirty="0" smtClean="0"/>
              <a:t> </a:t>
            </a:r>
            <a:r>
              <a:rPr lang="en-US" sz="1400" dirty="0" err="1" smtClean="0"/>
              <a:t>কর</a:t>
            </a:r>
            <a:r>
              <a:rPr lang="en-US" sz="1400" dirty="0" smtClean="0"/>
              <a:t>। </a:t>
            </a:r>
            <a:endParaRPr lang="en-US" sz="1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Rajshahi Divisional Online School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27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24589"/>
              </p:ext>
            </p:extLst>
          </p:nvPr>
        </p:nvGraphicFramePr>
        <p:xfrm>
          <a:off x="409575" y="957789"/>
          <a:ext cx="8782050" cy="3089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3533"/>
                <a:gridCol w="1948517"/>
              </a:tblGrid>
              <a:tr h="54377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বিবরণ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টাকা</a:t>
                      </a:r>
                      <a:endParaRPr lang="en-US" dirty="0"/>
                    </a:p>
                  </a:txBody>
                  <a:tcPr/>
                </a:tc>
              </a:tr>
              <a:tr h="5437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377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37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3772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409575" y="266700"/>
            <a:ext cx="7667625" cy="466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ক. </a:t>
            </a:r>
            <a:r>
              <a:rPr lang="en-US" dirty="0" err="1" smtClean="0"/>
              <a:t>জনাব</a:t>
            </a:r>
            <a:r>
              <a:rPr lang="en-US" dirty="0" smtClean="0"/>
              <a:t> </a:t>
            </a:r>
            <a:r>
              <a:rPr lang="en-US" dirty="0" err="1" smtClean="0"/>
              <a:t>রাহাতের</a:t>
            </a:r>
            <a:r>
              <a:rPr lang="en-US" dirty="0" smtClean="0"/>
              <a:t> </a:t>
            </a:r>
            <a:r>
              <a:rPr lang="en-US" dirty="0" err="1" smtClean="0"/>
              <a:t>প্রকৃত</a:t>
            </a:r>
            <a:r>
              <a:rPr lang="en-US" dirty="0" smtClean="0"/>
              <a:t> </a:t>
            </a:r>
            <a:r>
              <a:rPr lang="en-US" dirty="0" err="1" smtClean="0"/>
              <a:t>ঋণ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সুদের</a:t>
            </a:r>
            <a:r>
              <a:rPr lang="en-US" dirty="0" smtClean="0"/>
              <a:t> </a:t>
            </a:r>
            <a:r>
              <a:rPr lang="en-US" dirty="0" err="1" smtClean="0"/>
              <a:t>পরিমান</a:t>
            </a:r>
            <a:r>
              <a:rPr lang="en-US" dirty="0" smtClean="0"/>
              <a:t> </a:t>
            </a:r>
            <a:r>
              <a:rPr lang="en-US" dirty="0" err="1" smtClean="0"/>
              <a:t>নির্ণয়ঃ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76250" y="1524000"/>
            <a:ext cx="3490912" cy="428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১০% </a:t>
            </a:r>
            <a:r>
              <a:rPr lang="en-US" dirty="0" err="1" smtClean="0"/>
              <a:t>ব্যাংক</a:t>
            </a:r>
            <a:r>
              <a:rPr lang="en-US" dirty="0" smtClean="0"/>
              <a:t> </a:t>
            </a:r>
            <a:r>
              <a:rPr lang="en-US" dirty="0" err="1" smtClean="0"/>
              <a:t>ঋণ</a:t>
            </a:r>
            <a:r>
              <a:rPr lang="en-US" dirty="0" smtClean="0"/>
              <a:t> (০১-০১-২০২০)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76250" y="2114550"/>
            <a:ext cx="3490912" cy="428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/>
              <a:t>বাদ-ঋণ</a:t>
            </a:r>
            <a:r>
              <a:rPr lang="en-US" dirty="0" smtClean="0"/>
              <a:t> </a:t>
            </a:r>
            <a:r>
              <a:rPr lang="en-US" dirty="0" err="1" smtClean="0"/>
              <a:t>পরিশোধ</a:t>
            </a:r>
            <a:r>
              <a:rPr lang="en-US" dirty="0" smtClean="0"/>
              <a:t> (৩০-০৬-২০২০)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76250" y="2628900"/>
            <a:ext cx="3490912" cy="428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/>
              <a:t>প্রকৃত</a:t>
            </a:r>
            <a:r>
              <a:rPr lang="en-US" dirty="0" smtClean="0"/>
              <a:t> </a:t>
            </a:r>
            <a:r>
              <a:rPr lang="en-US" dirty="0" err="1" smtClean="0"/>
              <a:t>ঋণ</a:t>
            </a:r>
            <a:r>
              <a:rPr lang="en-US" dirty="0" smtClean="0"/>
              <a:t> </a:t>
            </a:r>
            <a:r>
              <a:rPr lang="en-US" dirty="0" err="1" smtClean="0"/>
              <a:t>পরিমাণ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76250" y="3143250"/>
            <a:ext cx="1547813" cy="428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/>
              <a:t>ঋণের</a:t>
            </a:r>
            <a:r>
              <a:rPr lang="en-US" dirty="0" smtClean="0"/>
              <a:t> </a:t>
            </a:r>
            <a:r>
              <a:rPr lang="en-US" dirty="0" err="1" smtClean="0"/>
              <a:t>সুদ</a:t>
            </a:r>
            <a:r>
              <a:rPr lang="en-US" dirty="0" smtClean="0"/>
              <a:t> =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7439025" y="1524000"/>
            <a:ext cx="1438275" cy="428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৬০,০০০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7439024" y="2085973"/>
            <a:ext cx="1438275" cy="428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২০,০০০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7439024" y="2543174"/>
            <a:ext cx="1438275" cy="428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u="dbl" dirty="0" smtClean="0"/>
              <a:t>৪০,০০০</a:t>
            </a:r>
            <a:endParaRPr lang="en-US" u="dbl" dirty="0"/>
          </a:p>
        </p:txBody>
      </p:sp>
      <p:sp>
        <p:nvSpPr>
          <p:cNvPr id="11" name="Rounded Rectangle 10"/>
          <p:cNvSpPr/>
          <p:nvPr/>
        </p:nvSpPr>
        <p:spPr>
          <a:xfrm>
            <a:off x="1947863" y="3143250"/>
            <a:ext cx="5176837" cy="7238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(৪০,০০০*১০%) + (২০,০০০*১০%*৬/১২)</a:t>
            </a:r>
          </a:p>
          <a:p>
            <a:r>
              <a:rPr lang="en-US" dirty="0" smtClean="0"/>
              <a:t>= ৪,০০০+১,০০০=৫,০০০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7439023" y="3276598"/>
            <a:ext cx="1438275" cy="428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৫,০০০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dirty="0" err="1" smtClean="0">
                <a:solidFill>
                  <a:srgbClr val="FF0000"/>
                </a:solidFill>
              </a:rPr>
              <a:t>Rajshahi</a:t>
            </a:r>
            <a:r>
              <a:rPr lang="en-US" sz="1800" dirty="0" smtClean="0">
                <a:solidFill>
                  <a:srgbClr val="FF0000"/>
                </a:solidFill>
              </a:rPr>
              <a:t> Divisional Online School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681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630181" y="367121"/>
            <a:ext cx="7387273" cy="9525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pc="300" dirty="0" err="1" smtClean="0"/>
              <a:t>জনাবরাহাত</a:t>
            </a:r>
            <a:endParaRPr lang="en-US" spc="300" dirty="0" smtClean="0"/>
          </a:p>
          <a:p>
            <a:pPr algn="ctr"/>
            <a:r>
              <a:rPr lang="en-US" spc="300" dirty="0" err="1" smtClean="0"/>
              <a:t>লাভ-ক্ষতি</a:t>
            </a:r>
            <a:r>
              <a:rPr lang="en-US" spc="300" dirty="0" smtClean="0"/>
              <a:t> </a:t>
            </a:r>
            <a:r>
              <a:rPr lang="en-US" spc="300" dirty="0" err="1" smtClean="0"/>
              <a:t>বিবরণী</a:t>
            </a:r>
            <a:r>
              <a:rPr lang="en-US" spc="300" dirty="0" smtClean="0"/>
              <a:t> </a:t>
            </a:r>
          </a:p>
          <a:p>
            <a:pPr algn="ctr"/>
            <a:r>
              <a:rPr lang="en-US" spc="300" dirty="0" smtClean="0"/>
              <a:t>২০২০ </a:t>
            </a:r>
            <a:r>
              <a:rPr lang="en-US" spc="300" dirty="0" err="1" smtClean="0"/>
              <a:t>সালের</a:t>
            </a:r>
            <a:r>
              <a:rPr lang="en-US" spc="300" dirty="0" smtClean="0"/>
              <a:t> ৩১শে </a:t>
            </a:r>
            <a:r>
              <a:rPr lang="en-US" spc="300" dirty="0" err="1" smtClean="0"/>
              <a:t>ডিসেম্বর</a:t>
            </a:r>
            <a:r>
              <a:rPr lang="en-US" spc="300" dirty="0" smtClean="0"/>
              <a:t> </a:t>
            </a:r>
            <a:r>
              <a:rPr lang="en-US" spc="300" dirty="0" err="1" smtClean="0"/>
              <a:t>তারিখে</a:t>
            </a:r>
            <a:r>
              <a:rPr lang="en-US" spc="300" dirty="0" smtClean="0"/>
              <a:t> </a:t>
            </a:r>
            <a:r>
              <a:rPr lang="en-US" spc="300" dirty="0" err="1" smtClean="0"/>
              <a:t>সমাপ্ত</a:t>
            </a:r>
            <a:r>
              <a:rPr lang="en-US" spc="300" dirty="0" smtClean="0"/>
              <a:t> </a:t>
            </a:r>
            <a:r>
              <a:rPr lang="en-US" spc="300" dirty="0" err="1" smtClean="0"/>
              <a:t>বছরের</a:t>
            </a:r>
            <a:r>
              <a:rPr lang="en-US" spc="300" dirty="0" smtClean="0"/>
              <a:t> </a:t>
            </a:r>
            <a:r>
              <a:rPr lang="en-US" spc="300" dirty="0" err="1" smtClean="0"/>
              <a:t>জন্য</a:t>
            </a:r>
            <a:endParaRPr lang="en-US" spc="3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574971"/>
              </p:ext>
            </p:extLst>
          </p:nvPr>
        </p:nvGraphicFramePr>
        <p:xfrm>
          <a:off x="596898" y="1634066"/>
          <a:ext cx="10680704" cy="467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2702"/>
                <a:gridCol w="1689100"/>
                <a:gridCol w="3479800"/>
                <a:gridCol w="168910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বিবরণ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টাকা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বিবরণ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টাকা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643770" y="2020094"/>
            <a:ext cx="2185962" cy="39052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spc="300" dirty="0" err="1" smtClean="0"/>
              <a:t>প্রারম্ভিক</a:t>
            </a:r>
            <a:r>
              <a:rPr lang="en-US" sz="1400" spc="300" dirty="0" smtClean="0"/>
              <a:t> </a:t>
            </a:r>
            <a:r>
              <a:rPr lang="en-US" sz="1400" spc="300" dirty="0" err="1" smtClean="0"/>
              <a:t>মূলধন</a:t>
            </a:r>
            <a:endParaRPr lang="en-US" sz="1400" spc="300" dirty="0"/>
          </a:p>
        </p:txBody>
      </p:sp>
      <p:sp>
        <p:nvSpPr>
          <p:cNvPr id="6" name="Rounded Rectangle 5"/>
          <p:cNvSpPr/>
          <p:nvPr/>
        </p:nvSpPr>
        <p:spPr>
          <a:xfrm>
            <a:off x="643770" y="2459116"/>
            <a:ext cx="2174824" cy="39052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spc="300" dirty="0" err="1" smtClean="0"/>
              <a:t>অতিরিক্ত</a:t>
            </a:r>
            <a:r>
              <a:rPr lang="en-US" sz="1400" spc="300" dirty="0" smtClean="0"/>
              <a:t> </a:t>
            </a:r>
            <a:r>
              <a:rPr lang="en-US" sz="1400" spc="300" dirty="0" err="1" smtClean="0"/>
              <a:t>মূলধন</a:t>
            </a:r>
            <a:endParaRPr lang="en-US" sz="1400" spc="300" dirty="0"/>
          </a:p>
        </p:txBody>
      </p:sp>
      <p:sp>
        <p:nvSpPr>
          <p:cNvPr id="8" name="Rounded Rectangle 7"/>
          <p:cNvSpPr/>
          <p:nvPr/>
        </p:nvSpPr>
        <p:spPr>
          <a:xfrm>
            <a:off x="567570" y="4923755"/>
            <a:ext cx="3906189" cy="39052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spc="300" dirty="0" err="1" smtClean="0"/>
              <a:t>নিট</a:t>
            </a:r>
            <a:r>
              <a:rPr lang="en-US" sz="1400" spc="300" dirty="0" smtClean="0"/>
              <a:t> </a:t>
            </a:r>
            <a:r>
              <a:rPr lang="en-US" sz="1400" spc="300" dirty="0" err="1" smtClean="0"/>
              <a:t>লাভ-মূলধন</a:t>
            </a:r>
            <a:r>
              <a:rPr lang="en-US" sz="1400" spc="300" dirty="0" smtClean="0"/>
              <a:t> </a:t>
            </a:r>
            <a:r>
              <a:rPr lang="en-US" sz="1400" spc="300" dirty="0" err="1" smtClean="0"/>
              <a:t>হিসাবে</a:t>
            </a:r>
            <a:r>
              <a:rPr lang="en-US" sz="1400" spc="300" dirty="0" smtClean="0"/>
              <a:t> </a:t>
            </a:r>
            <a:r>
              <a:rPr lang="en-US" sz="1400" spc="300" dirty="0" err="1" smtClean="0"/>
              <a:t>স্থানান্তর</a:t>
            </a:r>
            <a:r>
              <a:rPr lang="en-US" sz="1400" spc="300" dirty="0" smtClean="0"/>
              <a:t> </a:t>
            </a:r>
            <a:r>
              <a:rPr lang="en-US" sz="1400" spc="300" dirty="0" err="1" smtClean="0"/>
              <a:t>হলো</a:t>
            </a:r>
            <a:endParaRPr lang="en-US" sz="1400" spc="300" dirty="0"/>
          </a:p>
        </p:txBody>
      </p:sp>
      <p:sp>
        <p:nvSpPr>
          <p:cNvPr id="11" name="Rounded Rectangle 10"/>
          <p:cNvSpPr/>
          <p:nvPr/>
        </p:nvSpPr>
        <p:spPr>
          <a:xfrm>
            <a:off x="4473760" y="2429352"/>
            <a:ext cx="1101313" cy="34671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pc="300" dirty="0" smtClean="0"/>
              <a:t>৫,০০০</a:t>
            </a:r>
            <a:endParaRPr lang="en-US" spc="300" dirty="0"/>
          </a:p>
        </p:txBody>
      </p:sp>
      <p:sp>
        <p:nvSpPr>
          <p:cNvPr id="12" name="Rounded Rectangle 11"/>
          <p:cNvSpPr/>
          <p:nvPr/>
        </p:nvSpPr>
        <p:spPr>
          <a:xfrm>
            <a:off x="6323818" y="2038826"/>
            <a:ext cx="2185962" cy="39052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spc="300" dirty="0" err="1" smtClean="0"/>
              <a:t>সমাপনী</a:t>
            </a:r>
            <a:r>
              <a:rPr lang="en-US" sz="1400" spc="300" dirty="0" smtClean="0"/>
              <a:t> </a:t>
            </a:r>
            <a:r>
              <a:rPr lang="en-US" sz="1400" spc="300" dirty="0" err="1" smtClean="0"/>
              <a:t>মূলধন</a:t>
            </a:r>
            <a:endParaRPr lang="en-US" sz="1400" spc="300" dirty="0"/>
          </a:p>
        </p:txBody>
      </p:sp>
      <p:sp>
        <p:nvSpPr>
          <p:cNvPr id="13" name="Rounded Rectangle 12"/>
          <p:cNvSpPr/>
          <p:nvPr/>
        </p:nvSpPr>
        <p:spPr>
          <a:xfrm>
            <a:off x="6323818" y="2544769"/>
            <a:ext cx="1473201" cy="39052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spc="300" dirty="0" err="1" smtClean="0"/>
              <a:t>উত্তোলন</a:t>
            </a:r>
            <a:r>
              <a:rPr lang="en-US" sz="1400" spc="300" dirty="0" smtClean="0"/>
              <a:t> </a:t>
            </a:r>
            <a:endParaRPr lang="en-US" sz="1400" spc="300" dirty="0"/>
          </a:p>
        </p:txBody>
      </p:sp>
      <p:sp>
        <p:nvSpPr>
          <p:cNvPr id="15" name="Rounded Rectangle 14"/>
          <p:cNvSpPr/>
          <p:nvPr/>
        </p:nvSpPr>
        <p:spPr>
          <a:xfrm>
            <a:off x="4473759" y="2002120"/>
            <a:ext cx="1651269" cy="39052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pc="300" dirty="0" smtClean="0"/>
              <a:t>৯৫,০০০</a:t>
            </a:r>
            <a:endParaRPr lang="en-US" spc="300" dirty="0"/>
          </a:p>
        </p:txBody>
      </p:sp>
      <p:sp>
        <p:nvSpPr>
          <p:cNvPr id="16" name="Rounded Rectangle 15"/>
          <p:cNvSpPr/>
          <p:nvPr/>
        </p:nvSpPr>
        <p:spPr>
          <a:xfrm>
            <a:off x="9642700" y="2038827"/>
            <a:ext cx="1659543" cy="39052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pc="300" dirty="0" smtClean="0"/>
              <a:t>১,৮৫,০০০</a:t>
            </a:r>
            <a:endParaRPr lang="en-US" spc="300" dirty="0"/>
          </a:p>
        </p:txBody>
      </p:sp>
      <p:sp>
        <p:nvSpPr>
          <p:cNvPr id="17" name="Rounded Rectangle 16"/>
          <p:cNvSpPr/>
          <p:nvPr/>
        </p:nvSpPr>
        <p:spPr>
          <a:xfrm>
            <a:off x="9642700" y="2511438"/>
            <a:ext cx="1659543" cy="44397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pc="300" dirty="0" smtClean="0"/>
              <a:t>২০,০০০</a:t>
            </a:r>
            <a:endParaRPr lang="en-US" spc="300" dirty="0"/>
          </a:p>
        </p:txBody>
      </p:sp>
      <p:sp>
        <p:nvSpPr>
          <p:cNvPr id="18" name="Rounded Rectangle 17"/>
          <p:cNvSpPr/>
          <p:nvPr/>
        </p:nvSpPr>
        <p:spPr>
          <a:xfrm>
            <a:off x="6009641" y="3030153"/>
            <a:ext cx="3391532" cy="50044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 err="1" smtClean="0"/>
              <a:t>লগ্নির</a:t>
            </a:r>
            <a:r>
              <a:rPr lang="en-US" dirty="0" smtClean="0"/>
              <a:t> </a:t>
            </a:r>
            <a:r>
              <a:rPr lang="en-US" dirty="0" err="1" smtClean="0"/>
              <a:t>সুদ</a:t>
            </a:r>
            <a:r>
              <a:rPr lang="en-US" dirty="0" smtClean="0"/>
              <a:t>(৬০০০০*১২%*৬/১২)</a:t>
            </a:r>
          </a:p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9642700" y="3056822"/>
            <a:ext cx="1659543" cy="47377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pc="300" dirty="0" smtClean="0"/>
              <a:t>৩,৬০০</a:t>
            </a:r>
            <a:endParaRPr lang="en-US" spc="300" dirty="0"/>
          </a:p>
        </p:txBody>
      </p:sp>
      <p:sp>
        <p:nvSpPr>
          <p:cNvPr id="21" name="Rounded Rectangle 20"/>
          <p:cNvSpPr/>
          <p:nvPr/>
        </p:nvSpPr>
        <p:spPr>
          <a:xfrm>
            <a:off x="643770" y="2955409"/>
            <a:ext cx="2174824" cy="39052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spc="300" dirty="0" err="1" smtClean="0"/>
              <a:t>আগুনে</a:t>
            </a:r>
            <a:r>
              <a:rPr lang="en-US" sz="1400" spc="300" dirty="0" smtClean="0"/>
              <a:t> </a:t>
            </a:r>
            <a:r>
              <a:rPr lang="en-US" sz="1400" spc="300" dirty="0" err="1" smtClean="0"/>
              <a:t>বিনষ্ট</a:t>
            </a:r>
            <a:r>
              <a:rPr lang="en-US" sz="1400" spc="300" dirty="0" smtClean="0"/>
              <a:t> </a:t>
            </a:r>
            <a:r>
              <a:rPr lang="en-US" sz="1400" spc="300" dirty="0" err="1" smtClean="0"/>
              <a:t>ক্ষতি</a:t>
            </a:r>
            <a:endParaRPr lang="en-US" sz="1400" spc="300" dirty="0"/>
          </a:p>
        </p:txBody>
      </p:sp>
      <p:sp>
        <p:nvSpPr>
          <p:cNvPr id="22" name="Rounded Rectangle 21"/>
          <p:cNvSpPr/>
          <p:nvPr/>
        </p:nvSpPr>
        <p:spPr>
          <a:xfrm>
            <a:off x="643770" y="3413841"/>
            <a:ext cx="2174824" cy="39052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spc="300" dirty="0" err="1" smtClean="0"/>
              <a:t>ব্যাংক</a:t>
            </a:r>
            <a:r>
              <a:rPr lang="en-US" sz="1400" spc="300" dirty="0" smtClean="0"/>
              <a:t> </a:t>
            </a:r>
            <a:r>
              <a:rPr lang="en-US" sz="1400" spc="300" dirty="0" err="1" smtClean="0"/>
              <a:t>ঋণের</a:t>
            </a:r>
            <a:r>
              <a:rPr lang="en-US" sz="1400" spc="300" dirty="0" smtClean="0"/>
              <a:t> </a:t>
            </a:r>
            <a:r>
              <a:rPr lang="en-US" sz="1400" spc="300" dirty="0" err="1" smtClean="0"/>
              <a:t>সুদ</a:t>
            </a:r>
            <a:endParaRPr lang="en-US" sz="1400" spc="300" dirty="0"/>
          </a:p>
        </p:txBody>
      </p:sp>
      <p:sp>
        <p:nvSpPr>
          <p:cNvPr id="23" name="Rounded Rectangle 22"/>
          <p:cNvSpPr/>
          <p:nvPr/>
        </p:nvSpPr>
        <p:spPr>
          <a:xfrm>
            <a:off x="4473760" y="3000536"/>
            <a:ext cx="1101313" cy="34353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pc="300" dirty="0" smtClean="0"/>
              <a:t>২,০০০</a:t>
            </a:r>
            <a:endParaRPr lang="en-US" spc="300" dirty="0"/>
          </a:p>
        </p:txBody>
      </p:sp>
      <p:sp>
        <p:nvSpPr>
          <p:cNvPr id="25" name="Rounded Rectangle 24"/>
          <p:cNvSpPr/>
          <p:nvPr/>
        </p:nvSpPr>
        <p:spPr>
          <a:xfrm>
            <a:off x="4473760" y="3439805"/>
            <a:ext cx="1342840" cy="38775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pc="300" dirty="0" smtClean="0"/>
              <a:t>৫,০০০</a:t>
            </a:r>
            <a:endParaRPr lang="en-US" spc="300" dirty="0"/>
          </a:p>
        </p:txBody>
      </p:sp>
      <p:sp>
        <p:nvSpPr>
          <p:cNvPr id="28" name="Rounded Rectangle 27"/>
          <p:cNvSpPr/>
          <p:nvPr/>
        </p:nvSpPr>
        <p:spPr>
          <a:xfrm>
            <a:off x="4531453" y="4923755"/>
            <a:ext cx="1535880" cy="39052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pc="300" dirty="0" smtClean="0"/>
              <a:t>১,০১,৬০০</a:t>
            </a:r>
            <a:endParaRPr lang="en-US" spc="300" dirty="0"/>
          </a:p>
        </p:txBody>
      </p:sp>
      <p:sp>
        <p:nvSpPr>
          <p:cNvPr id="29" name="Rounded Rectangle 28"/>
          <p:cNvSpPr/>
          <p:nvPr/>
        </p:nvSpPr>
        <p:spPr>
          <a:xfrm>
            <a:off x="9401173" y="5961287"/>
            <a:ext cx="2028600" cy="34671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u="dbl" spc="300" dirty="0" smtClean="0">
                <a:uFill>
                  <a:solidFill>
                    <a:srgbClr val="00B050"/>
                  </a:solidFill>
                </a:uFill>
              </a:rPr>
              <a:t>২,০৮,৬০০</a:t>
            </a:r>
            <a:endParaRPr lang="en-US" u="dbl" spc="300" dirty="0">
              <a:uFill>
                <a:solidFill>
                  <a:srgbClr val="00B050"/>
                </a:solidFill>
              </a:u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4388032" y="5860130"/>
            <a:ext cx="2028600" cy="34671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u="dbl" spc="300" dirty="0" smtClean="0">
                <a:uFill>
                  <a:solidFill>
                    <a:srgbClr val="00B050"/>
                  </a:solidFill>
                </a:uFill>
              </a:rPr>
              <a:t>২,০৮,৬০০</a:t>
            </a:r>
            <a:endParaRPr lang="en-US" u="dbl" spc="300" dirty="0">
              <a:uFill>
                <a:solidFill>
                  <a:srgbClr val="00B050"/>
                </a:solidFill>
              </a:u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10613" y="444086"/>
            <a:ext cx="713913" cy="63888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খ.</a:t>
            </a:r>
            <a:endParaRPr lang="en-US" sz="3200" dirty="0"/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dirty="0" err="1" smtClean="0">
                <a:solidFill>
                  <a:srgbClr val="FF0000"/>
                </a:solidFill>
              </a:rPr>
              <a:t>Rajshahi</a:t>
            </a:r>
            <a:r>
              <a:rPr lang="en-US" sz="1800" dirty="0" smtClean="0">
                <a:solidFill>
                  <a:srgbClr val="FF0000"/>
                </a:solidFill>
              </a:rPr>
              <a:t> Divisional Online School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64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8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08377" y="95715"/>
            <a:ext cx="713913" cy="638880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গ.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487991"/>
              </p:ext>
            </p:extLst>
          </p:nvPr>
        </p:nvGraphicFramePr>
        <p:xfrm>
          <a:off x="431800" y="1031729"/>
          <a:ext cx="11150602" cy="576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0882"/>
                <a:gridCol w="1470118"/>
                <a:gridCol w="3926188"/>
                <a:gridCol w="176341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দায়সমূহ</a:t>
                      </a:r>
                      <a:r>
                        <a:rPr lang="en-US" dirty="0" smtClean="0"/>
                        <a:t> ও </a:t>
                      </a:r>
                      <a:r>
                        <a:rPr lang="en-US" dirty="0" err="1" smtClean="0"/>
                        <a:t>মূলধন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টাকা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সম্পদসমূহ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টাকা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3880274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2814499" y="77209"/>
            <a:ext cx="7476173" cy="88979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pc="300" dirty="0" err="1" smtClean="0"/>
              <a:t>জনাবরাহাত</a:t>
            </a:r>
            <a:endParaRPr lang="en-US" spc="300" dirty="0" smtClean="0"/>
          </a:p>
          <a:p>
            <a:pPr algn="ctr"/>
            <a:r>
              <a:rPr lang="en-US" dirty="0" err="1" smtClean="0"/>
              <a:t>বৈষয়িক</a:t>
            </a:r>
            <a:r>
              <a:rPr lang="en-US" dirty="0" smtClean="0"/>
              <a:t> </a:t>
            </a:r>
            <a:r>
              <a:rPr lang="en-US" dirty="0" err="1" smtClean="0"/>
              <a:t>বিবরণী</a:t>
            </a:r>
            <a:endParaRPr lang="en-US" dirty="0" smtClean="0"/>
          </a:p>
          <a:p>
            <a:pPr algn="ctr"/>
            <a:r>
              <a:rPr lang="en-US" dirty="0" smtClean="0"/>
              <a:t>২০২০ </a:t>
            </a:r>
            <a:r>
              <a:rPr lang="en-US" dirty="0" err="1" smtClean="0"/>
              <a:t>সালের</a:t>
            </a:r>
            <a:r>
              <a:rPr lang="en-US" dirty="0" smtClean="0"/>
              <a:t> ৩১শে </a:t>
            </a:r>
            <a:r>
              <a:rPr lang="en-US" dirty="0" err="1" smtClean="0"/>
              <a:t>ডিসেম্বর</a:t>
            </a:r>
            <a:r>
              <a:rPr lang="en-US" dirty="0" smtClean="0"/>
              <a:t> </a:t>
            </a:r>
            <a:r>
              <a:rPr lang="en-US" dirty="0" err="1" smtClean="0"/>
              <a:t>তারিখে</a:t>
            </a:r>
            <a:r>
              <a:rPr lang="en-US" dirty="0" smtClean="0"/>
              <a:t> </a:t>
            </a:r>
            <a:r>
              <a:rPr lang="en-US" dirty="0" err="1" smtClean="0"/>
              <a:t>প্রস্তুতকৃত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76205" y="1455364"/>
            <a:ext cx="2714625" cy="26761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pc="300" dirty="0" err="1" smtClean="0"/>
              <a:t>বিবিধ</a:t>
            </a:r>
            <a:r>
              <a:rPr lang="en-US" sz="1200" spc="300" dirty="0" smtClean="0"/>
              <a:t> </a:t>
            </a:r>
            <a:r>
              <a:rPr lang="en-US" sz="1200" spc="300" dirty="0" err="1" smtClean="0"/>
              <a:t>পাওনাদার</a:t>
            </a:r>
            <a:r>
              <a:rPr lang="en-US" sz="1200" spc="300" dirty="0" smtClean="0"/>
              <a:t> </a:t>
            </a:r>
            <a:r>
              <a:rPr lang="en-US" sz="1200" spc="300" dirty="0" err="1" smtClean="0"/>
              <a:t>হিসাব</a:t>
            </a:r>
            <a:endParaRPr lang="en-US" sz="1200" spc="300" dirty="0"/>
          </a:p>
        </p:txBody>
      </p:sp>
      <p:sp>
        <p:nvSpPr>
          <p:cNvPr id="6" name="Rounded Rectangle 5"/>
          <p:cNvSpPr/>
          <p:nvPr/>
        </p:nvSpPr>
        <p:spPr>
          <a:xfrm>
            <a:off x="586098" y="2123429"/>
            <a:ext cx="2714625" cy="26761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pc="300" dirty="0" err="1" smtClean="0"/>
              <a:t>প্রদেয়</a:t>
            </a:r>
            <a:r>
              <a:rPr lang="en-US" sz="1200" spc="300" dirty="0" smtClean="0"/>
              <a:t> </a:t>
            </a:r>
            <a:r>
              <a:rPr lang="en-US" sz="1200" spc="300" dirty="0" err="1" smtClean="0"/>
              <a:t>বিল</a:t>
            </a:r>
            <a:endParaRPr lang="en-US" sz="1200" spc="300" dirty="0"/>
          </a:p>
        </p:txBody>
      </p:sp>
      <p:sp>
        <p:nvSpPr>
          <p:cNvPr id="7" name="Rounded Rectangle 6"/>
          <p:cNvSpPr/>
          <p:nvPr/>
        </p:nvSpPr>
        <p:spPr>
          <a:xfrm>
            <a:off x="5923429" y="1436676"/>
            <a:ext cx="1901575" cy="36003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pc="300" dirty="0" err="1" smtClean="0"/>
              <a:t>নগদ</a:t>
            </a:r>
            <a:r>
              <a:rPr lang="en-US" sz="1400" spc="300" dirty="0" smtClean="0"/>
              <a:t> </a:t>
            </a:r>
            <a:r>
              <a:rPr lang="en-US" sz="1400" spc="300" dirty="0" err="1" smtClean="0"/>
              <a:t>তহবিল</a:t>
            </a:r>
            <a:endParaRPr lang="en-US" sz="1400" spc="300" dirty="0"/>
          </a:p>
        </p:txBody>
      </p:sp>
      <p:sp>
        <p:nvSpPr>
          <p:cNvPr id="8" name="Rounded Rectangle 7"/>
          <p:cNvSpPr/>
          <p:nvPr/>
        </p:nvSpPr>
        <p:spPr>
          <a:xfrm>
            <a:off x="5923429" y="1916215"/>
            <a:ext cx="1901575" cy="36003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pc="300" dirty="0" err="1" smtClean="0"/>
              <a:t>মজুদ</a:t>
            </a:r>
            <a:r>
              <a:rPr lang="en-US" sz="1400" spc="300" dirty="0" smtClean="0"/>
              <a:t> </a:t>
            </a:r>
            <a:r>
              <a:rPr lang="en-US" sz="1400" spc="300" dirty="0" err="1" smtClean="0"/>
              <a:t>পন্য</a:t>
            </a:r>
            <a:endParaRPr lang="en-US" sz="1400" spc="300" dirty="0"/>
          </a:p>
        </p:txBody>
      </p:sp>
      <p:sp>
        <p:nvSpPr>
          <p:cNvPr id="9" name="Rounded Rectangle 8"/>
          <p:cNvSpPr/>
          <p:nvPr/>
        </p:nvSpPr>
        <p:spPr>
          <a:xfrm>
            <a:off x="5923429" y="2400910"/>
            <a:ext cx="2033406" cy="36003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pc="300" dirty="0" err="1" smtClean="0"/>
              <a:t>বাদঃ</a:t>
            </a:r>
            <a:r>
              <a:rPr lang="en-US" sz="1400" spc="300" dirty="0" smtClean="0"/>
              <a:t> </a:t>
            </a:r>
            <a:r>
              <a:rPr lang="en-US" sz="1400" spc="300" dirty="0" err="1" smtClean="0"/>
              <a:t>আগুনে</a:t>
            </a:r>
            <a:r>
              <a:rPr lang="en-US" sz="1400" spc="300" dirty="0" smtClean="0"/>
              <a:t> </a:t>
            </a:r>
            <a:r>
              <a:rPr lang="en-US" sz="1400" spc="300" dirty="0" err="1" smtClean="0"/>
              <a:t>বিনষ্ট</a:t>
            </a:r>
            <a:endParaRPr lang="en-US" sz="1400" spc="300" dirty="0"/>
          </a:p>
        </p:txBody>
      </p:sp>
      <p:sp>
        <p:nvSpPr>
          <p:cNvPr id="10" name="Rounded Rectangle 9"/>
          <p:cNvSpPr/>
          <p:nvPr/>
        </p:nvSpPr>
        <p:spPr>
          <a:xfrm>
            <a:off x="5923429" y="2885614"/>
            <a:ext cx="2127389" cy="36003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pc="300" dirty="0" err="1" smtClean="0"/>
              <a:t>প্রাপ্য</a:t>
            </a:r>
            <a:r>
              <a:rPr lang="en-US" sz="1400" spc="300" dirty="0" smtClean="0"/>
              <a:t> </a:t>
            </a:r>
            <a:r>
              <a:rPr lang="en-US" sz="1400" spc="300" dirty="0" err="1" smtClean="0"/>
              <a:t>বিল</a:t>
            </a:r>
            <a:endParaRPr lang="en-US" sz="1400" spc="300" dirty="0"/>
          </a:p>
        </p:txBody>
      </p:sp>
      <p:sp>
        <p:nvSpPr>
          <p:cNvPr id="11" name="Rounded Rectangle 10"/>
          <p:cNvSpPr/>
          <p:nvPr/>
        </p:nvSpPr>
        <p:spPr>
          <a:xfrm>
            <a:off x="5923429" y="3365153"/>
            <a:ext cx="2033406" cy="36003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pc="300" dirty="0" err="1" smtClean="0"/>
              <a:t>দেনাদার</a:t>
            </a:r>
            <a:endParaRPr lang="en-US" sz="1400" spc="300" dirty="0"/>
          </a:p>
        </p:txBody>
      </p:sp>
      <p:sp>
        <p:nvSpPr>
          <p:cNvPr id="12" name="Rounded Rectangle 11"/>
          <p:cNvSpPr/>
          <p:nvPr/>
        </p:nvSpPr>
        <p:spPr>
          <a:xfrm>
            <a:off x="4472365" y="1488695"/>
            <a:ext cx="1304169" cy="26761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pc="300" dirty="0" smtClean="0"/>
              <a:t>৩০,০০০</a:t>
            </a:r>
            <a:endParaRPr lang="en-US" sz="1600" spc="300" dirty="0"/>
          </a:p>
        </p:txBody>
      </p:sp>
      <p:sp>
        <p:nvSpPr>
          <p:cNvPr id="13" name="Rounded Rectangle 12"/>
          <p:cNvSpPr/>
          <p:nvPr/>
        </p:nvSpPr>
        <p:spPr>
          <a:xfrm>
            <a:off x="4470865" y="2123429"/>
            <a:ext cx="1304168" cy="26761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pc="300" dirty="0" smtClean="0"/>
              <a:t>১৫,০০০</a:t>
            </a:r>
            <a:endParaRPr lang="en-US" sz="1600" spc="300" dirty="0"/>
          </a:p>
        </p:txBody>
      </p:sp>
      <p:sp>
        <p:nvSpPr>
          <p:cNvPr id="14" name="Rounded Rectangle 13"/>
          <p:cNvSpPr/>
          <p:nvPr/>
        </p:nvSpPr>
        <p:spPr>
          <a:xfrm>
            <a:off x="5923429" y="4672561"/>
            <a:ext cx="1801177" cy="36003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pc="300" dirty="0" err="1" smtClean="0"/>
              <a:t>আসবাবপত্র</a:t>
            </a:r>
            <a:endParaRPr lang="en-US" sz="1400" spc="300" dirty="0"/>
          </a:p>
        </p:txBody>
      </p:sp>
      <p:sp>
        <p:nvSpPr>
          <p:cNvPr id="15" name="Rounded Rectangle 14"/>
          <p:cNvSpPr/>
          <p:nvPr/>
        </p:nvSpPr>
        <p:spPr>
          <a:xfrm>
            <a:off x="5923429" y="5142466"/>
            <a:ext cx="1801177" cy="36003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pc="300" dirty="0" err="1" smtClean="0"/>
              <a:t>যন্ত্রপাতি</a:t>
            </a:r>
            <a:endParaRPr lang="en-US" sz="1400" spc="300" dirty="0"/>
          </a:p>
        </p:txBody>
      </p:sp>
      <p:sp>
        <p:nvSpPr>
          <p:cNvPr id="16" name="Rounded Rectangle 15"/>
          <p:cNvSpPr/>
          <p:nvPr/>
        </p:nvSpPr>
        <p:spPr>
          <a:xfrm>
            <a:off x="565335" y="3784892"/>
            <a:ext cx="1707966" cy="26761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pc="300" dirty="0" err="1" smtClean="0"/>
              <a:t>মূলধন</a:t>
            </a:r>
            <a:endParaRPr lang="en-US" sz="1200" spc="300" dirty="0"/>
          </a:p>
        </p:txBody>
      </p:sp>
      <p:sp>
        <p:nvSpPr>
          <p:cNvPr id="17" name="Rounded Rectangle 16"/>
          <p:cNvSpPr/>
          <p:nvPr/>
        </p:nvSpPr>
        <p:spPr>
          <a:xfrm>
            <a:off x="565335" y="4242652"/>
            <a:ext cx="1707966" cy="26761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pc="300" dirty="0" err="1" smtClean="0"/>
              <a:t>অতিরিক্ত</a:t>
            </a:r>
            <a:r>
              <a:rPr lang="en-US" sz="1200" spc="300" dirty="0" smtClean="0"/>
              <a:t> </a:t>
            </a:r>
            <a:r>
              <a:rPr lang="en-US" sz="1200" spc="300" dirty="0" err="1" smtClean="0"/>
              <a:t>মূলধন</a:t>
            </a:r>
            <a:endParaRPr lang="en-US" sz="1200" spc="300" dirty="0"/>
          </a:p>
        </p:txBody>
      </p:sp>
      <p:sp>
        <p:nvSpPr>
          <p:cNvPr id="18" name="Rounded Rectangle 17"/>
          <p:cNvSpPr/>
          <p:nvPr/>
        </p:nvSpPr>
        <p:spPr>
          <a:xfrm>
            <a:off x="565335" y="4979088"/>
            <a:ext cx="1707966" cy="26761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pc="300" dirty="0" err="1" smtClean="0"/>
              <a:t>নিট</a:t>
            </a:r>
            <a:r>
              <a:rPr lang="en-US" sz="1200" spc="300" dirty="0" smtClean="0"/>
              <a:t> </a:t>
            </a:r>
            <a:r>
              <a:rPr lang="en-US" sz="1200" spc="300" dirty="0" err="1" smtClean="0"/>
              <a:t>লাভ</a:t>
            </a:r>
            <a:endParaRPr lang="en-US" sz="1200" spc="300" dirty="0"/>
          </a:p>
        </p:txBody>
      </p:sp>
      <p:sp>
        <p:nvSpPr>
          <p:cNvPr id="19" name="Rounded Rectangle 18"/>
          <p:cNvSpPr/>
          <p:nvPr/>
        </p:nvSpPr>
        <p:spPr>
          <a:xfrm>
            <a:off x="565335" y="5891889"/>
            <a:ext cx="1705158" cy="26761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pc="300" dirty="0" err="1" smtClean="0"/>
              <a:t>বাদ-উত্তোলন</a:t>
            </a:r>
            <a:endParaRPr lang="en-US" sz="1200" spc="300" dirty="0"/>
          </a:p>
        </p:txBody>
      </p:sp>
      <p:sp>
        <p:nvSpPr>
          <p:cNvPr id="20" name="Rounded Rectangle 19"/>
          <p:cNvSpPr/>
          <p:nvPr/>
        </p:nvSpPr>
        <p:spPr>
          <a:xfrm>
            <a:off x="2340587" y="4238768"/>
            <a:ext cx="1707966" cy="26761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pc="300" dirty="0" smtClean="0"/>
              <a:t>৫,০০০</a:t>
            </a:r>
            <a:endParaRPr lang="en-US" sz="1200" spc="300" dirty="0"/>
          </a:p>
        </p:txBody>
      </p:sp>
      <p:sp>
        <p:nvSpPr>
          <p:cNvPr id="21" name="Rounded Rectangle 20"/>
          <p:cNvSpPr/>
          <p:nvPr/>
        </p:nvSpPr>
        <p:spPr>
          <a:xfrm>
            <a:off x="2270493" y="3763741"/>
            <a:ext cx="1707966" cy="26761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pc="300" dirty="0" smtClean="0"/>
              <a:t>৯৫,০০০</a:t>
            </a:r>
            <a:endParaRPr lang="en-US" sz="1200" spc="300" dirty="0"/>
          </a:p>
        </p:txBody>
      </p:sp>
      <p:sp>
        <p:nvSpPr>
          <p:cNvPr id="23" name="Rounded Rectangle 22"/>
          <p:cNvSpPr/>
          <p:nvPr/>
        </p:nvSpPr>
        <p:spPr>
          <a:xfrm>
            <a:off x="2270493" y="4613911"/>
            <a:ext cx="1707966" cy="26761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pc="300" dirty="0" smtClean="0"/>
              <a:t>১,০০,০০</a:t>
            </a:r>
            <a:endParaRPr lang="en-US" sz="1200" spc="300" dirty="0"/>
          </a:p>
        </p:txBody>
      </p:sp>
      <p:sp>
        <p:nvSpPr>
          <p:cNvPr id="24" name="Rounded Rectangle 23"/>
          <p:cNvSpPr/>
          <p:nvPr/>
        </p:nvSpPr>
        <p:spPr>
          <a:xfrm>
            <a:off x="2340587" y="4976573"/>
            <a:ext cx="1707966" cy="26761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pc="300" dirty="0" smtClean="0"/>
              <a:t>১,০১,৬০০</a:t>
            </a:r>
            <a:endParaRPr lang="en-US" sz="1200" spc="300" dirty="0"/>
          </a:p>
        </p:txBody>
      </p:sp>
      <p:sp>
        <p:nvSpPr>
          <p:cNvPr id="25" name="Rounded Rectangle 24"/>
          <p:cNvSpPr/>
          <p:nvPr/>
        </p:nvSpPr>
        <p:spPr>
          <a:xfrm>
            <a:off x="2270493" y="5891889"/>
            <a:ext cx="1707966" cy="26761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pc="300" dirty="0" smtClean="0"/>
              <a:t>২০,০০০</a:t>
            </a:r>
            <a:endParaRPr lang="en-US" sz="1200" spc="300" dirty="0"/>
          </a:p>
        </p:txBody>
      </p:sp>
      <p:sp>
        <p:nvSpPr>
          <p:cNvPr id="26" name="Rounded Rectangle 25"/>
          <p:cNvSpPr/>
          <p:nvPr/>
        </p:nvSpPr>
        <p:spPr>
          <a:xfrm>
            <a:off x="4419600" y="5919552"/>
            <a:ext cx="1409700" cy="26761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pc="300" dirty="0" smtClean="0"/>
              <a:t>১,৮০,৬০০</a:t>
            </a:r>
            <a:endParaRPr lang="en-US" sz="1200" spc="300" dirty="0"/>
          </a:p>
        </p:txBody>
      </p:sp>
      <p:sp>
        <p:nvSpPr>
          <p:cNvPr id="27" name="Rounded Rectangle 26"/>
          <p:cNvSpPr/>
          <p:nvPr/>
        </p:nvSpPr>
        <p:spPr>
          <a:xfrm>
            <a:off x="9903257" y="1444218"/>
            <a:ext cx="1537703" cy="36003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pc="300" dirty="0" smtClean="0"/>
              <a:t>৪০,০০০</a:t>
            </a:r>
            <a:endParaRPr lang="en-US" spc="300" dirty="0"/>
          </a:p>
        </p:txBody>
      </p:sp>
      <p:sp>
        <p:nvSpPr>
          <p:cNvPr id="28" name="Rounded Rectangle 27"/>
          <p:cNvSpPr/>
          <p:nvPr/>
        </p:nvSpPr>
        <p:spPr>
          <a:xfrm>
            <a:off x="8188966" y="1916215"/>
            <a:ext cx="1581714" cy="319641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pc="300" dirty="0" smtClean="0"/>
              <a:t>৩৫,০০০</a:t>
            </a:r>
            <a:endParaRPr lang="en-US" spc="300" dirty="0"/>
          </a:p>
        </p:txBody>
      </p:sp>
      <p:sp>
        <p:nvSpPr>
          <p:cNvPr id="29" name="Rounded Rectangle 28"/>
          <p:cNvSpPr/>
          <p:nvPr/>
        </p:nvSpPr>
        <p:spPr>
          <a:xfrm>
            <a:off x="8188966" y="2400909"/>
            <a:ext cx="1581714" cy="329743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pc="300" dirty="0" smtClean="0"/>
              <a:t>২,০০০</a:t>
            </a:r>
            <a:endParaRPr lang="en-US" spc="300" dirty="0"/>
          </a:p>
        </p:txBody>
      </p:sp>
      <p:sp>
        <p:nvSpPr>
          <p:cNvPr id="30" name="Rounded Rectangle 29"/>
          <p:cNvSpPr/>
          <p:nvPr/>
        </p:nvSpPr>
        <p:spPr>
          <a:xfrm>
            <a:off x="9903257" y="2875992"/>
            <a:ext cx="1323618" cy="36003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pc="300" dirty="0" smtClean="0"/>
              <a:t>২০,০০০</a:t>
            </a:r>
            <a:endParaRPr lang="en-US" spc="300" dirty="0"/>
          </a:p>
        </p:txBody>
      </p:sp>
      <p:sp>
        <p:nvSpPr>
          <p:cNvPr id="32" name="Rounded Rectangle 31"/>
          <p:cNvSpPr/>
          <p:nvPr/>
        </p:nvSpPr>
        <p:spPr>
          <a:xfrm>
            <a:off x="9903257" y="3310766"/>
            <a:ext cx="1537704" cy="36003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pc="300" dirty="0" smtClean="0"/>
              <a:t>৭০,০০০</a:t>
            </a:r>
            <a:endParaRPr lang="en-US" sz="1600" spc="300" dirty="0"/>
          </a:p>
        </p:txBody>
      </p:sp>
      <p:sp>
        <p:nvSpPr>
          <p:cNvPr id="33" name="Rounded Rectangle 32"/>
          <p:cNvSpPr/>
          <p:nvPr/>
        </p:nvSpPr>
        <p:spPr>
          <a:xfrm>
            <a:off x="9903257" y="4657096"/>
            <a:ext cx="1349871" cy="36003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pc="300" dirty="0" smtClean="0"/>
              <a:t>৫০,০০০</a:t>
            </a:r>
            <a:endParaRPr lang="en-US" spc="300" dirty="0"/>
          </a:p>
        </p:txBody>
      </p:sp>
      <p:sp>
        <p:nvSpPr>
          <p:cNvPr id="35" name="Rounded Rectangle 34"/>
          <p:cNvSpPr/>
          <p:nvPr/>
        </p:nvSpPr>
        <p:spPr>
          <a:xfrm>
            <a:off x="9903257" y="4224135"/>
            <a:ext cx="1162037" cy="36003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pc="300" dirty="0" smtClean="0"/>
              <a:t>৩,৬০০</a:t>
            </a:r>
            <a:endParaRPr lang="en-US" spc="300" dirty="0"/>
          </a:p>
        </p:txBody>
      </p:sp>
      <p:sp>
        <p:nvSpPr>
          <p:cNvPr id="36" name="Rounded Rectangle 35"/>
          <p:cNvSpPr/>
          <p:nvPr/>
        </p:nvSpPr>
        <p:spPr>
          <a:xfrm>
            <a:off x="586098" y="2465171"/>
            <a:ext cx="2714625" cy="26761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pc="300" dirty="0" err="1" smtClean="0"/>
              <a:t>বকেয়</a:t>
            </a:r>
            <a:r>
              <a:rPr lang="en-US" sz="1200" spc="300" dirty="0" smtClean="0"/>
              <a:t> </a:t>
            </a:r>
            <a:r>
              <a:rPr lang="en-US" sz="1200" spc="300" dirty="0" err="1" smtClean="0"/>
              <a:t>মজুরি</a:t>
            </a:r>
            <a:endParaRPr lang="en-US" sz="1200" spc="300" dirty="0"/>
          </a:p>
        </p:txBody>
      </p:sp>
      <p:sp>
        <p:nvSpPr>
          <p:cNvPr id="37" name="Rounded Rectangle 36"/>
          <p:cNvSpPr/>
          <p:nvPr/>
        </p:nvSpPr>
        <p:spPr>
          <a:xfrm>
            <a:off x="4470865" y="2465171"/>
            <a:ext cx="1347952" cy="26761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pc="300" dirty="0" smtClean="0"/>
              <a:t>৫,০০০</a:t>
            </a:r>
            <a:endParaRPr lang="en-US" sz="1600" spc="300" dirty="0"/>
          </a:p>
        </p:txBody>
      </p:sp>
      <p:sp>
        <p:nvSpPr>
          <p:cNvPr id="38" name="Rounded Rectangle 37"/>
          <p:cNvSpPr/>
          <p:nvPr/>
        </p:nvSpPr>
        <p:spPr>
          <a:xfrm>
            <a:off x="4187371" y="6432179"/>
            <a:ext cx="1685712" cy="26761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u="dbl" spc="300" dirty="0" smtClean="0">
                <a:uFill>
                  <a:solidFill>
                    <a:srgbClr val="FFFF00"/>
                  </a:solidFill>
                </a:uFill>
              </a:rPr>
              <a:t>২,৯৬,৬০০</a:t>
            </a:r>
            <a:endParaRPr lang="en-US" sz="1600" u="dbl" spc="300" dirty="0"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9532597" y="6426934"/>
            <a:ext cx="1935589" cy="39052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dbl" spc="300" dirty="0" smtClean="0">
                <a:uFill>
                  <a:solidFill>
                    <a:srgbClr val="FFFF00"/>
                  </a:solidFill>
                </a:uFill>
              </a:rPr>
              <a:t>২,৯৬,৬০০</a:t>
            </a:r>
            <a:endParaRPr lang="en-US" u="dbl" spc="300" dirty="0">
              <a:uFill>
                <a:solidFill>
                  <a:srgbClr val="FFFF00"/>
                </a:solidFill>
              </a:u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923429" y="3800710"/>
            <a:ext cx="1851377" cy="36003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spc="300" dirty="0" smtClean="0"/>
              <a:t>১০% </a:t>
            </a:r>
            <a:r>
              <a:rPr lang="en-US" sz="1400" spc="300" dirty="0" err="1" smtClean="0"/>
              <a:t>লগ্নি</a:t>
            </a:r>
            <a:endParaRPr lang="en-US" sz="1400" spc="300" dirty="0"/>
          </a:p>
        </p:txBody>
      </p:sp>
      <p:sp>
        <p:nvSpPr>
          <p:cNvPr id="41" name="Rounded Rectangle 40"/>
          <p:cNvSpPr/>
          <p:nvPr/>
        </p:nvSpPr>
        <p:spPr>
          <a:xfrm>
            <a:off x="5923429" y="4232995"/>
            <a:ext cx="2137289" cy="36003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pc="300" dirty="0" err="1" smtClean="0"/>
              <a:t>লগ্নির</a:t>
            </a:r>
            <a:r>
              <a:rPr lang="en-US" sz="1400" spc="300" dirty="0" smtClean="0"/>
              <a:t> </a:t>
            </a:r>
            <a:r>
              <a:rPr lang="en-US" sz="1400" spc="300" dirty="0" err="1" smtClean="0"/>
              <a:t>অনাদায়ী</a:t>
            </a:r>
            <a:r>
              <a:rPr lang="en-US" sz="1400" spc="300" dirty="0" smtClean="0"/>
              <a:t> </a:t>
            </a:r>
            <a:r>
              <a:rPr lang="en-US" sz="1400" spc="300" dirty="0" err="1" smtClean="0"/>
              <a:t>সুদ</a:t>
            </a:r>
            <a:endParaRPr lang="en-US" sz="1400" spc="300" dirty="0"/>
          </a:p>
        </p:txBody>
      </p:sp>
      <p:sp>
        <p:nvSpPr>
          <p:cNvPr id="42" name="Rounded Rectangle 41"/>
          <p:cNvSpPr/>
          <p:nvPr/>
        </p:nvSpPr>
        <p:spPr>
          <a:xfrm>
            <a:off x="9903257" y="3800709"/>
            <a:ext cx="1484343" cy="36003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pc="300" dirty="0" smtClean="0"/>
              <a:t>৬০,০০০</a:t>
            </a:r>
            <a:endParaRPr lang="en-US" spc="300" dirty="0"/>
          </a:p>
        </p:txBody>
      </p:sp>
      <p:sp>
        <p:nvSpPr>
          <p:cNvPr id="44" name="Rounded Rectangle 43"/>
          <p:cNvSpPr/>
          <p:nvPr/>
        </p:nvSpPr>
        <p:spPr>
          <a:xfrm>
            <a:off x="9903257" y="5142465"/>
            <a:ext cx="1537704" cy="36003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২০,০০০</a:t>
            </a:r>
            <a:endParaRPr lang="en-US" dirty="0"/>
          </a:p>
        </p:txBody>
      </p:sp>
      <p:sp>
        <p:nvSpPr>
          <p:cNvPr id="51" name="Rounded Rectangle 50"/>
          <p:cNvSpPr/>
          <p:nvPr/>
        </p:nvSpPr>
        <p:spPr>
          <a:xfrm>
            <a:off x="613054" y="3210793"/>
            <a:ext cx="2714625" cy="26761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pc="300" dirty="0" err="1" smtClean="0"/>
              <a:t>ব্যাংক</a:t>
            </a:r>
            <a:r>
              <a:rPr lang="en-US" sz="1200" spc="300" dirty="0" smtClean="0"/>
              <a:t> </a:t>
            </a:r>
            <a:r>
              <a:rPr lang="en-US" sz="1200" spc="300" dirty="0" err="1" smtClean="0"/>
              <a:t>ঋণের</a:t>
            </a:r>
            <a:r>
              <a:rPr lang="en-US" sz="1200" spc="300" dirty="0" smtClean="0"/>
              <a:t> </a:t>
            </a:r>
            <a:r>
              <a:rPr lang="en-US" sz="1200" spc="300" dirty="0" err="1" smtClean="0"/>
              <a:t>সুদ</a:t>
            </a:r>
            <a:endParaRPr lang="en-US" sz="1200" spc="300" dirty="0"/>
          </a:p>
        </p:txBody>
      </p:sp>
      <p:sp>
        <p:nvSpPr>
          <p:cNvPr id="52" name="Rounded Rectangle 51"/>
          <p:cNvSpPr/>
          <p:nvPr/>
        </p:nvSpPr>
        <p:spPr>
          <a:xfrm>
            <a:off x="576205" y="2818832"/>
            <a:ext cx="2714625" cy="26761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pc="300" dirty="0" err="1" smtClean="0"/>
              <a:t>ব্যাংক</a:t>
            </a:r>
            <a:r>
              <a:rPr lang="en-US" sz="1200" spc="300" dirty="0" smtClean="0"/>
              <a:t> </a:t>
            </a:r>
            <a:r>
              <a:rPr lang="en-US" sz="1200" spc="300" dirty="0" err="1" smtClean="0"/>
              <a:t>ঋণ</a:t>
            </a:r>
            <a:endParaRPr lang="en-US" sz="1200" spc="300" dirty="0"/>
          </a:p>
        </p:txBody>
      </p:sp>
      <p:sp>
        <p:nvSpPr>
          <p:cNvPr id="53" name="Rounded Rectangle 52"/>
          <p:cNvSpPr/>
          <p:nvPr/>
        </p:nvSpPr>
        <p:spPr>
          <a:xfrm>
            <a:off x="4470865" y="2802051"/>
            <a:ext cx="1347952" cy="26761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pc="300" dirty="0" smtClean="0"/>
              <a:t>৪০,০০০</a:t>
            </a:r>
            <a:endParaRPr lang="en-US" sz="1600" spc="300" dirty="0"/>
          </a:p>
        </p:txBody>
      </p:sp>
      <p:sp>
        <p:nvSpPr>
          <p:cNvPr id="54" name="Rounded Rectangle 53"/>
          <p:cNvSpPr/>
          <p:nvPr/>
        </p:nvSpPr>
        <p:spPr>
          <a:xfrm>
            <a:off x="4448973" y="3217997"/>
            <a:ext cx="1347952" cy="26761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pc="300" dirty="0" smtClean="0"/>
              <a:t>৫,০০০</a:t>
            </a:r>
            <a:endParaRPr lang="en-US" sz="1600" spc="300" dirty="0"/>
          </a:p>
        </p:txBody>
      </p:sp>
      <p:sp>
        <p:nvSpPr>
          <p:cNvPr id="55" name="Rounded Rectangle 54"/>
          <p:cNvSpPr/>
          <p:nvPr/>
        </p:nvSpPr>
        <p:spPr>
          <a:xfrm>
            <a:off x="2340587" y="5368694"/>
            <a:ext cx="1707966" cy="26761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pc="300" dirty="0" smtClean="0"/>
              <a:t>২,০১,৬০০</a:t>
            </a:r>
            <a:endParaRPr lang="en-US" sz="1200" spc="300" dirty="0"/>
          </a:p>
        </p:txBody>
      </p:sp>
      <p:sp>
        <p:nvSpPr>
          <p:cNvPr id="56" name="Rounded Rectangle 55"/>
          <p:cNvSpPr/>
          <p:nvPr/>
        </p:nvSpPr>
        <p:spPr>
          <a:xfrm>
            <a:off x="4492757" y="1818752"/>
            <a:ext cx="1304168" cy="26761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pc="300" dirty="0" smtClean="0"/>
              <a:t>২০,০০০</a:t>
            </a:r>
            <a:endParaRPr lang="en-US" sz="1600" spc="300" dirty="0"/>
          </a:p>
        </p:txBody>
      </p:sp>
      <p:sp>
        <p:nvSpPr>
          <p:cNvPr id="57" name="Rounded Rectangle 56"/>
          <p:cNvSpPr/>
          <p:nvPr/>
        </p:nvSpPr>
        <p:spPr>
          <a:xfrm>
            <a:off x="586098" y="1791685"/>
            <a:ext cx="2714625" cy="26761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pc="300" dirty="0" err="1" smtClean="0"/>
              <a:t>যন্ত্রপাতি</a:t>
            </a:r>
            <a:r>
              <a:rPr lang="en-US" sz="1200" spc="300" dirty="0" smtClean="0"/>
              <a:t> </a:t>
            </a:r>
            <a:r>
              <a:rPr lang="en-US" sz="1200" spc="300" dirty="0" err="1" smtClean="0"/>
              <a:t>সরবরাহকরী</a:t>
            </a:r>
            <a:endParaRPr lang="en-US" sz="1200" spc="300" dirty="0"/>
          </a:p>
        </p:txBody>
      </p:sp>
      <p:sp>
        <p:nvSpPr>
          <p:cNvPr id="58" name="Rounded Rectangle 57"/>
          <p:cNvSpPr/>
          <p:nvPr/>
        </p:nvSpPr>
        <p:spPr>
          <a:xfrm>
            <a:off x="9903257" y="2401337"/>
            <a:ext cx="1581714" cy="319641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pc="300" dirty="0" smtClean="0"/>
              <a:t>৩৩,০০০</a:t>
            </a:r>
            <a:endParaRPr lang="en-US" spc="300" dirty="0"/>
          </a:p>
        </p:txBody>
      </p:sp>
      <p:sp>
        <p:nvSpPr>
          <p:cNvPr id="59" name="Footer Placeholder 58"/>
          <p:cNvSpPr>
            <a:spLocks noGrp="1"/>
          </p:cNvSpPr>
          <p:nvPr>
            <p:ph type="ftr" sz="quarter" idx="11"/>
          </p:nvPr>
        </p:nvSpPr>
        <p:spPr>
          <a:xfrm>
            <a:off x="5417797" y="6672378"/>
            <a:ext cx="4114800" cy="365125"/>
          </a:xfrm>
        </p:spPr>
        <p:txBody>
          <a:bodyPr/>
          <a:lstStyle/>
          <a:p>
            <a:r>
              <a:rPr lang="en-US" sz="1800" dirty="0" err="1" smtClean="0">
                <a:solidFill>
                  <a:srgbClr val="FF0000"/>
                </a:solidFill>
              </a:rPr>
              <a:t>Rajshahi</a:t>
            </a:r>
            <a:r>
              <a:rPr lang="en-US" sz="1800" dirty="0" smtClean="0">
                <a:solidFill>
                  <a:srgbClr val="FF0000"/>
                </a:solidFill>
              </a:rPr>
              <a:t> Divisional Online School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500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  <p:bldP spid="33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4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9">
            <a:hlinkClick r:id="" action="ppaction://hlinkshowjump?jump=firstslide">
              <a:snd r:embed="rId2" name="arrow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" y="55563"/>
            <a:ext cx="34925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TextBox 1"/>
          <p:cNvSpPr txBox="1">
            <a:spLocks noChangeArrowheads="1"/>
          </p:cNvSpPr>
          <p:nvPr/>
        </p:nvSpPr>
        <p:spPr bwMode="auto">
          <a:xfrm>
            <a:off x="3086623" y="579718"/>
            <a:ext cx="9105377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/>
            <a:r>
              <a:rPr lang="en-US" sz="7200" b="1" dirty="0" err="1" smtClean="0"/>
              <a:t>শাহ্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মখদুম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কলেজের</a:t>
            </a:r>
            <a:endParaRPr lang="en-US" sz="7200" b="1" dirty="0" smtClean="0"/>
          </a:p>
          <a:p>
            <a:pPr algn="ctr"/>
            <a:r>
              <a:rPr lang="en-US" sz="7200" b="1" dirty="0" smtClean="0"/>
              <a:t>-</a:t>
            </a:r>
            <a:r>
              <a:rPr lang="en-US" sz="7200" b="1" dirty="0" err="1" smtClean="0"/>
              <a:t>এর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পক্ষ</a:t>
            </a:r>
            <a:r>
              <a:rPr lang="en-US" sz="7200" b="1" dirty="0" smtClean="0"/>
              <a:t> </a:t>
            </a:r>
          </a:p>
          <a:p>
            <a:pPr algn="ctr"/>
            <a:r>
              <a:rPr lang="en-US" sz="7200" b="1" dirty="0" err="1" smtClean="0"/>
              <a:t>থেকে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ধন্যবাদ</a:t>
            </a:r>
            <a:r>
              <a:rPr lang="en-US" sz="7200" b="1" dirty="0" smtClean="0"/>
              <a:t> </a:t>
            </a:r>
            <a:endParaRPr lang="en-US" sz="7200" b="1" dirty="0"/>
          </a:p>
          <a:p>
            <a:pPr algn="ctr"/>
            <a:r>
              <a:rPr lang="en-US" sz="7200" b="1" dirty="0" err="1"/>
              <a:t>সবাইকে</a:t>
            </a:r>
            <a:endParaRPr lang="en-US" sz="7200" b="1" dirty="0"/>
          </a:p>
        </p:txBody>
      </p:sp>
      <p:pic>
        <p:nvPicPr>
          <p:cNvPr id="23559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12" y="341313"/>
            <a:ext cx="6224588" cy="653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7369629" cy="365125"/>
          </a:xfrm>
        </p:spPr>
        <p:txBody>
          <a:bodyPr/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Rajshahi</a:t>
            </a:r>
            <a:r>
              <a:rPr lang="en-US" sz="3200" dirty="0" smtClean="0">
                <a:solidFill>
                  <a:srgbClr val="FF0000"/>
                </a:solidFill>
              </a:rPr>
              <a:t> Divisional Online School (RDOS)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32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427</Words>
  <Application>Microsoft Office PowerPoint</Application>
  <PresentationFormat>Widescreen</PresentationFormat>
  <Paragraphs>176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Corbel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Microsoft account</cp:lastModifiedBy>
  <cp:revision>13</cp:revision>
  <dcterms:created xsi:type="dcterms:W3CDTF">2020-06-07T08:24:04Z</dcterms:created>
  <dcterms:modified xsi:type="dcterms:W3CDTF">2020-08-01T02:50:08Z</dcterms:modified>
</cp:coreProperties>
</file>