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FF"/>
    <a:srgbClr val="F8C8F1"/>
    <a:srgbClr val="CCCC00"/>
    <a:srgbClr val="FF9900"/>
    <a:srgbClr val="FFCC00"/>
    <a:srgbClr val="CC6600"/>
    <a:srgbClr val="8EAD47"/>
    <a:srgbClr val="31CF40"/>
    <a:srgbClr val="FCC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A171-48EB-447A-89FC-D64E6702D9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D3AC-FC8B-4925-90B6-4B200AF75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17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A171-48EB-447A-89FC-D64E6702D9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D3AC-FC8B-4925-90B6-4B200AF75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A171-48EB-447A-89FC-D64E6702D9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D3AC-FC8B-4925-90B6-4B200AF75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7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A171-48EB-447A-89FC-D64E6702D9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D3AC-FC8B-4925-90B6-4B200AF75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4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A171-48EB-447A-89FC-D64E6702D9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D3AC-FC8B-4925-90B6-4B200AF75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A171-48EB-447A-89FC-D64E6702D9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D3AC-FC8B-4925-90B6-4B200AF75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28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A171-48EB-447A-89FC-D64E6702D9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D3AC-FC8B-4925-90B6-4B200AF75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2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A171-48EB-447A-89FC-D64E6702D9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D3AC-FC8B-4925-90B6-4B200AF75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A171-48EB-447A-89FC-D64E6702D9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D3AC-FC8B-4925-90B6-4B200AF75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90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A171-48EB-447A-89FC-D64E6702D9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D3AC-FC8B-4925-90B6-4B200AF75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5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A171-48EB-447A-89FC-D64E6702D9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ED3AC-FC8B-4925-90B6-4B200AF75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4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7A171-48EB-447A-89FC-D64E6702D9C5}" type="datetimeFigureOut">
              <a:rPr lang="en-US" smtClean="0"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ED3AC-FC8B-4925-90B6-4B200AF75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1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691" y="614189"/>
            <a:ext cx="12048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সুপ্রিয় শিক্ষার্থীবৃন্দ আজকের পাঠে সবাইকে শুভেচ্ছা</a:t>
            </a:r>
            <a:endParaRPr lang="en-US" sz="567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1" y="1645921"/>
            <a:ext cx="9601200" cy="4558937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8874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73792" y="1738449"/>
            <a:ext cx="6466114" cy="44925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160519" y="554373"/>
            <a:ext cx="3492660" cy="934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নীরব পাঠ</a:t>
            </a:r>
            <a:endParaRPr lang="en-US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29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5264" y="479633"/>
            <a:ext cx="6495572" cy="934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শব্দার্থগুলোর অর্থ জেনে নেই 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43" y="1538235"/>
            <a:ext cx="3718427" cy="1366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294" y="3063383"/>
            <a:ext cx="3500846" cy="1238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504" y="4830381"/>
            <a:ext cx="3610166" cy="140060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07094" y="4790028"/>
            <a:ext cx="4142482" cy="1582637"/>
          </a:xfrm>
          <a:prstGeom prst="rect">
            <a:avLst/>
          </a:prstGeom>
          <a:gradFill>
            <a:gsLst>
              <a:gs pos="46000">
                <a:schemeClr val="accent2">
                  <a:lumMod val="5000"/>
                  <a:lumOff val="95000"/>
                </a:schemeClr>
              </a:gs>
              <a:gs pos="67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নওগা জেলার বদলগাছি থানায় পাহাড়পুর গ্রামে এই প্রাচীন বিহার অবস্থিত ।</a:t>
            </a:r>
            <a:endParaRPr lang="en-US" sz="1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3693" y="1655207"/>
            <a:ext cx="2624966" cy="1104829"/>
          </a:xfrm>
          <a:prstGeom prst="rect">
            <a:avLst/>
          </a:prstGeom>
          <a:gradFill>
            <a:gsLst>
              <a:gs pos="0">
                <a:srgbClr val="00FF00"/>
              </a:gs>
              <a:gs pos="6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আলপথ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7482" y="1611424"/>
            <a:ext cx="3623030" cy="1104829"/>
          </a:xfrm>
          <a:prstGeom prst="rect">
            <a:avLst/>
          </a:prstGeom>
          <a:gradFill>
            <a:gsLst>
              <a:gs pos="0">
                <a:srgbClr val="00FF00"/>
              </a:gs>
              <a:gs pos="6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 সীমানার পথ 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369" y="3063383"/>
            <a:ext cx="2712896" cy="1137358"/>
          </a:xfrm>
          <a:prstGeom prst="rect">
            <a:avLst/>
          </a:prstGeom>
          <a:gradFill>
            <a:gsLst>
              <a:gs pos="0">
                <a:schemeClr val="accent2">
                  <a:alpha val="86000"/>
                  <a:lumMod val="81000"/>
                  <a:lumOff val="19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146" y="3170397"/>
            <a:ext cx="234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চর্যাপদ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92169" y="2904295"/>
            <a:ext cx="3623029" cy="1551250"/>
          </a:xfrm>
          <a:prstGeom prst="rect">
            <a:avLst/>
          </a:prstGeom>
          <a:gradFill>
            <a:gsLst>
              <a:gs pos="0">
                <a:schemeClr val="accent2">
                  <a:alpha val="86000"/>
                  <a:lumMod val="81000"/>
                  <a:lumOff val="19000"/>
                </a:schemeClr>
              </a:gs>
              <a:gs pos="6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49759" y="3063383"/>
            <a:ext cx="3507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 ও সাহিত্যের প্রথম নির্দশন 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2369" y="4830381"/>
            <a:ext cx="2588442" cy="1542284"/>
          </a:xfrm>
          <a:prstGeom prst="rect">
            <a:avLst/>
          </a:prstGeom>
          <a:gradFill>
            <a:gsLst>
              <a:gs pos="46000">
                <a:schemeClr val="accent2">
                  <a:lumMod val="5000"/>
                  <a:lumOff val="95000"/>
                </a:schemeClr>
              </a:gs>
              <a:gs pos="67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9995" y="5115533"/>
            <a:ext cx="2033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 বিহার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3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18" y="1634571"/>
            <a:ext cx="5603966" cy="29600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927462" y="518533"/>
            <a:ext cx="3492660" cy="934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6132" y="4775836"/>
            <a:ext cx="10959738" cy="1753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আলপথ, চর্যাপদ,বৌদ্ধবিহার শব্দ দিয়ে দুটি করে বাক্য লেখ 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9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5577" y="812504"/>
            <a:ext cx="10968446" cy="3806145"/>
            <a:chOff x="536911" y="624293"/>
            <a:chExt cx="11219660" cy="23134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911" y="651781"/>
              <a:ext cx="3988739" cy="2286000"/>
            </a:xfrm>
            <a:prstGeom prst="round2DiagRect">
              <a:avLst>
                <a:gd name="adj1" fmla="val 16667"/>
                <a:gd name="adj2" fmla="val 17404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251" y="651781"/>
              <a:ext cx="3784418" cy="228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3270" y="624293"/>
              <a:ext cx="3163301" cy="231348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3" name="TextBox 12"/>
          <p:cNvSpPr txBox="1"/>
          <p:nvPr/>
        </p:nvSpPr>
        <p:spPr>
          <a:xfrm>
            <a:off x="1672044" y="5046272"/>
            <a:ext cx="9039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জন্মেছি বাংলায়, আমি বাংলায় কথা বলি, 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বাংলার আলপথ দিয়ে হাজার বছর চলি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66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0818" y="805370"/>
            <a:ext cx="11127376" cy="3583750"/>
            <a:chOff x="459171" y="3236458"/>
            <a:chExt cx="11297400" cy="200174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559" y="3327898"/>
              <a:ext cx="3784417" cy="19103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71" y="3236458"/>
              <a:ext cx="3776783" cy="2001748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1669" y="3327898"/>
              <a:ext cx="3304902" cy="19103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1326781" y="4897560"/>
            <a:ext cx="9747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চলি পলিমাটি কমলে আমার চলার চিহ্ন ফেলে ।</a:t>
            </a:r>
          </a:p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তেরোশত নদী শুধায় আমাকে, ‘কোথা থেকে তুমি এলে?’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229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8007" y="535577"/>
            <a:ext cx="11075987" cy="3033547"/>
            <a:chOff x="498403" y="470264"/>
            <a:chExt cx="11075987" cy="22220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403" y="470264"/>
              <a:ext cx="2718899" cy="210311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9535" y="470264"/>
              <a:ext cx="2545246" cy="222205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014" y="470264"/>
              <a:ext cx="2383343" cy="222205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2590" y="470264"/>
              <a:ext cx="2971800" cy="222205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9" name="TextBox 8"/>
          <p:cNvSpPr txBox="1"/>
          <p:nvPr/>
        </p:nvSpPr>
        <p:spPr>
          <a:xfrm>
            <a:off x="1409649" y="3872009"/>
            <a:ext cx="97474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চর্যাপদের অক্ষরগুলো থেকে ।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সওদাগরের ডিঙ্গার বহর থেকে ।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কৈবর্তের বিদ্রোহী গ্রাম থেকে ।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তো এসেছি পালযুগ নামে চিত্রকলার থেকে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82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50781" y="720811"/>
            <a:ext cx="11290437" cy="3087545"/>
            <a:chOff x="354963" y="720812"/>
            <a:chExt cx="11290437" cy="21382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3" y="720812"/>
              <a:ext cx="3114362" cy="176113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4998" y="780002"/>
              <a:ext cx="3072903" cy="1809483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0804" y="720812"/>
              <a:ext cx="1954596" cy="213822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040" y="758414"/>
              <a:ext cx="2714625" cy="183107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9" name="TextBox 8"/>
          <p:cNvSpPr txBox="1"/>
          <p:nvPr/>
        </p:nvSpPr>
        <p:spPr>
          <a:xfrm>
            <a:off x="1222278" y="3827059"/>
            <a:ext cx="97474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বাঙ্গালী পাহাড়পুরের বৌদ্ধবিহার থেকে ।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এসেছি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 জোড়াবাংলার মন্দির-বেদী থেকে ।</a:t>
            </a: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এসেছি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 বরেন্দ্রভূমে সোনা মসজিদ থেকে ।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এসেছি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 আউল-বাউল মাটির দেউল থেকে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122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14690" y="605198"/>
            <a:ext cx="11228819" cy="5960784"/>
            <a:chOff x="514690" y="605198"/>
            <a:chExt cx="11228819" cy="596078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90" y="605198"/>
              <a:ext cx="2946967" cy="169108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3187" y="753248"/>
              <a:ext cx="2795451" cy="177518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0168" y="863302"/>
              <a:ext cx="2420061" cy="182664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3552" y="863302"/>
              <a:ext cx="2369957" cy="182664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90" y="2464400"/>
              <a:ext cx="1980317" cy="119230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90" y="5357465"/>
              <a:ext cx="2058695" cy="1208517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690" y="3656702"/>
              <a:ext cx="1980316" cy="158319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2" name="TextBox 11"/>
          <p:cNvSpPr txBox="1"/>
          <p:nvPr/>
        </p:nvSpPr>
        <p:spPr>
          <a:xfrm>
            <a:off x="2834640" y="2901485"/>
            <a:ext cx="85486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আমি তো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সার্বভৌম বারোভূঁইয়ার থেকে ।</a:t>
            </a: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আমি তো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‘কমলার দীঘি’, ‘মহুয়ার পালা থেকে’।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আমি তো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তিতুমীর আর হাজী শরীয়ত থেকে ।</a:t>
            </a:r>
          </a:p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গীতাঞ্জলি ও অগ্নিবীনার থেকে ।</a:t>
            </a: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5619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77460" y="505641"/>
            <a:ext cx="11444427" cy="5935435"/>
            <a:chOff x="377460" y="505641"/>
            <a:chExt cx="11444427" cy="593543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1604" y="505641"/>
              <a:ext cx="1866900" cy="213305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81" y="505641"/>
              <a:ext cx="2476500" cy="184785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451" y="505641"/>
              <a:ext cx="3065144" cy="21330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9543" y="505641"/>
              <a:ext cx="3522344" cy="213305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60" y="2496094"/>
              <a:ext cx="2287363" cy="184547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60" y="4341564"/>
              <a:ext cx="2287363" cy="209951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1" name="TextBox 10"/>
          <p:cNvSpPr txBox="1"/>
          <p:nvPr/>
        </p:nvSpPr>
        <p:spPr>
          <a:xfrm>
            <a:off x="2847703" y="3057943"/>
            <a:ext cx="85825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এসেছি বাঙ্গালি ক্ষুদিরাম আর সূর্য সেনের থেকে ।</a:t>
            </a:r>
          </a:p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বাঙ্গালি জয়নুল আর অবন ঠাকুর থেকে। </a:t>
            </a:r>
          </a:p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এসেছি বাঙ্গালি রাষ্ট্রভাষার লাল রাজপথ থেকে ।</a:t>
            </a:r>
          </a:p>
          <a:p>
            <a:pPr algn="just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এসেছি বাঙ্গালি বঙ্গবন্ধু শেখ মুজিব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।</a:t>
            </a: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625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573" y="615220"/>
            <a:ext cx="3492660" cy="934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জয়বাংলার বজ্রকন্ঠ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81376" y="518533"/>
            <a:ext cx="7005121" cy="1545398"/>
            <a:chOff x="4481376" y="518533"/>
            <a:chExt cx="7196819" cy="18719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1376" y="619943"/>
              <a:ext cx="3343275" cy="166687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4287" y="518533"/>
              <a:ext cx="3513908" cy="18719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361399" y="2361990"/>
            <a:ext cx="78638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এসেছি জয়বাংলার বজ্রকন্ঠ থেকে ।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যে এসেছি একাত্তরের মুক্তিযুদ্ধ থেকে ।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এসেছি আমার পেছনে হাজার চরণচিহ্ন ফেলে ।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শুধাও আমাকে ‘এতদূর তুমি কোন প্রেরণায় এলে?’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তবে তুমি বুঝি বাঙ্গালি জাতির বীজমন্ত্রটি শোন নাই-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‘সবার উপরে মানুষ সত্য, তাহার উপরে নাই,।’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সাথে আছি, একসাথে বাঁচি, আজ ও একসাথে থাকবই -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বিভেদের রেখা মুছে দিয়ে সাম্যের ছবি আঁকবই ।</a:t>
            </a: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videoplayback (1)[1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7621" y="1706683"/>
            <a:ext cx="2273189" cy="131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441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8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8457" y="1137029"/>
            <a:ext cx="4193177" cy="5011162"/>
            <a:chOff x="757645" y="1116095"/>
            <a:chExt cx="4193177" cy="5011162"/>
          </a:xfrm>
        </p:grpSpPr>
        <p:sp>
          <p:nvSpPr>
            <p:cNvPr id="2" name="TextBox 1"/>
            <p:cNvSpPr txBox="1"/>
            <p:nvPr/>
          </p:nvSpPr>
          <p:spPr>
            <a:xfrm>
              <a:off x="757645" y="3264935"/>
              <a:ext cx="419317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মোছাঃ শিউলী বেগম</a:t>
              </a:r>
            </a:p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 আইসিটি)</a:t>
              </a:r>
            </a:p>
            <a:p>
              <a:pPr algn="ctr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আরজিদেবীপুর শিয়ালকোট আলিম মাদ্রাসা,পার্বতীপুর, দিনাজপুর ।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6636" y="1116095"/>
              <a:ext cx="2562498" cy="17970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809898" y="415148"/>
            <a:ext cx="10332720" cy="6037903"/>
            <a:chOff x="849086" y="260718"/>
            <a:chExt cx="10293531" cy="6192333"/>
          </a:xfrm>
        </p:grpSpPr>
        <p:sp>
          <p:nvSpPr>
            <p:cNvPr id="4" name="TextBox 3"/>
            <p:cNvSpPr txBox="1"/>
            <p:nvPr/>
          </p:nvSpPr>
          <p:spPr>
            <a:xfrm>
              <a:off x="3607909" y="260718"/>
              <a:ext cx="4229325" cy="852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567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849086" y="3126436"/>
              <a:ext cx="4062548" cy="3326615"/>
            </a:xfrm>
            <a:prstGeom prst="frame">
              <a:avLst>
                <a:gd name="adj1" fmla="val 659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/>
            <p:cNvSpPr/>
            <p:nvPr/>
          </p:nvSpPr>
          <p:spPr>
            <a:xfrm>
              <a:off x="7080068" y="3126436"/>
              <a:ext cx="4062549" cy="3326615"/>
            </a:xfrm>
            <a:prstGeom prst="frame">
              <a:avLst>
                <a:gd name="adj1" fmla="val 1142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080068" y="1137029"/>
              <a:ext cx="3722913" cy="5128728"/>
              <a:chOff x="7080068" y="1137029"/>
              <a:chExt cx="3722913" cy="512872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080068" y="3126436"/>
                <a:ext cx="372291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বাংলা সাহিত্য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 দাখিল )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শ্রেণীঃ নবম – দশম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পাঠঃ আমার পরিচয় </a:t>
                </a:r>
              </a:p>
              <a:p>
                <a:pPr algn="ctr"/>
                <a:endPara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4651" y="1137029"/>
                <a:ext cx="2586445" cy="1941288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8206" y="3156258"/>
              <a:ext cx="1502226" cy="32798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467737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337" y="483326"/>
            <a:ext cx="3518785" cy="89167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31" y="1580143"/>
            <a:ext cx="7289075" cy="3569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420122" y="5354436"/>
            <a:ext cx="3518785" cy="89167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5394" y="5486400"/>
            <a:ext cx="10868297" cy="96485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দেখা যে কোন একটি ঐতিহাসিক স্থান বর্ণনা করে খাতায় লেখ ।</a:t>
            </a:r>
            <a:endParaRPr lang="en-US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88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1337" y="744583"/>
            <a:ext cx="3518785" cy="89167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400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326" y="1858329"/>
            <a:ext cx="11038113" cy="3889328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‘আমার পরিচয়’ কবিতায় উল্লেখিত নদীর সংখ্যা কত ?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‘আমি তো এসেছি চর্যাপদের অক্ষরগুলো থেকে’ – এখানে চর্যাপদের অক্ষরগুলো বলতে কবি কীবুঝিয়েছেন ?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কবি সৈয়দ শামসুল হকের কয়েকটি উল্লেখযোগ্য গ্রন্থ্যের নাম লেখ ।</a:t>
            </a: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7679" y="812304"/>
            <a:ext cx="2836892" cy="923330"/>
          </a:xfrm>
          <a:prstGeom prst="rect">
            <a:avLst/>
          </a:prstGeom>
          <a:gradFill>
            <a:gsLst>
              <a:gs pos="0">
                <a:srgbClr val="FF0000"/>
              </a:gs>
              <a:gs pos="64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31000">
                <a:srgbClr val="F8C8F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3227" y="4904762"/>
            <a:ext cx="8425543" cy="158060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পরিচয়’কবিতার মূলভাব লিখে আনবে ।</a:t>
            </a:r>
            <a:r>
              <a:rPr lang="en-US" sz="48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44" y="2163043"/>
            <a:ext cx="4200835" cy="2497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8358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1866" y="764732"/>
            <a:ext cx="4628270" cy="923330"/>
          </a:xfrm>
          <a:prstGeom prst="rect">
            <a:avLst/>
          </a:prstGeom>
          <a:gradFill>
            <a:gsLst>
              <a:gs pos="23000">
                <a:srgbClr val="00FF00"/>
              </a:gs>
              <a:gs pos="64000">
                <a:schemeClr val="accent1">
                  <a:lumMod val="45000"/>
                  <a:lumOff val="55000"/>
                </a:schemeClr>
              </a:gs>
              <a:gs pos="75000">
                <a:schemeClr val="accent1">
                  <a:lumMod val="45000"/>
                  <a:lumOff val="55000"/>
                </a:schemeClr>
              </a:gs>
              <a:gs pos="96000">
                <a:srgbClr val="F8C8F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2406933"/>
            <a:ext cx="8112035" cy="36036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123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7" y="2039696"/>
            <a:ext cx="4912973" cy="331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1257" y="712795"/>
            <a:ext cx="12148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 দুটোতে কী দেখতে পাচ্ছ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1498" y="5433794"/>
            <a:ext cx="826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মানচিত্র ও গ্রামবাংলার ছবি ।</a:t>
            </a:r>
            <a:endParaRPr lang="en-US" sz="567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973" y="2100773"/>
            <a:ext cx="4585064" cy="309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311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9224" y="663342"/>
            <a:ext cx="4245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67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90" y="1769693"/>
            <a:ext cx="8608422" cy="4684392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7844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-5866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1773" y="595218"/>
            <a:ext cx="482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5237" y="1421195"/>
            <a:ext cx="7860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শিক্ষার্থী……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11024" y="2241058"/>
            <a:ext cx="9663491" cy="3842397"/>
            <a:chOff x="771943" y="1896866"/>
            <a:chExt cx="9740357" cy="5201905"/>
          </a:xfrm>
        </p:grpSpPr>
        <p:sp>
          <p:nvSpPr>
            <p:cNvPr id="6" name="TextBox 5"/>
            <p:cNvSpPr txBox="1"/>
            <p:nvPr/>
          </p:nvSpPr>
          <p:spPr>
            <a:xfrm>
              <a:off x="5081450" y="6729439"/>
              <a:ext cx="2743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sheuly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807882" y="2089318"/>
              <a:ext cx="8704418" cy="5009453"/>
              <a:chOff x="2804494" y="1275819"/>
              <a:chExt cx="7011559" cy="5608842"/>
            </a:xfrm>
          </p:grpSpPr>
          <p:sp>
            <p:nvSpPr>
              <p:cNvPr id="10" name="Frame 9"/>
              <p:cNvSpPr/>
              <p:nvPr/>
            </p:nvSpPr>
            <p:spPr>
              <a:xfrm>
                <a:off x="2804495" y="1294228"/>
                <a:ext cx="6884126" cy="780757"/>
              </a:xfrm>
              <a:prstGeom prst="frame">
                <a:avLst>
                  <a:gd name="adj1" fmla="val 2778"/>
                </a:avLst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931927" y="1275819"/>
                <a:ext cx="6884126" cy="979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কবি পরিচিতি উল্লেখ করতে পারবে;</a:t>
                </a:r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Frame 14"/>
              <p:cNvSpPr/>
              <p:nvPr/>
            </p:nvSpPr>
            <p:spPr>
              <a:xfrm>
                <a:off x="2804495" y="2074985"/>
                <a:ext cx="6884126" cy="1139294"/>
              </a:xfrm>
              <a:prstGeom prst="frame">
                <a:avLst>
                  <a:gd name="adj1" fmla="val 2778"/>
                </a:avLst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940148" y="2243863"/>
                <a:ext cx="6412523" cy="979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কবিতাটি শুদ্ধ উচ্চারণে পড়তে পারবে;</a:t>
                </a:r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Frame 16"/>
              <p:cNvSpPr/>
              <p:nvPr/>
            </p:nvSpPr>
            <p:spPr>
              <a:xfrm>
                <a:off x="2804495" y="3287149"/>
                <a:ext cx="6884126" cy="1419445"/>
              </a:xfrm>
              <a:prstGeom prst="frame">
                <a:avLst>
                  <a:gd name="adj1" fmla="val 2778"/>
                </a:avLst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940148" y="3383156"/>
                <a:ext cx="6555544" cy="9797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নতুন শব্দগুলোর অর্থ সহ বাক্য গঠন করতে পারবে;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Frame 18"/>
              <p:cNvSpPr/>
              <p:nvPr/>
            </p:nvSpPr>
            <p:spPr>
              <a:xfrm>
                <a:off x="2804494" y="4846744"/>
                <a:ext cx="6884126" cy="2037917"/>
              </a:xfrm>
              <a:prstGeom prst="frame">
                <a:avLst>
                  <a:gd name="adj1" fmla="val 2778"/>
                </a:avLst>
              </a:prstGeom>
              <a:solidFill>
                <a:srgbClr val="00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886392" y="4997223"/>
                <a:ext cx="6577483" cy="1819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‘আমার পরিচয়’ কবিতায়  ঐতিহাসিক নির্দশনগুলোর বর্ণনা করতে পারবে 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07164" y="2735180"/>
              <a:ext cx="847752" cy="1085443"/>
              <a:chOff x="699666" y="1400397"/>
              <a:chExt cx="1241674" cy="1383007"/>
            </a:xfrm>
          </p:grpSpPr>
          <p:sp>
            <p:nvSpPr>
              <p:cNvPr id="3" name="Oval 2"/>
              <p:cNvSpPr/>
              <p:nvPr/>
            </p:nvSpPr>
            <p:spPr>
              <a:xfrm>
                <a:off x="699666" y="1617784"/>
                <a:ext cx="1241674" cy="1165620"/>
              </a:xfrm>
              <a:prstGeom prst="ellipse">
                <a:avLst/>
              </a:prstGeom>
              <a:gradFill>
                <a:gsLst>
                  <a:gs pos="5000">
                    <a:srgbClr val="FF00FF"/>
                  </a:gs>
                  <a:gs pos="78000">
                    <a:schemeClr val="accent2">
                      <a:lumMod val="0"/>
                      <a:lumOff val="100000"/>
                      <a:alpha val="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982967" y="1400397"/>
                <a:ext cx="703385" cy="110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889026" y="1896866"/>
              <a:ext cx="883633" cy="992707"/>
              <a:chOff x="819567" y="1511360"/>
              <a:chExt cx="1294227" cy="1455008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819567" y="1800749"/>
                <a:ext cx="1294227" cy="1165619"/>
              </a:xfrm>
              <a:prstGeom prst="ellipse">
                <a:avLst/>
              </a:prstGeom>
              <a:gradFill>
                <a:gsLst>
                  <a:gs pos="5000">
                    <a:srgbClr val="FF00FF"/>
                  </a:gs>
                  <a:gs pos="78000">
                    <a:schemeClr val="accent2">
                      <a:lumMod val="0"/>
                      <a:lumOff val="100000"/>
                      <a:alpha val="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114988" y="1511360"/>
                <a:ext cx="70338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07164" y="3820624"/>
              <a:ext cx="965495" cy="1256439"/>
              <a:chOff x="712770" y="1509892"/>
              <a:chExt cx="1294227" cy="1752287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712770" y="1770931"/>
                <a:ext cx="1294227" cy="1491248"/>
              </a:xfrm>
              <a:prstGeom prst="ellipse">
                <a:avLst/>
              </a:prstGeom>
              <a:gradFill>
                <a:gsLst>
                  <a:gs pos="5000">
                    <a:srgbClr val="FF00FF"/>
                  </a:gs>
                  <a:gs pos="78000">
                    <a:schemeClr val="accent2">
                      <a:lumMod val="0"/>
                      <a:lumOff val="100000"/>
                      <a:alpha val="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977215" y="1509892"/>
                <a:ext cx="703386" cy="1287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71943" y="5297211"/>
              <a:ext cx="1035939" cy="1432228"/>
              <a:chOff x="664302" y="1755075"/>
              <a:chExt cx="1294227" cy="1790653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664302" y="1755075"/>
                <a:ext cx="1294227" cy="1790653"/>
              </a:xfrm>
              <a:prstGeom prst="ellipse">
                <a:avLst/>
              </a:prstGeom>
              <a:gradFill>
                <a:gsLst>
                  <a:gs pos="5000">
                    <a:srgbClr val="FF00FF"/>
                  </a:gs>
                  <a:gs pos="78000">
                    <a:schemeClr val="accent2">
                      <a:lumMod val="0"/>
                      <a:lumOff val="100000"/>
                      <a:alpha val="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949954" y="1839767"/>
                <a:ext cx="703385" cy="1154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5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04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56867" y="356864"/>
            <a:ext cx="4872446" cy="964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90007" y="1321798"/>
            <a:ext cx="11011988" cy="5354632"/>
            <a:chOff x="483325" y="1383441"/>
            <a:chExt cx="11011988" cy="53546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483" y="1654733"/>
              <a:ext cx="3217587" cy="222205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4464511" y="4031025"/>
              <a:ext cx="2457159" cy="964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সৈয়দ শামসুল হক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22962" y="1383441"/>
              <a:ext cx="3082833" cy="2395878"/>
              <a:chOff x="822962" y="1383441"/>
              <a:chExt cx="3082833" cy="2395878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822962" y="1383441"/>
                <a:ext cx="3082833" cy="2395878"/>
              </a:xfrm>
              <a:prstGeom prst="ellipse">
                <a:avLst/>
              </a:prstGeom>
              <a:gradFill>
                <a:gsLst>
                  <a:gs pos="5000">
                    <a:srgbClr val="FF00FF"/>
                  </a:gs>
                  <a:gs pos="78000">
                    <a:schemeClr val="accent2">
                      <a:lumMod val="0"/>
                      <a:lumOff val="100000"/>
                      <a:alpha val="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226566" y="1506728"/>
                <a:ext cx="2275623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সৈয়দ শামছুল</a:t>
                </a: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হক ২৭ শে ডিসেম্বর ১৯৩৫ খ্রিষ্টাব্দে কুড়িগ্রাম শহরে জন্ম গ্রহন করেন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 flipH="1">
              <a:off x="7777336" y="1383441"/>
              <a:ext cx="3420291" cy="2266402"/>
              <a:chOff x="-2494139" y="1308602"/>
              <a:chExt cx="3082833" cy="2395878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-2494139" y="1308602"/>
                <a:ext cx="3082833" cy="2395878"/>
              </a:xfrm>
              <a:prstGeom prst="ellipse">
                <a:avLst/>
              </a:prstGeom>
              <a:gradFill>
                <a:gsLst>
                  <a:gs pos="5000">
                    <a:srgbClr val="FF00FF"/>
                  </a:gs>
                  <a:gs pos="78000">
                    <a:schemeClr val="accent2">
                      <a:lumMod val="0"/>
                      <a:lumOff val="100000"/>
                      <a:alpha val="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-2244397" y="1615167"/>
                <a:ext cx="2417825" cy="1919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 পিতার নাম সৈয়দ সিদ্দিক হুসাইন এবং মাতার নাম সৈয়দা হালিমা খাতুন ।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83325" y="3779319"/>
              <a:ext cx="3714158" cy="2958754"/>
              <a:chOff x="773777" y="1248107"/>
              <a:chExt cx="3082833" cy="3994373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773777" y="1248107"/>
                <a:ext cx="3082833" cy="3982717"/>
              </a:xfrm>
              <a:prstGeom prst="ellipse">
                <a:avLst/>
              </a:prstGeom>
              <a:gradFill>
                <a:gsLst>
                  <a:gs pos="5000">
                    <a:srgbClr val="FF00FF"/>
                  </a:gs>
                  <a:gs pos="78000">
                    <a:schemeClr val="accent2">
                      <a:lumMod val="0"/>
                      <a:lumOff val="100000"/>
                      <a:alpha val="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28198" y="1295192"/>
                <a:ext cx="2275623" cy="3947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লেখাপড়াঃ তিনি ঢাকা কলিজিয়েট স্কুল থেকে মেট্রিক, জগন্নাথ কলেজ থেকে ইন্টারমিডিয়েট</a:t>
                </a:r>
                <a:r>
                  <a:rPr lang="en-US" sz="28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ও ঢাকা বিশ্ববিদ্যালইয়ে ভর্তি হয়ে কিছুদিন লেখাপড়া করেন ।</a:t>
                </a:r>
                <a:endParaRPr lang="en-US" sz="28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682098" y="3753496"/>
              <a:ext cx="3813215" cy="2749001"/>
              <a:chOff x="822962" y="1383441"/>
              <a:chExt cx="3082833" cy="2395878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822962" y="1383441"/>
                <a:ext cx="3082833" cy="2395878"/>
              </a:xfrm>
              <a:prstGeom prst="ellipse">
                <a:avLst/>
              </a:prstGeom>
              <a:gradFill>
                <a:gsLst>
                  <a:gs pos="5000">
                    <a:srgbClr val="FF00FF"/>
                  </a:gs>
                  <a:gs pos="78000">
                    <a:schemeClr val="accent2">
                      <a:lumMod val="0"/>
                      <a:lumOff val="100000"/>
                      <a:alpha val="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rect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26566" y="1575476"/>
                <a:ext cx="2275623" cy="20118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পেশাঃ এক সময় তিনি সাংবাদিকতাকে বেছে নিলে ও পরবর্তী সময় তিনি সার্বক্ষণিক সাহিত্যকর্মে লিপ্ত থেকে বৈচিত্রময় সম্ভারে বাংলাকে সমৃদ্ধ করেছেন  ।</a:t>
                </a: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829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35531" y="587829"/>
            <a:ext cx="3492660" cy="934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3375" y="1604018"/>
            <a:ext cx="3670969" cy="4561432"/>
          </a:xfrm>
          <a:prstGeom prst="ellipse">
            <a:avLst/>
          </a:prstGeom>
          <a:gradFill>
            <a:gsLst>
              <a:gs pos="5000">
                <a:srgbClr val="00FF00"/>
              </a:gs>
              <a:gs pos="77000">
                <a:srgbClr val="CC6600">
                  <a:alpha val="0"/>
                </a:srgbClr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623237" y="1434199"/>
            <a:ext cx="5446843" cy="5295239"/>
          </a:xfrm>
          <a:prstGeom prst="ellipse">
            <a:avLst/>
          </a:prstGeom>
          <a:gradFill>
            <a:gsLst>
              <a:gs pos="5000">
                <a:srgbClr val="00FF00"/>
              </a:gs>
              <a:gs pos="77000">
                <a:srgbClr val="CC6600">
                  <a:alpha val="0"/>
                </a:srgbClr>
              </a:gs>
              <a:gs pos="100000">
                <a:schemeClr val="accent2">
                  <a:lumMod val="100000"/>
                </a:schemeClr>
              </a:gs>
            </a:gsLst>
            <a:path path="rect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41300" y="1998009"/>
            <a:ext cx="10599740" cy="4401205"/>
            <a:chOff x="1011889" y="1998009"/>
            <a:chExt cx="10430600" cy="440120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666" y="1998009"/>
              <a:ext cx="2368626" cy="24688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4352045" y="5030698"/>
              <a:ext cx="2457159" cy="964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সৈয়দ শামসুল হক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11889" y="2340360"/>
              <a:ext cx="2727571" cy="3088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পুরস্কার লাভঃ একুশে পদক, বাংলা একাডেমি পুরস্কার সহ অনেক সাহিত্য-পুরস্কার লাভ করেছেন 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21789" y="1998009"/>
              <a:ext cx="402070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উল্লেখযোগ্য গ্রন্থঃ একদা এক রাজ্যে,বৈশাখে রচিত পংক্তিমালা, অগ্নি ও জলের কবিতা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রাজনৈতিক কবিতা;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গল্পঃ শীত</a:t>
              </a:r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বিকেল, রক্তগোলাপ,আনন্দের মৃত্যু, জলেশ্বরি; উপন্যাসঃ বৃষ্টি ও বিদ্রোহীগণ; নাটকঃ পায়ের আওয়াজ পাওয়া যায়; নুরুলদীনের সারাজীবন, ঈর্ষা; শিশুতোষ গ্রন্থঃ সীমান্তের সিংহাসন 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Frame 12"/>
          <p:cNvSpPr/>
          <p:nvPr/>
        </p:nvSpPr>
        <p:spPr>
          <a:xfrm>
            <a:off x="0" y="-1"/>
            <a:ext cx="12192000" cy="7098771"/>
          </a:xfrm>
          <a:prstGeom prst="frame">
            <a:avLst>
              <a:gd name="adj1" fmla="val 2976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4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114" y="1778905"/>
            <a:ext cx="5355772" cy="30050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940526" y="535577"/>
            <a:ext cx="3479596" cy="917804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9784" y="5080974"/>
            <a:ext cx="11312433" cy="1351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সৈয়দ শামসুল হকের জন্ম পরিচয় লেখ 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5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1" y="0"/>
            <a:ext cx="12192000" cy="7080069"/>
          </a:xfrm>
          <a:prstGeom prst="frame">
            <a:avLst>
              <a:gd name="adj1" fmla="val 4012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130000" r="50000" b="-30000"/>
            </a:path>
          </a:gra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1450" y="6729439"/>
            <a:ext cx="27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sheuly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36" y="849085"/>
            <a:ext cx="4558938" cy="53818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588790" y="2040934"/>
            <a:ext cx="3492660" cy="934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পাঠ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1190" y="2193334"/>
            <a:ext cx="3492660" cy="934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পাঠ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93590" y="2345734"/>
            <a:ext cx="3492660" cy="934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পাঠ</a:t>
            </a:r>
            <a:endParaRPr lang="en-US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Mix2008022217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45856" y="3554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8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91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619</Words>
  <Application>Microsoft Office PowerPoint</Application>
  <PresentationFormat>Widescreen</PresentationFormat>
  <Paragraphs>105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PC</dc:creator>
  <cp:lastModifiedBy>USER PC</cp:lastModifiedBy>
  <cp:revision>99</cp:revision>
  <dcterms:created xsi:type="dcterms:W3CDTF">2020-08-01T14:26:08Z</dcterms:created>
  <dcterms:modified xsi:type="dcterms:W3CDTF">2020-08-03T11:03:19Z</dcterms:modified>
</cp:coreProperties>
</file>