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FF99FF"/>
    <a:srgbClr val="99CC00"/>
    <a:srgbClr val="FFCCCC"/>
    <a:srgbClr val="CC99FF"/>
    <a:srgbClr val="F5F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50365-F61C-4531-AD6E-93A34EE9221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70033-80E7-4FEF-82ED-16E11EFF0FC9}" type="pres">
      <dgm:prSet presAssocID="{B1E50365-F61C-4531-AD6E-93A34EE922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DEDE23D-F988-4B5E-AA73-5761D9B17381}" type="presOf" srcId="{B1E50365-F61C-4531-AD6E-93A34EE92215}" destId="{1D470033-80E7-4FEF-82ED-16E11EFF0FC9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2715C-03E6-44FA-A516-93DBBDF9119F}" type="datetimeFigureOut">
              <a:rPr lang="en-US" smtClean="0"/>
              <a:t>03-Aug-20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B649-AC0D-47D7-AF2F-503B57DF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8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শিক্ষার্থীদের পাঠ্য বইয়ের ৫৩ ও ৫৪ নং পৃষ্ঠা পড়তে বলব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9E201-1A76-4A5A-AEF3-7F4EA2C510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1752600"/>
            <a:ext cx="2844800" cy="365125"/>
          </a:xfrm>
          <a:prstGeom prst="rect">
            <a:avLst/>
          </a:prstGeom>
        </p:spPr>
        <p:txBody>
          <a:bodyPr/>
          <a:lstStyle/>
          <a:p>
            <a:fld id="{67E71DA6-5C34-49B0-9004-443AA83D120E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1752600"/>
            <a:ext cx="2844800" cy="365125"/>
          </a:xfrm>
          <a:prstGeom prst="rect">
            <a:avLst/>
          </a:prstGeom>
        </p:spPr>
        <p:txBody>
          <a:bodyPr/>
          <a:lstStyle/>
          <a:p>
            <a:fld id="{82EAA849-CE20-4051-908D-AC6D7BE25C81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1752600"/>
            <a:ext cx="2844800" cy="365125"/>
          </a:xfrm>
          <a:prstGeom prst="rect">
            <a:avLst/>
          </a:prstGeom>
        </p:spPr>
        <p:txBody>
          <a:bodyPr/>
          <a:lstStyle/>
          <a:p>
            <a:fld id="{78FB3F84-B09F-4D82-BC6F-411D8A599EDA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1752600"/>
            <a:ext cx="2844800" cy="365125"/>
          </a:xfrm>
          <a:prstGeom prst="rect">
            <a:avLst/>
          </a:prstGeom>
        </p:spPr>
        <p:txBody>
          <a:bodyPr/>
          <a:lstStyle/>
          <a:p>
            <a:fld id="{59AA1610-C9A6-4E28-ACEE-32C56F972B30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1752600"/>
            <a:ext cx="2844800" cy="365125"/>
          </a:xfrm>
          <a:prstGeom prst="rect">
            <a:avLst/>
          </a:prstGeom>
        </p:spPr>
        <p:txBody>
          <a:bodyPr/>
          <a:lstStyle/>
          <a:p>
            <a:fld id="{4B11474B-75E0-4983-86EC-74CA240AD952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0" y="1752600"/>
            <a:ext cx="2844800" cy="365125"/>
          </a:xfrm>
          <a:prstGeom prst="rect">
            <a:avLst/>
          </a:prstGeom>
        </p:spPr>
        <p:txBody>
          <a:bodyPr/>
          <a:lstStyle/>
          <a:p>
            <a:fld id="{CA8AA62F-1408-486F-A426-B59E6217C8CF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39000" y="1752600"/>
            <a:ext cx="2844800" cy="365125"/>
          </a:xfrm>
          <a:prstGeom prst="rect">
            <a:avLst/>
          </a:prstGeom>
        </p:spPr>
        <p:txBody>
          <a:bodyPr/>
          <a:lstStyle/>
          <a:p>
            <a:fld id="{F1C2E05E-091A-4B8E-B1A8-554F8F91ACE2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39000" y="1752600"/>
            <a:ext cx="2844800" cy="365125"/>
          </a:xfrm>
          <a:prstGeom prst="rect">
            <a:avLst/>
          </a:prstGeom>
        </p:spPr>
        <p:txBody>
          <a:bodyPr/>
          <a:lstStyle/>
          <a:p>
            <a:fld id="{1378B531-5158-4046-BD27-8C0640CFC9D1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47200" y="-76200"/>
            <a:ext cx="2844800" cy="365125"/>
          </a:xfrm>
          <a:prstGeom prst="rect">
            <a:avLst/>
          </a:prstGeom>
        </p:spPr>
        <p:txBody>
          <a:bodyPr/>
          <a:lstStyle/>
          <a:p>
            <a:fld id="{218E605A-997F-4007-8116-0ADE270DF608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0" y="1752600"/>
            <a:ext cx="2844800" cy="365125"/>
          </a:xfrm>
          <a:prstGeom prst="rect">
            <a:avLst/>
          </a:prstGeom>
        </p:spPr>
        <p:txBody>
          <a:bodyPr/>
          <a:lstStyle/>
          <a:p>
            <a:fld id="{396E8D7F-3530-4AA6-A5B7-37E9E5E1BAE2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0" y="1752600"/>
            <a:ext cx="2844800" cy="365125"/>
          </a:xfrm>
          <a:prstGeom prst="rect">
            <a:avLst/>
          </a:prstGeom>
        </p:spPr>
        <p:txBody>
          <a:bodyPr/>
          <a:lstStyle/>
          <a:p>
            <a:fld id="{BD73DBAF-2C8B-4ACD-86CD-28BDF93B76E3}" type="datetime9">
              <a:rPr lang="en-US" smtClean="0"/>
              <a:t>03-Aug-20 12:08:23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ame 23">
            <a:extLst>
              <a:ext uri="{FF2B5EF4-FFF2-40B4-BE49-F238E27FC236}">
                <a16:creationId xmlns:a16="http://schemas.microsoft.com/office/drawing/2014/main" id="{E279B427-D7EB-4FA5-B218-AEA629875AE7}"/>
              </a:ext>
            </a:extLst>
          </p:cNvPr>
          <p:cNvSpPr/>
          <p:nvPr userDrawn="1"/>
        </p:nvSpPr>
        <p:spPr>
          <a:xfrm>
            <a:off x="0" y="-1"/>
            <a:ext cx="12192000" cy="6864439"/>
          </a:xfrm>
          <a:prstGeom prst="frame">
            <a:avLst>
              <a:gd name="adj1" fmla="val 2404"/>
            </a:avLst>
          </a:prstGeom>
          <a:gradFill>
            <a:gsLst>
              <a:gs pos="96000">
                <a:srgbClr val="99CC00"/>
              </a:gs>
              <a:gs pos="100000">
                <a:srgbClr val="C7E57C"/>
              </a:gs>
              <a:gs pos="23000">
                <a:srgbClr val="F5FDF7"/>
              </a:gs>
              <a:gs pos="45500">
                <a:srgbClr val="4DBE28"/>
              </a:gs>
              <a:gs pos="43000">
                <a:srgbClr val="99CC00"/>
              </a:gs>
              <a:gs pos="73000">
                <a:srgbClr val="FFC000"/>
              </a:gs>
              <a:gs pos="54000">
                <a:srgbClr val="00B0F0"/>
              </a:gs>
              <a:gs pos="1000">
                <a:srgbClr val="FF99FF"/>
              </a:gs>
              <a:gs pos="50000">
                <a:srgbClr val="0070C0"/>
              </a:gs>
              <a:gs pos="92000">
                <a:srgbClr val="FF99FF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734801" y="6266806"/>
            <a:ext cx="605524" cy="659584"/>
            <a:chOff x="533400" y="4038600"/>
            <a:chExt cx="1981200" cy="1981200"/>
          </a:xfrm>
          <a:solidFill>
            <a:srgbClr val="0000FF"/>
          </a:solidFill>
        </p:grpSpPr>
        <p:sp>
          <p:nvSpPr>
            <p:cNvPr id="9" name="16-Point Star 8"/>
            <p:cNvSpPr/>
            <p:nvPr userDrawn="1"/>
          </p:nvSpPr>
          <p:spPr>
            <a:xfrm>
              <a:off x="533400" y="4038600"/>
              <a:ext cx="1981200" cy="1981200"/>
            </a:xfrm>
            <a:prstGeom prst="star16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17129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34257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51386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514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85643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702771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31990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937028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16-Point Star 9"/>
            <p:cNvSpPr/>
            <p:nvPr userDrawn="1"/>
          </p:nvSpPr>
          <p:spPr>
            <a:xfrm>
              <a:off x="533400" y="4038600"/>
              <a:ext cx="1981200" cy="1981200"/>
            </a:xfrm>
            <a:prstGeom prst="star16">
              <a:avLst>
                <a:gd name="adj" fmla="val 11126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17129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34257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51386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514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85643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702771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31990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937028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1734800" y="-140112"/>
            <a:ext cx="605524" cy="597312"/>
            <a:chOff x="533400" y="4038600"/>
            <a:chExt cx="1981200" cy="1981200"/>
          </a:xfrm>
          <a:solidFill>
            <a:srgbClr val="0000FF"/>
          </a:solidFill>
        </p:grpSpPr>
        <p:sp>
          <p:nvSpPr>
            <p:cNvPr id="12" name="16-Point Star 11"/>
            <p:cNvSpPr/>
            <p:nvPr userDrawn="1"/>
          </p:nvSpPr>
          <p:spPr>
            <a:xfrm>
              <a:off x="533400" y="4038600"/>
              <a:ext cx="1981200" cy="1981200"/>
            </a:xfrm>
            <a:prstGeom prst="star16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17129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34257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51386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514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85643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702771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31990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937028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16-Point Star 12"/>
            <p:cNvSpPr/>
            <p:nvPr userDrawn="1"/>
          </p:nvSpPr>
          <p:spPr>
            <a:xfrm>
              <a:off x="533400" y="4038600"/>
              <a:ext cx="1981200" cy="1981200"/>
            </a:xfrm>
            <a:prstGeom prst="star16">
              <a:avLst>
                <a:gd name="adj" fmla="val 11126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17129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34257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51386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514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85643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702771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31990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937028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-95392" y="-142258"/>
            <a:ext cx="575862" cy="599458"/>
            <a:chOff x="533400" y="4038600"/>
            <a:chExt cx="1981200" cy="1981200"/>
          </a:xfrm>
          <a:solidFill>
            <a:srgbClr val="0000FF"/>
          </a:solidFill>
        </p:grpSpPr>
        <p:sp>
          <p:nvSpPr>
            <p:cNvPr id="15" name="16-Point Star 14"/>
            <p:cNvSpPr/>
            <p:nvPr userDrawn="1"/>
          </p:nvSpPr>
          <p:spPr>
            <a:xfrm>
              <a:off x="533400" y="4038600"/>
              <a:ext cx="1981200" cy="1981200"/>
            </a:xfrm>
            <a:prstGeom prst="star16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17129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34257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51386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514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85643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702771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31990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937028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16-Point Star 15"/>
            <p:cNvSpPr/>
            <p:nvPr userDrawn="1"/>
          </p:nvSpPr>
          <p:spPr>
            <a:xfrm>
              <a:off x="533400" y="4038600"/>
              <a:ext cx="1981200" cy="1981200"/>
            </a:xfrm>
            <a:prstGeom prst="star16">
              <a:avLst>
                <a:gd name="adj" fmla="val 11126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17129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34257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51386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514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85643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702771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31990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937028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-148324" y="6335196"/>
            <a:ext cx="628793" cy="591194"/>
            <a:chOff x="533400" y="4038600"/>
            <a:chExt cx="1981200" cy="1981200"/>
          </a:xfrm>
          <a:solidFill>
            <a:srgbClr val="0000FF"/>
          </a:solidFill>
        </p:grpSpPr>
        <p:sp>
          <p:nvSpPr>
            <p:cNvPr id="18" name="16-Point Star 17"/>
            <p:cNvSpPr/>
            <p:nvPr userDrawn="1"/>
          </p:nvSpPr>
          <p:spPr>
            <a:xfrm>
              <a:off x="533400" y="4038600"/>
              <a:ext cx="1981200" cy="1981200"/>
            </a:xfrm>
            <a:prstGeom prst="star16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17129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34257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51386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514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85643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702771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31990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937028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16-Point Star 18"/>
            <p:cNvSpPr/>
            <p:nvPr userDrawn="1"/>
          </p:nvSpPr>
          <p:spPr>
            <a:xfrm>
              <a:off x="533400" y="4038600"/>
              <a:ext cx="1981200" cy="1981200"/>
            </a:xfrm>
            <a:prstGeom prst="star16">
              <a:avLst>
                <a:gd name="adj" fmla="val 11126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17129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34257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51386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68514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85643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702771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319900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937028" algn="l" defTabSz="1234257" rtl="0" eaLnBrk="1" latinLnBrk="0" hangingPunct="1">
                <a:defRPr sz="243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48024"/>
            <a:ext cx="779019" cy="742576"/>
          </a:xfrm>
          <a:prstGeom prst="rect">
            <a:avLst/>
          </a:prstGeom>
        </p:spPr>
      </p:pic>
      <p:sp>
        <p:nvSpPr>
          <p:cNvPr id="25" name="Date Placeholder 3"/>
          <p:cNvSpPr txBox="1">
            <a:spLocks/>
          </p:cNvSpPr>
          <p:nvPr userDrawn="1"/>
        </p:nvSpPr>
        <p:spPr>
          <a:xfrm>
            <a:off x="9446762" y="-76978"/>
            <a:ext cx="259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B49DDC-2BDE-4769-A961-65ECB9898C3F}" type="datetime9">
              <a:rPr lang="en-US" sz="1600" smtClean="0"/>
              <a:pPr/>
              <a:t>03-Aug-20 12:08:23 PM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3;p36"/>
          <p:cNvSpPr/>
          <p:nvPr/>
        </p:nvSpPr>
        <p:spPr>
          <a:xfrm>
            <a:off x="1601059" y="551471"/>
            <a:ext cx="9102436" cy="591915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059" y="304801"/>
            <a:ext cx="9102436" cy="5366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516227" y="6043055"/>
            <a:ext cx="2426418" cy="136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831" y="551472"/>
            <a:ext cx="8524469" cy="4798528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7167" y="708667"/>
            <a:ext cx="866632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 contourW="12700">
              <a:bevelT w="19050" h="317500"/>
              <a:extrusionClr>
                <a:schemeClr val="tx1"/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0" dirty="0" err="1" smtClean="0">
                <a:ln w="0">
                  <a:solidFill>
                    <a:srgbClr val="FFFFCC"/>
                  </a:solidFill>
                </a:ln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2000" dirty="0" smtClean="0">
                <a:ln w="0">
                  <a:solidFill>
                    <a:srgbClr val="FFFFCC"/>
                  </a:solidFill>
                </a:ln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0" dirty="0" err="1" smtClean="0">
                <a:ln w="0">
                  <a:solidFill>
                    <a:srgbClr val="FFFFCC"/>
                  </a:solidFill>
                </a:ln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2000" dirty="0" smtClean="0">
                <a:ln w="0">
                  <a:solidFill>
                    <a:srgbClr val="FFFFCC"/>
                  </a:solidFill>
                </a:ln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0" dirty="0" smtClean="0">
                <a:ln w="0">
                  <a:solidFill>
                    <a:srgbClr val="FFFFCC"/>
                  </a:solidFill>
                </a:ln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2000" dirty="0">
              <a:ln w="0">
                <a:solidFill>
                  <a:srgbClr val="FFFFCC"/>
                </a:solidFill>
              </a:ln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0678" y="3917749"/>
            <a:ext cx="665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পুনঃব্যবহার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3882" y="592566"/>
            <a:ext cx="2576859" cy="1929481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4281054" y="518253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157" y="304801"/>
            <a:ext cx="38185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রিসাইকেল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168" y="304801"/>
            <a:ext cx="318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রিসাইকেল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1435" y="4648380"/>
            <a:ext cx="224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পুরাতন কাগজ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4871" y="4648200"/>
            <a:ext cx="211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পুরাতন রাবার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14438"/>
            <a:ext cx="947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পুরনো বস্তুকে নতুন বস্তুতে পরিণত করাকে রিসাইকেল বলা হয়।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182" y="1219200"/>
            <a:ext cx="4405746" cy="33617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181" y="1219200"/>
            <a:ext cx="4548506" cy="33617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71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8331" y="316668"/>
            <a:ext cx="53513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অনবায়ণযোগ্য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5561" y="5544055"/>
            <a:ext cx="57341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অনবায়ণযোগ্য প্রাকৃতিক সম্পদ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Gasfi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023" y="1295400"/>
            <a:ext cx="3382977" cy="2826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47800" y="4275431"/>
            <a:ext cx="129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242" y="4275431"/>
            <a:ext cx="119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315" y="4275431"/>
            <a:ext cx="217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4779" y="324950"/>
            <a:ext cx="59374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6024" y="304800"/>
            <a:ext cx="46532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জাতীয় সম্পদ?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261" y="5297833"/>
            <a:ext cx="1091249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 , কয়লা ও প্রাকৃতিক গ্যাস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অনবায়ণযোগ্য প্রাকৃতিক সম্পদ। এগুলো একবার ব্যবহার করার ফলে নিঃশেষ হয়ে যায়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তাই এগুলোকে অনবায়ণযোগ্য প্রাকৃতিক সম্পদ বলা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452" y="1295400"/>
            <a:ext cx="3136376" cy="2826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95400"/>
            <a:ext cx="3116257" cy="2826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6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0" grpId="0"/>
      <p:bldP spid="11" grpId="0"/>
      <p:bldP spid="12" grpId="0"/>
      <p:bldP spid="13" grpId="0"/>
      <p:bldP spid="14" grpId="0"/>
      <p:bldP spid="14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243" y="304800"/>
            <a:ext cx="53782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নবায়ণযোগ্য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2779" y="5455597"/>
            <a:ext cx="57341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নবায়ণযোগ্য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7415" y="328768"/>
            <a:ext cx="59374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0243" y="352736"/>
            <a:ext cx="46532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জাতীয় সম্পদ?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247382"/>
            <a:ext cx="11811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, বায়ুপ্রবাহ ও পানির স্রোত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নবায়ণযোগ্য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সম্পদ। এগুলো একবার ব্যবহার করার ফলে নিঃশেষ হয়ে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তাই এগুলোকে নবায়ণযোগ্য প্রাকৃতিক সম্পদ বলা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2" y="1219201"/>
            <a:ext cx="3510339" cy="2745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847" y="1219200"/>
            <a:ext cx="3637226" cy="2754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7C427-FB0F-4CF1-923D-4E9CD92C66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109" y="1220397"/>
            <a:ext cx="3379127" cy="2795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475608" y="4170514"/>
            <a:ext cx="212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3453" y="4170516"/>
            <a:ext cx="155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0668" y="4170515"/>
            <a:ext cx="18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স্রোত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3" grpId="0"/>
      <p:bldP spid="14" grpId="0"/>
      <p:bldP spid="14" grpId="1"/>
      <p:bldP spid="15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4678" y="3657600"/>
            <a:ext cx="690958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রিসাইকেল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 descr="Image result for জোড়ায় কাজ&quot;">
            <a:extLst>
              <a:ext uri="{FF2B5EF4-FFF2-40B4-BE49-F238E27FC236}">
                <a16:creationId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82263"/>
            <a:ext cx="2133600" cy="21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8"/>
          <p:cNvSpPr txBox="1"/>
          <p:nvPr/>
        </p:nvSpPr>
        <p:spPr>
          <a:xfrm>
            <a:off x="4010098" y="381000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26469"/>
            <a:ext cx="32557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অভ্যাসের পরিবর্তন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1222" y="5715000"/>
            <a:ext cx="9049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অভ্যাসের পরিবর্তন করে আমরা প্রাকৃতিক সম্পদ সংরক্ষণ করতে পারি।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027" y="4803372"/>
            <a:ext cx="475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বাতির সুইচ বন্ধ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9126" y="4803372"/>
            <a:ext cx="501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গ্যাসের চুলা নিভানো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864" y="426469"/>
            <a:ext cx="6702587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অভ্যাসের পরিবর্তন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70" y="1270075"/>
            <a:ext cx="4740789" cy="341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182" y="1270075"/>
            <a:ext cx="4887982" cy="341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19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091" y="3886200"/>
            <a:ext cx="940787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পরির্বতন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1000"/>
            <a:ext cx="2133600" cy="2302013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4341345" y="484176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13516" y="1009746"/>
            <a:ext cx="10002129" cy="5238746"/>
            <a:chOff x="4314576" y="1090286"/>
            <a:chExt cx="7125694" cy="467742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4576" y="1090286"/>
              <a:ext cx="3562847" cy="4677428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7423" y="1095271"/>
              <a:ext cx="3562847" cy="465837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479964" y="347659"/>
            <a:ext cx="8409709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৫৩ও ৫৪ নং পৃষ্ঠা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447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727" y="5068463"/>
            <a:ext cx="7495310" cy="5847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সম্পদ সংরক্ষণের কৌশলগুলো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 কী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727" y="4483688"/>
            <a:ext cx="5016287" cy="5847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সংরক্ষণ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বলতে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3913081" y="152400"/>
            <a:ext cx="367874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EAD866-FB98-4463-A4E5-C93A5FE53142}"/>
              </a:ext>
            </a:extLst>
          </p:cNvPr>
          <p:cNvSpPr/>
          <p:nvPr/>
        </p:nvSpPr>
        <p:spPr>
          <a:xfrm>
            <a:off x="1835727" y="1599770"/>
            <a:ext cx="4071427" cy="5539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0659F-2F3F-4545-B104-A3AD0A95D69C}"/>
              </a:ext>
            </a:extLst>
          </p:cNvPr>
          <p:cNvSpPr/>
          <p:nvPr/>
        </p:nvSpPr>
        <p:spPr>
          <a:xfrm>
            <a:off x="1835727" y="2153756"/>
            <a:ext cx="9820275" cy="1486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------------------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AD866-FB98-4463-A4E5-C93A5FE53142}"/>
              </a:ext>
            </a:extLst>
          </p:cNvPr>
          <p:cNvSpPr/>
          <p:nvPr/>
        </p:nvSpPr>
        <p:spPr>
          <a:xfrm>
            <a:off x="7010400" y="1960614"/>
            <a:ext cx="2093336" cy="5539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 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AD866-FB98-4463-A4E5-C93A5FE53142}"/>
              </a:ext>
            </a:extLst>
          </p:cNvPr>
          <p:cNvSpPr/>
          <p:nvPr/>
        </p:nvSpPr>
        <p:spPr>
          <a:xfrm>
            <a:off x="4267200" y="2493130"/>
            <a:ext cx="1611622" cy="5539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রিসাইকেল  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AD866-FB98-4463-A4E5-C93A5FE53142}"/>
              </a:ext>
            </a:extLst>
          </p:cNvPr>
          <p:cNvSpPr/>
          <p:nvPr/>
        </p:nvSpPr>
        <p:spPr>
          <a:xfrm>
            <a:off x="5779778" y="2987251"/>
            <a:ext cx="1611622" cy="5539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 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068314"/>
            <a:ext cx="104893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পুরাতন কাগজ দিয়ে কীভাবে ঠোঙা তৈরী করা যায় সে সম্পর্কে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3639809"/>
            <a:ext cx="2819400" cy="2266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070" y="3639809"/>
            <a:ext cx="2743200" cy="2743200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4281054" y="518253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31836" y="743905"/>
            <a:ext cx="2150572" cy="2408008"/>
            <a:chOff x="1331836" y="743905"/>
            <a:chExt cx="2150572" cy="2408008"/>
          </a:xfrm>
        </p:grpSpPr>
        <p:sp>
          <p:nvSpPr>
            <p:cNvPr id="16" name="Bevel 15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6696416" y="3278838"/>
            <a:ext cx="53431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সংরক্ষণ </a:t>
            </a:r>
            <a:endParaRPr lang="bn-BD" sz="24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২৯/০২/২০২০ ইং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05200"/>
            <a:ext cx="5715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0867" y="535878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67717" y="1524000"/>
            <a:ext cx="685800" cy="5097989"/>
            <a:chOff x="5319712" y="2286000"/>
            <a:chExt cx="685800" cy="41148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lowchart: Sort 19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832274" y="743905"/>
            <a:ext cx="2140526" cy="2408008"/>
            <a:chOff x="8921524" y="743905"/>
            <a:chExt cx="2279875" cy="2408008"/>
          </a:xfrm>
        </p:grpSpPr>
        <p:sp>
          <p:nvSpPr>
            <p:cNvPr id="13" name="Bevel 12"/>
            <p:cNvSpPr/>
            <p:nvPr/>
          </p:nvSpPr>
          <p:spPr>
            <a:xfrm>
              <a:off x="8921524" y="743905"/>
              <a:ext cx="2279875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4" name="Picture 23" descr="F:\School\New folder (2)\IMG_20160109_121048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0" y="870830"/>
              <a:ext cx="1949970" cy="21295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aphicFrame>
        <p:nvGraphicFramePr>
          <p:cNvPr id="17" name="Diagram 16"/>
          <p:cNvGraphicFramePr/>
          <p:nvPr/>
        </p:nvGraphicFramePr>
        <p:xfrm>
          <a:off x="0" y="0"/>
          <a:ext cx="12191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737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3;p36"/>
          <p:cNvSpPr/>
          <p:nvPr/>
        </p:nvSpPr>
        <p:spPr>
          <a:xfrm>
            <a:off x="1448425" y="483322"/>
            <a:ext cx="9255070" cy="589303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425" y="483323"/>
            <a:ext cx="9295150" cy="5075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591" y="5550161"/>
            <a:ext cx="2426418" cy="1365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399" y="762000"/>
            <a:ext cx="8756073" cy="4487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675" y="2326205"/>
            <a:ext cx="2860649" cy="2860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8345" y="387213"/>
            <a:ext cx="913969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 contourW="12700">
              <a:bevelT w="19050" h="317500"/>
              <a:extrusionClr>
                <a:schemeClr val="tx1"/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0" dirty="0" err="1" smtClean="0">
                <a:ln w="0">
                  <a:solidFill>
                    <a:srgbClr val="FFC000"/>
                  </a:solidFill>
                </a:ln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2000" dirty="0" smtClean="0">
                <a:ln w="0">
                  <a:solidFill>
                    <a:srgbClr val="FFC000"/>
                  </a:solidFill>
                </a:ln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0" dirty="0" err="1" smtClean="0">
                <a:ln w="0">
                  <a:solidFill>
                    <a:srgbClr val="FFC000"/>
                  </a:solidFill>
                </a:ln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2000" dirty="0" smtClean="0">
                <a:ln w="0">
                  <a:solidFill>
                    <a:srgbClr val="FFC000"/>
                  </a:solidFill>
                </a:ln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2000" dirty="0">
              <a:ln w="0">
                <a:solidFill>
                  <a:srgbClr val="FFC000"/>
                </a:solidFill>
              </a:ln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AKIL\Documents\GIP\gas-flare-final-400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199" y="3606902"/>
            <a:ext cx="3352801" cy="2190968"/>
          </a:xfrm>
          <a:prstGeom prst="round2DiagRect">
            <a:avLst>
              <a:gd name="adj1" fmla="val 11382"/>
              <a:gd name="adj2" fmla="val 1391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AKIL\Documents\shokti\সূর্য--800x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931" y="990600"/>
            <a:ext cx="3449669" cy="2126673"/>
          </a:xfrm>
          <a:prstGeom prst="round2DiagRect">
            <a:avLst>
              <a:gd name="adj1" fmla="val 11726"/>
              <a:gd name="adj2" fmla="val 1042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AKIL\Documents\GIP\ob_d239b6_anigif-enhanced-buzz-3680-1352139398-5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3352800" cy="2120396"/>
          </a:xfrm>
          <a:prstGeom prst="round2DiagRect">
            <a:avLst>
              <a:gd name="adj1" fmla="val 12415"/>
              <a:gd name="adj2" fmla="val 1372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0678" y="152400"/>
            <a:ext cx="983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সংরক্ষণ বলতে কী বুঝায়?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0931" y="5968425"/>
            <a:ext cx="989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সুরক্ষা এবং পরিকল্পিত ব্যবহারই হচ্ছে সংরক্ষণ।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2245" y="191869"/>
            <a:ext cx="437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পাচ্ছ?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5995111"/>
            <a:ext cx="453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প্রাকৃতিক সম্পদ।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931" y="3606902"/>
            <a:ext cx="3449669" cy="2190968"/>
          </a:xfrm>
          <a:prstGeom prst="round2DiagRect">
            <a:avLst>
              <a:gd name="adj1" fmla="val 13279"/>
              <a:gd name="adj2" fmla="val 1201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6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067" y="685800"/>
            <a:ext cx="6781800" cy="1200329"/>
          </a:xfrm>
          <a:prstGeom prst="rect">
            <a:avLst/>
          </a:prstGeom>
          <a:gradFill flip="none" rotWithShape="1">
            <a:gsLst>
              <a:gs pos="11000">
                <a:srgbClr val="FFC000"/>
              </a:gs>
              <a:gs pos="93000">
                <a:srgbClr val="C9B5A8"/>
              </a:gs>
              <a:gs pos="83000">
                <a:srgbClr val="FF99FF"/>
              </a:gs>
              <a:gs pos="12000">
                <a:srgbClr val="66FF99">
                  <a:tint val="44500"/>
                  <a:satMod val="160000"/>
                </a:srgbClr>
              </a:gs>
              <a:gs pos="80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7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8009" y="4833300"/>
            <a:ext cx="4897915" cy="769441"/>
          </a:xfrm>
          <a:prstGeom prst="rect">
            <a:avLst/>
          </a:prstGeom>
          <a:gradFill flip="none" rotWithShape="1">
            <a:gsLst>
              <a:gs pos="0">
                <a:srgbClr val="99CC00"/>
              </a:gs>
              <a:gs pos="92500">
                <a:srgbClr val="EFB3A8"/>
              </a:gs>
              <a:gs pos="84000">
                <a:schemeClr val="accent6">
                  <a:lumMod val="20000"/>
                  <a:lumOff val="80000"/>
                </a:schemeClr>
              </a:gs>
              <a:gs pos="17000">
                <a:srgbClr val="66FF99">
                  <a:tint val="44500"/>
                  <a:satMod val="160000"/>
                </a:srgbClr>
              </a:gs>
              <a:gs pos="100000">
                <a:srgbClr val="00B05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সংরক্ষ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693" y="2272120"/>
            <a:ext cx="3268727" cy="217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4461163" y="549946"/>
            <a:ext cx="270163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1A408-4548-4DBF-9762-A0CFEFFFB0BD}"/>
              </a:ext>
            </a:extLst>
          </p:cNvPr>
          <p:cNvSpPr txBox="1"/>
          <p:nvPr/>
        </p:nvSpPr>
        <p:spPr>
          <a:xfrm rot="10800000" flipH="1" flipV="1">
            <a:off x="1649484" y="2286000"/>
            <a:ext cx="8324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শিক্ষার্থীরা-----------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১৭.৪.৩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সংরক্ষণের কৌশল বর্ণনা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57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10237819" y="2827365"/>
            <a:ext cx="1762772" cy="622155"/>
          </a:xfrm>
          <a:custGeom>
            <a:avLst/>
            <a:gdLst>
              <a:gd name="connsiteX0" fmla="*/ 0 w 1762772"/>
              <a:gd name="connsiteY0" fmla="*/ 0 h 622155"/>
              <a:gd name="connsiteX1" fmla="*/ 1762772 w 1762772"/>
              <a:gd name="connsiteY1" fmla="*/ 0 h 622155"/>
              <a:gd name="connsiteX2" fmla="*/ 1762772 w 1762772"/>
              <a:gd name="connsiteY2" fmla="*/ 622155 h 622155"/>
              <a:gd name="connsiteX3" fmla="*/ 0 w 1762772"/>
              <a:gd name="connsiteY3" fmla="*/ 622155 h 622155"/>
              <a:gd name="connsiteX4" fmla="*/ 0 w 1762772"/>
              <a:gd name="connsiteY4" fmla="*/ 0 h 62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72" h="622155">
                <a:moveTo>
                  <a:pt x="0" y="0"/>
                </a:moveTo>
                <a:lnTo>
                  <a:pt x="1762772" y="0"/>
                </a:lnTo>
                <a:lnTo>
                  <a:pt x="1762772" y="622155"/>
                </a:lnTo>
                <a:lnTo>
                  <a:pt x="0" y="622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900" kern="1200"/>
          </a:p>
        </p:txBody>
      </p:sp>
      <p:sp>
        <p:nvSpPr>
          <p:cNvPr id="23" name="Freeform 22"/>
          <p:cNvSpPr/>
          <p:nvPr/>
        </p:nvSpPr>
        <p:spPr>
          <a:xfrm>
            <a:off x="4301979" y="5327507"/>
            <a:ext cx="1762772" cy="622155"/>
          </a:xfrm>
          <a:custGeom>
            <a:avLst/>
            <a:gdLst>
              <a:gd name="connsiteX0" fmla="*/ 0 w 1762772"/>
              <a:gd name="connsiteY0" fmla="*/ 0 h 622155"/>
              <a:gd name="connsiteX1" fmla="*/ 1762772 w 1762772"/>
              <a:gd name="connsiteY1" fmla="*/ 0 h 622155"/>
              <a:gd name="connsiteX2" fmla="*/ 1762772 w 1762772"/>
              <a:gd name="connsiteY2" fmla="*/ 622155 h 622155"/>
              <a:gd name="connsiteX3" fmla="*/ 0 w 1762772"/>
              <a:gd name="connsiteY3" fmla="*/ 622155 h 622155"/>
              <a:gd name="connsiteX4" fmla="*/ 0 w 1762772"/>
              <a:gd name="connsiteY4" fmla="*/ 0 h 62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72" h="622155">
                <a:moveTo>
                  <a:pt x="0" y="0"/>
                </a:moveTo>
                <a:lnTo>
                  <a:pt x="1762772" y="0"/>
                </a:lnTo>
                <a:lnTo>
                  <a:pt x="1762772" y="622155"/>
                </a:lnTo>
                <a:lnTo>
                  <a:pt x="0" y="622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900" kern="1200"/>
          </a:p>
        </p:txBody>
      </p:sp>
      <p:sp>
        <p:nvSpPr>
          <p:cNvPr id="26" name="Freeform 25"/>
          <p:cNvSpPr/>
          <p:nvPr/>
        </p:nvSpPr>
        <p:spPr>
          <a:xfrm>
            <a:off x="6676315" y="5327507"/>
            <a:ext cx="1762772" cy="622155"/>
          </a:xfrm>
          <a:custGeom>
            <a:avLst/>
            <a:gdLst>
              <a:gd name="connsiteX0" fmla="*/ 0 w 1762772"/>
              <a:gd name="connsiteY0" fmla="*/ 0 h 622155"/>
              <a:gd name="connsiteX1" fmla="*/ 1762772 w 1762772"/>
              <a:gd name="connsiteY1" fmla="*/ 0 h 622155"/>
              <a:gd name="connsiteX2" fmla="*/ 1762772 w 1762772"/>
              <a:gd name="connsiteY2" fmla="*/ 622155 h 622155"/>
              <a:gd name="connsiteX3" fmla="*/ 0 w 1762772"/>
              <a:gd name="connsiteY3" fmla="*/ 622155 h 622155"/>
              <a:gd name="connsiteX4" fmla="*/ 0 w 1762772"/>
              <a:gd name="connsiteY4" fmla="*/ 0 h 62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772" h="622155">
                <a:moveTo>
                  <a:pt x="0" y="0"/>
                </a:moveTo>
                <a:lnTo>
                  <a:pt x="1762772" y="0"/>
                </a:lnTo>
                <a:lnTo>
                  <a:pt x="1762772" y="622155"/>
                </a:lnTo>
                <a:lnTo>
                  <a:pt x="0" y="6221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900" kern="1200"/>
          </a:p>
        </p:txBody>
      </p:sp>
      <p:sp>
        <p:nvSpPr>
          <p:cNvPr id="16" name="TextBox 15"/>
          <p:cNvSpPr txBox="1"/>
          <p:nvPr/>
        </p:nvSpPr>
        <p:spPr>
          <a:xfrm>
            <a:off x="3448957" y="489399"/>
            <a:ext cx="65607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কাগজ দিয়ে ঠোঙা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2032000" y="2827364"/>
          <a:ext cx="3882008" cy="543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3" name="Group 52"/>
          <p:cNvGrpSpPr/>
          <p:nvPr/>
        </p:nvGrpSpPr>
        <p:grpSpPr>
          <a:xfrm rot="21398389">
            <a:off x="2199629" y="4294988"/>
            <a:ext cx="1574124" cy="1330336"/>
            <a:chOff x="1461791" y="3570905"/>
            <a:chExt cx="1154948" cy="1154948"/>
          </a:xfrm>
        </p:grpSpPr>
        <p:sp>
          <p:nvSpPr>
            <p:cNvPr id="45" name="Teardrop 44"/>
            <p:cNvSpPr/>
            <p:nvPr/>
          </p:nvSpPr>
          <p:spPr>
            <a:xfrm rot="2700000">
              <a:off x="1461791" y="3570905"/>
              <a:ext cx="1154948" cy="1154948"/>
            </a:xfrm>
            <a:prstGeom prst="teardrop">
              <a:avLst>
                <a:gd name="adj" fmla="val 10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1500817" y="3609383"/>
              <a:ext cx="1077871" cy="1078194"/>
            </a:xfrm>
            <a:custGeom>
              <a:avLst/>
              <a:gdLst>
                <a:gd name="connsiteX0" fmla="*/ 0 w 1077871"/>
                <a:gd name="connsiteY0" fmla="*/ 539097 h 1078194"/>
                <a:gd name="connsiteX1" fmla="*/ 538936 w 1077871"/>
                <a:gd name="connsiteY1" fmla="*/ 0 h 1078194"/>
                <a:gd name="connsiteX2" fmla="*/ 1077872 w 1077871"/>
                <a:gd name="connsiteY2" fmla="*/ 539097 h 1078194"/>
                <a:gd name="connsiteX3" fmla="*/ 538936 w 1077871"/>
                <a:gd name="connsiteY3" fmla="*/ 1078194 h 1078194"/>
                <a:gd name="connsiteX4" fmla="*/ 0 w 1077871"/>
                <a:gd name="connsiteY4" fmla="*/ 539097 h 107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871" h="1078194">
                  <a:moveTo>
                    <a:pt x="0" y="539097"/>
                  </a:moveTo>
                  <a:cubicBezTo>
                    <a:pt x="0" y="241362"/>
                    <a:pt x="241290" y="0"/>
                    <a:pt x="538936" y="0"/>
                  </a:cubicBezTo>
                  <a:cubicBezTo>
                    <a:pt x="836582" y="0"/>
                    <a:pt x="1077872" y="241362"/>
                    <a:pt x="1077872" y="539097"/>
                  </a:cubicBezTo>
                  <a:cubicBezTo>
                    <a:pt x="1077872" y="836832"/>
                    <a:pt x="836582" y="1078194"/>
                    <a:pt x="538936" y="1078194"/>
                  </a:cubicBezTo>
                  <a:cubicBezTo>
                    <a:pt x="241290" y="1078194"/>
                    <a:pt x="0" y="836832"/>
                    <a:pt x="0" y="539097"/>
                  </a:cubicBez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213" tIns="170567" rIns="170215" bIns="17056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05690" y="3822311"/>
              <a:ext cx="697478" cy="697991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7" name="Group 66"/>
          <p:cNvGrpSpPr/>
          <p:nvPr/>
        </p:nvGrpSpPr>
        <p:grpSpPr>
          <a:xfrm rot="937017">
            <a:off x="3973696" y="4259002"/>
            <a:ext cx="1654617" cy="1402308"/>
            <a:chOff x="4856807" y="3480371"/>
            <a:chExt cx="1837534" cy="1885108"/>
          </a:xfrm>
        </p:grpSpPr>
        <p:sp>
          <p:nvSpPr>
            <p:cNvPr id="42" name="Teardrop 41"/>
            <p:cNvSpPr/>
            <p:nvPr/>
          </p:nvSpPr>
          <p:spPr>
            <a:xfrm rot="1949919">
              <a:off x="4856807" y="3480371"/>
              <a:ext cx="1837534" cy="1885108"/>
            </a:xfrm>
            <a:prstGeom prst="teardrop">
              <a:avLst>
                <a:gd name="adj" fmla="val 9492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6" name="Group 65"/>
            <p:cNvGrpSpPr/>
            <p:nvPr/>
          </p:nvGrpSpPr>
          <p:grpSpPr>
            <a:xfrm rot="19733880">
              <a:off x="4913997" y="3638552"/>
              <a:ext cx="1768990" cy="1619795"/>
              <a:chOff x="4723162" y="3642203"/>
              <a:chExt cx="1759303" cy="1320884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4723162" y="3642203"/>
                <a:ext cx="1759303" cy="1320884"/>
              </a:xfrm>
              <a:custGeom>
                <a:avLst/>
                <a:gdLst>
                  <a:gd name="connsiteX0" fmla="*/ 0 w 1077871"/>
                  <a:gd name="connsiteY0" fmla="*/ 539097 h 1078194"/>
                  <a:gd name="connsiteX1" fmla="*/ 538936 w 1077871"/>
                  <a:gd name="connsiteY1" fmla="*/ 0 h 1078194"/>
                  <a:gd name="connsiteX2" fmla="*/ 1077872 w 1077871"/>
                  <a:gd name="connsiteY2" fmla="*/ 539097 h 1078194"/>
                  <a:gd name="connsiteX3" fmla="*/ 538936 w 1077871"/>
                  <a:gd name="connsiteY3" fmla="*/ 1078194 h 1078194"/>
                  <a:gd name="connsiteX4" fmla="*/ 0 w 1077871"/>
                  <a:gd name="connsiteY4" fmla="*/ 539097 h 107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871" h="1078194">
                    <a:moveTo>
                      <a:pt x="0" y="539097"/>
                    </a:moveTo>
                    <a:cubicBezTo>
                      <a:pt x="0" y="241362"/>
                      <a:pt x="241290" y="0"/>
                      <a:pt x="538936" y="0"/>
                    </a:cubicBezTo>
                    <a:cubicBezTo>
                      <a:pt x="836582" y="0"/>
                      <a:pt x="1077872" y="241362"/>
                      <a:pt x="1077872" y="539097"/>
                    </a:cubicBezTo>
                    <a:cubicBezTo>
                      <a:pt x="1077872" y="836832"/>
                      <a:pt x="836582" y="1078194"/>
                      <a:pt x="538936" y="1078194"/>
                    </a:cubicBezTo>
                    <a:cubicBezTo>
                      <a:pt x="241290" y="1078194"/>
                      <a:pt x="0" y="836832"/>
                      <a:pt x="0" y="539097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213" tIns="170567" rIns="170215" bIns="170566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300" kern="12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30072" y="3872399"/>
                <a:ext cx="1155354" cy="929576"/>
              </a:xfrm>
              <a:prstGeom prst="rect">
                <a:avLst/>
              </a:prstGeom>
              <a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55" name="Group 54"/>
          <p:cNvGrpSpPr/>
          <p:nvPr/>
        </p:nvGrpSpPr>
        <p:grpSpPr>
          <a:xfrm rot="21385240">
            <a:off x="5657926" y="4322175"/>
            <a:ext cx="1558471" cy="1455105"/>
            <a:chOff x="3849062" y="3570905"/>
            <a:chExt cx="1154948" cy="1154948"/>
          </a:xfrm>
        </p:grpSpPr>
        <p:sp>
          <p:nvSpPr>
            <p:cNvPr id="40" name="Teardrop 39"/>
            <p:cNvSpPr/>
            <p:nvPr/>
          </p:nvSpPr>
          <p:spPr>
            <a:xfrm rot="2700000">
              <a:off x="3849062" y="3570905"/>
              <a:ext cx="1154948" cy="1154948"/>
            </a:xfrm>
            <a:prstGeom prst="teardrop">
              <a:avLst>
                <a:gd name="adj" fmla="val 10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3914656" y="3614246"/>
              <a:ext cx="1077871" cy="1078194"/>
            </a:xfrm>
            <a:custGeom>
              <a:avLst/>
              <a:gdLst>
                <a:gd name="connsiteX0" fmla="*/ 0 w 1077871"/>
                <a:gd name="connsiteY0" fmla="*/ 539097 h 1078194"/>
                <a:gd name="connsiteX1" fmla="*/ 538936 w 1077871"/>
                <a:gd name="connsiteY1" fmla="*/ 0 h 1078194"/>
                <a:gd name="connsiteX2" fmla="*/ 1077872 w 1077871"/>
                <a:gd name="connsiteY2" fmla="*/ 539097 h 1078194"/>
                <a:gd name="connsiteX3" fmla="*/ 538936 w 1077871"/>
                <a:gd name="connsiteY3" fmla="*/ 1078194 h 1078194"/>
                <a:gd name="connsiteX4" fmla="*/ 0 w 1077871"/>
                <a:gd name="connsiteY4" fmla="*/ 539097 h 107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871" h="1078194">
                  <a:moveTo>
                    <a:pt x="0" y="539097"/>
                  </a:moveTo>
                  <a:cubicBezTo>
                    <a:pt x="0" y="241362"/>
                    <a:pt x="241290" y="0"/>
                    <a:pt x="538936" y="0"/>
                  </a:cubicBezTo>
                  <a:cubicBezTo>
                    <a:pt x="836582" y="0"/>
                    <a:pt x="1077872" y="241362"/>
                    <a:pt x="1077872" y="539097"/>
                  </a:cubicBezTo>
                  <a:cubicBezTo>
                    <a:pt x="1077872" y="836832"/>
                    <a:pt x="836582" y="1078194"/>
                    <a:pt x="538936" y="1078194"/>
                  </a:cubicBezTo>
                  <a:cubicBezTo>
                    <a:pt x="241290" y="1078194"/>
                    <a:pt x="0" y="836832"/>
                    <a:pt x="0" y="53909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214" tIns="170567" rIns="170214" bIns="17056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28388" y="3877592"/>
              <a:ext cx="686668" cy="541577"/>
            </a:xfrm>
            <a:prstGeom prst="rect">
              <a:avLst/>
            </a:prstGeom>
            <a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8" name="Group 57"/>
          <p:cNvGrpSpPr/>
          <p:nvPr/>
        </p:nvGrpSpPr>
        <p:grpSpPr>
          <a:xfrm rot="16200000">
            <a:off x="9211823" y="3999039"/>
            <a:ext cx="1704377" cy="1556623"/>
            <a:chOff x="5058311" y="3587868"/>
            <a:chExt cx="1154948" cy="1154948"/>
          </a:xfrm>
        </p:grpSpPr>
        <p:sp>
          <p:nvSpPr>
            <p:cNvPr id="38" name="Teardrop 37"/>
            <p:cNvSpPr/>
            <p:nvPr/>
          </p:nvSpPr>
          <p:spPr>
            <a:xfrm rot="2700000">
              <a:off x="5058311" y="3587868"/>
              <a:ext cx="1154948" cy="1154948"/>
            </a:xfrm>
            <a:prstGeom prst="teardrop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5373051" y="3806621"/>
              <a:ext cx="555036" cy="637581"/>
            </a:xfrm>
            <a:prstGeom prst="rect">
              <a:avLst/>
            </a:prstGeom>
            <a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9" name="Group 58"/>
          <p:cNvGrpSpPr/>
          <p:nvPr/>
        </p:nvGrpSpPr>
        <p:grpSpPr>
          <a:xfrm>
            <a:off x="7393555" y="4275575"/>
            <a:ext cx="1657837" cy="1425142"/>
            <a:chOff x="6236332" y="3570905"/>
            <a:chExt cx="1154948" cy="1154948"/>
          </a:xfrm>
        </p:grpSpPr>
        <p:grpSp>
          <p:nvGrpSpPr>
            <p:cNvPr id="57" name="Group 56"/>
            <p:cNvGrpSpPr/>
            <p:nvPr/>
          </p:nvGrpSpPr>
          <p:grpSpPr>
            <a:xfrm>
              <a:off x="6236332" y="3570905"/>
              <a:ext cx="1154948" cy="1154948"/>
              <a:chOff x="6236332" y="3570905"/>
              <a:chExt cx="1154948" cy="1154948"/>
            </a:xfrm>
          </p:grpSpPr>
          <p:sp>
            <p:nvSpPr>
              <p:cNvPr id="36" name="Teardrop 35"/>
              <p:cNvSpPr/>
              <p:nvPr/>
            </p:nvSpPr>
            <p:spPr>
              <a:xfrm rot="2700000">
                <a:off x="6236332" y="3570905"/>
                <a:ext cx="1154948" cy="1154948"/>
              </a:xfrm>
              <a:prstGeom prst="teardrop">
                <a:avLst>
                  <a:gd name="adj" fmla="val 10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Freeform 36"/>
              <p:cNvSpPr/>
              <p:nvPr/>
            </p:nvSpPr>
            <p:spPr>
              <a:xfrm>
                <a:off x="6275357" y="3609383"/>
                <a:ext cx="1077871" cy="1078194"/>
              </a:xfrm>
              <a:custGeom>
                <a:avLst/>
                <a:gdLst>
                  <a:gd name="connsiteX0" fmla="*/ 0 w 1077871"/>
                  <a:gd name="connsiteY0" fmla="*/ 539097 h 1078194"/>
                  <a:gd name="connsiteX1" fmla="*/ 538936 w 1077871"/>
                  <a:gd name="connsiteY1" fmla="*/ 0 h 1078194"/>
                  <a:gd name="connsiteX2" fmla="*/ 1077872 w 1077871"/>
                  <a:gd name="connsiteY2" fmla="*/ 539097 h 1078194"/>
                  <a:gd name="connsiteX3" fmla="*/ 538936 w 1077871"/>
                  <a:gd name="connsiteY3" fmla="*/ 1078194 h 1078194"/>
                  <a:gd name="connsiteX4" fmla="*/ 0 w 1077871"/>
                  <a:gd name="connsiteY4" fmla="*/ 539097 h 107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871" h="1078194">
                    <a:moveTo>
                      <a:pt x="0" y="539097"/>
                    </a:moveTo>
                    <a:cubicBezTo>
                      <a:pt x="0" y="241362"/>
                      <a:pt x="241290" y="0"/>
                      <a:pt x="538936" y="0"/>
                    </a:cubicBezTo>
                    <a:cubicBezTo>
                      <a:pt x="836582" y="0"/>
                      <a:pt x="1077872" y="241362"/>
                      <a:pt x="1077872" y="539097"/>
                    </a:cubicBezTo>
                    <a:cubicBezTo>
                      <a:pt x="1077872" y="836832"/>
                      <a:pt x="836582" y="1078194"/>
                      <a:pt x="538936" y="1078194"/>
                    </a:cubicBezTo>
                    <a:cubicBezTo>
                      <a:pt x="241290" y="1078194"/>
                      <a:pt x="0" y="836832"/>
                      <a:pt x="0" y="539097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214" tIns="170567" rIns="170214" bIns="170566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300" kern="120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6422860" y="3861954"/>
              <a:ext cx="743733" cy="618703"/>
            </a:xfrm>
            <a:prstGeom prst="rect">
              <a:avLst/>
            </a:prstGeom>
            <a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2" name="Group 61"/>
          <p:cNvGrpSpPr/>
          <p:nvPr/>
        </p:nvGrpSpPr>
        <p:grpSpPr>
          <a:xfrm>
            <a:off x="9312472" y="1839175"/>
            <a:ext cx="1477018" cy="1717195"/>
            <a:chOff x="7431053" y="3570869"/>
            <a:chExt cx="1154722" cy="1155223"/>
          </a:xfrm>
        </p:grpSpPr>
        <p:sp>
          <p:nvSpPr>
            <p:cNvPr id="34" name="Oval 33"/>
            <p:cNvSpPr/>
            <p:nvPr/>
          </p:nvSpPr>
          <p:spPr>
            <a:xfrm>
              <a:off x="7431053" y="3570869"/>
              <a:ext cx="1154722" cy="115522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1" name="Group 60"/>
            <p:cNvGrpSpPr/>
            <p:nvPr/>
          </p:nvGrpSpPr>
          <p:grpSpPr>
            <a:xfrm>
              <a:off x="7469478" y="3612315"/>
              <a:ext cx="1077871" cy="1078194"/>
              <a:chOff x="7469478" y="3626829"/>
              <a:chExt cx="1077871" cy="1078194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7469478" y="3626829"/>
                <a:ext cx="1077871" cy="1078194"/>
              </a:xfrm>
              <a:custGeom>
                <a:avLst/>
                <a:gdLst>
                  <a:gd name="connsiteX0" fmla="*/ 0 w 1077871"/>
                  <a:gd name="connsiteY0" fmla="*/ 539097 h 1078194"/>
                  <a:gd name="connsiteX1" fmla="*/ 538936 w 1077871"/>
                  <a:gd name="connsiteY1" fmla="*/ 0 h 1078194"/>
                  <a:gd name="connsiteX2" fmla="*/ 1077872 w 1077871"/>
                  <a:gd name="connsiteY2" fmla="*/ 539097 h 1078194"/>
                  <a:gd name="connsiteX3" fmla="*/ 538936 w 1077871"/>
                  <a:gd name="connsiteY3" fmla="*/ 1078194 h 1078194"/>
                  <a:gd name="connsiteX4" fmla="*/ 0 w 1077871"/>
                  <a:gd name="connsiteY4" fmla="*/ 539097 h 107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871" h="1078194">
                    <a:moveTo>
                      <a:pt x="0" y="539097"/>
                    </a:moveTo>
                    <a:cubicBezTo>
                      <a:pt x="0" y="241362"/>
                      <a:pt x="241290" y="0"/>
                      <a:pt x="538936" y="0"/>
                    </a:cubicBezTo>
                    <a:cubicBezTo>
                      <a:pt x="836582" y="0"/>
                      <a:pt x="1077872" y="241362"/>
                      <a:pt x="1077872" y="539097"/>
                    </a:cubicBezTo>
                    <a:cubicBezTo>
                      <a:pt x="1077872" y="836832"/>
                      <a:pt x="836582" y="1078194"/>
                      <a:pt x="538936" y="1078194"/>
                    </a:cubicBezTo>
                    <a:cubicBezTo>
                      <a:pt x="241290" y="1078194"/>
                      <a:pt x="0" y="836832"/>
                      <a:pt x="0" y="539097"/>
                    </a:cubicBez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0214" tIns="170567" rIns="170214" bIns="170566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300" kern="12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23877" y="3830623"/>
                <a:ext cx="769072" cy="670606"/>
              </a:xfrm>
              <a:prstGeom prst="rect">
                <a:avLst/>
              </a:prstGeom>
              <a:blipFill rotWithShape="1"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51" name="Group 50"/>
          <p:cNvGrpSpPr/>
          <p:nvPr/>
        </p:nvGrpSpPr>
        <p:grpSpPr>
          <a:xfrm>
            <a:off x="837630" y="1663887"/>
            <a:ext cx="1734095" cy="1360453"/>
            <a:chOff x="-925479" y="3570905"/>
            <a:chExt cx="1154948" cy="1154948"/>
          </a:xfrm>
          <a:noFill/>
        </p:grpSpPr>
        <p:sp>
          <p:nvSpPr>
            <p:cNvPr id="49" name="Teardrop 48"/>
            <p:cNvSpPr/>
            <p:nvPr/>
          </p:nvSpPr>
          <p:spPr>
            <a:xfrm rot="2700000">
              <a:off x="-925479" y="3570905"/>
              <a:ext cx="1154948" cy="1154948"/>
            </a:xfrm>
            <a:prstGeom prst="teardrop">
              <a:avLst>
                <a:gd name="adj" fmla="val 100000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-886454" y="3609383"/>
              <a:ext cx="1077871" cy="1078194"/>
            </a:xfrm>
            <a:custGeom>
              <a:avLst/>
              <a:gdLst>
                <a:gd name="connsiteX0" fmla="*/ 0 w 1077871"/>
                <a:gd name="connsiteY0" fmla="*/ 539097 h 1078194"/>
                <a:gd name="connsiteX1" fmla="*/ 538936 w 1077871"/>
                <a:gd name="connsiteY1" fmla="*/ 0 h 1078194"/>
                <a:gd name="connsiteX2" fmla="*/ 1077872 w 1077871"/>
                <a:gd name="connsiteY2" fmla="*/ 539097 h 1078194"/>
                <a:gd name="connsiteX3" fmla="*/ 538936 w 1077871"/>
                <a:gd name="connsiteY3" fmla="*/ 1078194 h 1078194"/>
                <a:gd name="connsiteX4" fmla="*/ 0 w 1077871"/>
                <a:gd name="connsiteY4" fmla="*/ 539097 h 107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871" h="1078194">
                  <a:moveTo>
                    <a:pt x="0" y="539097"/>
                  </a:moveTo>
                  <a:cubicBezTo>
                    <a:pt x="0" y="241362"/>
                    <a:pt x="241290" y="0"/>
                    <a:pt x="538936" y="0"/>
                  </a:cubicBezTo>
                  <a:cubicBezTo>
                    <a:pt x="836582" y="0"/>
                    <a:pt x="1077872" y="241362"/>
                    <a:pt x="1077872" y="539097"/>
                  </a:cubicBezTo>
                  <a:cubicBezTo>
                    <a:pt x="1077872" y="836832"/>
                    <a:pt x="836582" y="1078194"/>
                    <a:pt x="538936" y="1078194"/>
                  </a:cubicBezTo>
                  <a:cubicBezTo>
                    <a:pt x="241290" y="1078194"/>
                    <a:pt x="0" y="836832"/>
                    <a:pt x="0" y="539097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214" tIns="170567" rIns="170214" bIns="17056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 কাগজ ও আঠা নিয়ে</a:t>
              </a:r>
              <a:endPara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 rot="4847058">
            <a:off x="1234411" y="2975640"/>
            <a:ext cx="1520336" cy="1372700"/>
            <a:chOff x="268156" y="3570905"/>
            <a:chExt cx="1154948" cy="1154948"/>
          </a:xfrm>
        </p:grpSpPr>
        <p:sp>
          <p:nvSpPr>
            <p:cNvPr id="47" name="Teardrop 46"/>
            <p:cNvSpPr/>
            <p:nvPr/>
          </p:nvSpPr>
          <p:spPr>
            <a:xfrm rot="2700000">
              <a:off x="268156" y="3570905"/>
              <a:ext cx="1154948" cy="1154948"/>
            </a:xfrm>
            <a:prstGeom prst="teardrop">
              <a:avLst>
                <a:gd name="adj" fmla="val 10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307181" y="3609383"/>
              <a:ext cx="1077871" cy="1078194"/>
            </a:xfrm>
            <a:custGeom>
              <a:avLst/>
              <a:gdLst>
                <a:gd name="connsiteX0" fmla="*/ 0 w 1077871"/>
                <a:gd name="connsiteY0" fmla="*/ 539097 h 1078194"/>
                <a:gd name="connsiteX1" fmla="*/ 538936 w 1077871"/>
                <a:gd name="connsiteY1" fmla="*/ 0 h 1078194"/>
                <a:gd name="connsiteX2" fmla="*/ 1077872 w 1077871"/>
                <a:gd name="connsiteY2" fmla="*/ 539097 h 1078194"/>
                <a:gd name="connsiteX3" fmla="*/ 538936 w 1077871"/>
                <a:gd name="connsiteY3" fmla="*/ 1078194 h 1078194"/>
                <a:gd name="connsiteX4" fmla="*/ 0 w 1077871"/>
                <a:gd name="connsiteY4" fmla="*/ 539097 h 107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871" h="1078194">
                  <a:moveTo>
                    <a:pt x="0" y="539097"/>
                  </a:moveTo>
                  <a:cubicBezTo>
                    <a:pt x="0" y="241362"/>
                    <a:pt x="241290" y="0"/>
                    <a:pt x="538936" y="0"/>
                  </a:cubicBezTo>
                  <a:cubicBezTo>
                    <a:pt x="836582" y="0"/>
                    <a:pt x="1077872" y="241362"/>
                    <a:pt x="1077872" y="539097"/>
                  </a:cubicBezTo>
                  <a:cubicBezTo>
                    <a:pt x="1077872" y="836832"/>
                    <a:pt x="836582" y="1078194"/>
                    <a:pt x="538936" y="1078194"/>
                  </a:cubicBezTo>
                  <a:cubicBezTo>
                    <a:pt x="241290" y="1078194"/>
                    <a:pt x="0" y="836832"/>
                    <a:pt x="0" y="539097"/>
                  </a:cubicBezTo>
                  <a:close/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214" tIns="170567" rIns="170214" bIns="17056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3316" y="3765880"/>
              <a:ext cx="683032" cy="662473"/>
            </a:xfrm>
            <a:prstGeom prst="rect">
              <a:avLst/>
            </a:prstGeom>
            <a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41620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94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94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94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94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53" y="5572780"/>
            <a:ext cx="9277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সংরক্ষণে আমাদের বিভিন্ন কৌশল অবলম্বন করতে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7373" y="381000"/>
            <a:ext cx="85180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 দেশের প্রাকৃতিক সম্পদের পরিমাণ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2253" y="5616400"/>
            <a:ext cx="855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দেশের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পরিমাণ সীমিত।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447800"/>
            <a:ext cx="4560711" cy="3631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59180" y="381000"/>
            <a:ext cx="858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সংরক্ষণে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54727"/>
            <a:ext cx="4468489" cy="3631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99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6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360" y="314783"/>
            <a:ext cx="60559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ব্যবহার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79120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সংরক্ষণের ভালো উপায় হচ্ছে ব্যবহারে মিতব্যয়ী হওয়া।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3663" y="4749927"/>
            <a:ext cx="202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1100" y="4755094"/>
            <a:ext cx="134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04800"/>
            <a:ext cx="955626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সংরক্ষণের ভালো উপায় 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gas-flare-final-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45" y="1181218"/>
            <a:ext cx="4414601" cy="3440375"/>
          </a:xfrm>
          <a:prstGeom prst="rect">
            <a:avLst/>
          </a:prstGeom>
          <a:ln w="57150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gb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579" y="1181217"/>
            <a:ext cx="4544287" cy="3440375"/>
          </a:xfrm>
          <a:prstGeom prst="rect">
            <a:avLst/>
          </a:prstGeom>
          <a:ln w="57150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2383" y="381000"/>
            <a:ext cx="35700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পুনঃব্যবহার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653" y="5715000"/>
            <a:ext cx="9049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জিনিসকে ফেলে দেওয়ার পূর্বে তা বারবার ব্যবহার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027" y="4648200"/>
            <a:ext cx="542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799" y="4648200"/>
            <a:ext cx="457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ঠোঙা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381000"/>
            <a:ext cx="742277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সম্পদের পুনঃব্যবহার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371600"/>
            <a:ext cx="4572000" cy="308418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31" y="1371600"/>
            <a:ext cx="4427783" cy="308418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558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511</Words>
  <Application>Microsoft Office PowerPoint</Application>
  <PresentationFormat>Widescreen</PresentationFormat>
  <Paragraphs>91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73</cp:revision>
  <dcterms:created xsi:type="dcterms:W3CDTF">2006-08-16T00:00:00Z</dcterms:created>
  <dcterms:modified xsi:type="dcterms:W3CDTF">2020-08-03T06:08:41Z</dcterms:modified>
</cp:coreProperties>
</file>