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7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6" r:id="rId19"/>
    <p:sldId id="277" r:id="rId20"/>
  </p:sldIdLst>
  <p:sldSz cx="11430000" cy="6400800"/>
  <p:notesSz cx="6858000" cy="9144000"/>
  <p:defaultTextStyle>
    <a:defPPr>
      <a:defRPr lang="en-US"/>
    </a:defPPr>
    <a:lvl1pPr marL="0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1pPr>
    <a:lvl2pPr marL="427939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2pPr>
    <a:lvl3pPr marL="855878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3pPr>
    <a:lvl4pPr marL="1283818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4pPr>
    <a:lvl5pPr marL="1711757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5pPr>
    <a:lvl6pPr marL="2139696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6pPr>
    <a:lvl7pPr marL="2567635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7pPr>
    <a:lvl8pPr marL="2995574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8pPr>
    <a:lvl9pPr marL="3423514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03" autoAdjust="0"/>
    <p:restoredTop sz="94291" autoAdjust="0"/>
  </p:normalViewPr>
  <p:slideViewPr>
    <p:cSldViewPr snapToGrid="0" showGuides="1">
      <p:cViewPr varScale="1">
        <p:scale>
          <a:sx n="68" d="100"/>
          <a:sy n="68" d="100"/>
        </p:scale>
        <p:origin x="516" y="24"/>
      </p:cViewPr>
      <p:guideLst>
        <p:guide orient="horz" pos="2016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047539"/>
            <a:ext cx="8572500" cy="2228427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361902"/>
            <a:ext cx="8572500" cy="15453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B5CDCE7-B4BE-4B22-A195-4C856A81958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8D2978C-B193-4FE0-AE07-8FD31108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40784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703917"/>
            <a:ext cx="9858375" cy="4061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B5CDCE7-B4BE-4B22-A195-4C856A81958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8D2978C-B193-4FE0-AE07-8FD31108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4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40783"/>
            <a:ext cx="2464594" cy="542438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40783"/>
            <a:ext cx="7250906" cy="54243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B5CDCE7-B4BE-4B22-A195-4C856A81958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8D2978C-B193-4FE0-AE07-8FD31108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3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40784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703917"/>
            <a:ext cx="9858375" cy="4061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B5CDCE7-B4BE-4B22-A195-4C856A81958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8D2978C-B193-4FE0-AE07-8FD31108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1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595756"/>
            <a:ext cx="9858375" cy="2662555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283499"/>
            <a:ext cx="9858375" cy="140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B5CDCE7-B4BE-4B22-A195-4C856A81958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8D2978C-B193-4FE0-AE07-8FD31108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3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40784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703917"/>
            <a:ext cx="4857750" cy="4061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703917"/>
            <a:ext cx="4857750" cy="4061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B5CDCE7-B4BE-4B22-A195-4C856A81958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8D2978C-B193-4FE0-AE07-8FD31108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40784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569085"/>
            <a:ext cx="4835425" cy="7689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338070"/>
            <a:ext cx="4835425" cy="3438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569085"/>
            <a:ext cx="4859239" cy="7689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338070"/>
            <a:ext cx="4859239" cy="3438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B5CDCE7-B4BE-4B22-A195-4C856A81958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8D2978C-B193-4FE0-AE07-8FD31108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40784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B5CDCE7-B4BE-4B22-A195-4C856A81958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8D2978C-B193-4FE0-AE07-8FD31108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B5CDCE7-B4BE-4B22-A195-4C856A81958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8D2978C-B193-4FE0-AE07-8FD31108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9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26720"/>
            <a:ext cx="3686472" cy="1493520"/>
          </a:xfrm>
          <a:prstGeom prst="rect">
            <a:avLst/>
          </a:prstGeo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21597"/>
            <a:ext cx="5786438" cy="4548717"/>
          </a:xfrm>
          <a:prstGeom prst="rect">
            <a:avLst/>
          </a:prstGeo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920240"/>
            <a:ext cx="3686472" cy="355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B5CDCE7-B4BE-4B22-A195-4C856A81958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8D2978C-B193-4FE0-AE07-8FD31108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26720"/>
            <a:ext cx="3686472" cy="1493520"/>
          </a:xfrm>
          <a:prstGeom prst="rect">
            <a:avLst/>
          </a:prstGeo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21597"/>
            <a:ext cx="5786438" cy="45487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920240"/>
            <a:ext cx="3686472" cy="3557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B5CDCE7-B4BE-4B22-A195-4C856A81958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5932594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5932594"/>
            <a:ext cx="2571750" cy="340783"/>
          </a:xfrm>
          <a:prstGeom prst="rect">
            <a:avLst/>
          </a:prstGeom>
        </p:spPr>
        <p:txBody>
          <a:bodyPr/>
          <a:lstStyle/>
          <a:p>
            <a:fld id="{08D2978C-B193-4FE0-AE07-8FD311085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3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-16813"/>
            <a:ext cx="11430000" cy="6400800"/>
          </a:xfrm>
          <a:prstGeom prst="frame">
            <a:avLst>
              <a:gd name="adj1" fmla="val 4500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2" rIns="85344" bIns="42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3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65312" y="253371"/>
            <a:ext cx="10880478" cy="5855912"/>
          </a:xfrm>
          <a:prstGeom prst="frame">
            <a:avLst>
              <a:gd name="adj1" fmla="val 1514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344" tIns="42672" rIns="85344" bIns="42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73">
              <a:solidFill>
                <a:schemeClr val="tx1"/>
              </a:solidFill>
            </a:endParaRPr>
          </a:p>
        </p:txBody>
      </p:sp>
      <p:sp>
        <p:nvSpPr>
          <p:cNvPr id="9" name="Flowchart: Decision 8"/>
          <p:cNvSpPr/>
          <p:nvPr userDrawn="1"/>
        </p:nvSpPr>
        <p:spPr>
          <a:xfrm>
            <a:off x="4428218" y="-21333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0" name="Flowchart: Decision 9"/>
          <p:cNvSpPr/>
          <p:nvPr userDrawn="1"/>
        </p:nvSpPr>
        <p:spPr>
          <a:xfrm>
            <a:off x="4936761" y="-22607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1" name="Flowchart: Decision 10"/>
          <p:cNvSpPr/>
          <p:nvPr userDrawn="1"/>
        </p:nvSpPr>
        <p:spPr>
          <a:xfrm rot="5400000">
            <a:off x="-117084" y="2181063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4" name="Flowchart: Decision 13"/>
          <p:cNvSpPr/>
          <p:nvPr userDrawn="1"/>
        </p:nvSpPr>
        <p:spPr>
          <a:xfrm>
            <a:off x="5407024" y="6102091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15" name="Flowchart: Decision 14"/>
          <p:cNvSpPr/>
          <p:nvPr userDrawn="1"/>
        </p:nvSpPr>
        <p:spPr>
          <a:xfrm>
            <a:off x="4898481" y="6088287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6" name="Flowchart: Decision 15"/>
          <p:cNvSpPr/>
          <p:nvPr userDrawn="1"/>
        </p:nvSpPr>
        <p:spPr>
          <a:xfrm>
            <a:off x="4428218" y="6101350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2" name="Flowchart: Decision 21"/>
          <p:cNvSpPr/>
          <p:nvPr userDrawn="1"/>
        </p:nvSpPr>
        <p:spPr>
          <a:xfrm>
            <a:off x="5940784" y="-29106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3" name="Flowchart: Decision 22"/>
          <p:cNvSpPr/>
          <p:nvPr userDrawn="1"/>
        </p:nvSpPr>
        <p:spPr>
          <a:xfrm>
            <a:off x="5452234" y="-22607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4" name="Flowchart: Decision 23"/>
          <p:cNvSpPr/>
          <p:nvPr userDrawn="1"/>
        </p:nvSpPr>
        <p:spPr>
          <a:xfrm>
            <a:off x="5926959" y="6103441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5" name="Flowchart: Decision 24"/>
          <p:cNvSpPr/>
          <p:nvPr userDrawn="1"/>
        </p:nvSpPr>
        <p:spPr>
          <a:xfrm rot="5400000">
            <a:off x="-117085" y="2664390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29" name="Flowchart: Decision 28"/>
          <p:cNvSpPr/>
          <p:nvPr userDrawn="1"/>
        </p:nvSpPr>
        <p:spPr>
          <a:xfrm rot="5400000">
            <a:off x="-126750" y="3610079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30" name="Flowchart: Decision 29"/>
          <p:cNvSpPr/>
          <p:nvPr userDrawn="1"/>
        </p:nvSpPr>
        <p:spPr>
          <a:xfrm rot="5400000">
            <a:off x="-118083" y="3147717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31" name="Flowchart: Decision 30"/>
          <p:cNvSpPr/>
          <p:nvPr userDrawn="1"/>
        </p:nvSpPr>
        <p:spPr>
          <a:xfrm rot="5400000">
            <a:off x="11073433" y="3586426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32" name="Flowchart: Decision 31"/>
          <p:cNvSpPr/>
          <p:nvPr userDrawn="1"/>
        </p:nvSpPr>
        <p:spPr>
          <a:xfrm rot="5400000">
            <a:off x="11071591" y="3104976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33" name="Flowchart: Decision 32"/>
          <p:cNvSpPr/>
          <p:nvPr userDrawn="1"/>
        </p:nvSpPr>
        <p:spPr>
          <a:xfrm rot="5400000">
            <a:off x="11064757" y="2629553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35" name="Flowchart: Decision 34"/>
          <p:cNvSpPr/>
          <p:nvPr userDrawn="1"/>
        </p:nvSpPr>
        <p:spPr>
          <a:xfrm rot="5400000">
            <a:off x="11060369" y="2181064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7" name="Flowchart: Decision 36"/>
          <p:cNvSpPr/>
          <p:nvPr userDrawn="1"/>
        </p:nvSpPr>
        <p:spPr>
          <a:xfrm rot="5400000">
            <a:off x="11065644" y="4056689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8" name="Flowchart: Decision 37"/>
          <p:cNvSpPr/>
          <p:nvPr userDrawn="1"/>
        </p:nvSpPr>
        <p:spPr>
          <a:xfrm rot="5400000">
            <a:off x="-117000" y="4093406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40" name="Flowchart: Decision 39"/>
          <p:cNvSpPr/>
          <p:nvPr userDrawn="1"/>
        </p:nvSpPr>
        <p:spPr>
          <a:xfrm>
            <a:off x="6442712" y="-23782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41" name="Flowchart: Decision 40"/>
          <p:cNvSpPr/>
          <p:nvPr userDrawn="1"/>
        </p:nvSpPr>
        <p:spPr>
          <a:xfrm>
            <a:off x="6442712" y="6106142"/>
            <a:ext cx="470263" cy="27244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6103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DCAA67-A9C4-48BF-8AD6-F850D0BFA134}"/>
              </a:ext>
            </a:extLst>
          </p:cNvPr>
          <p:cNvSpPr txBox="1"/>
          <p:nvPr/>
        </p:nvSpPr>
        <p:spPr>
          <a:xfrm>
            <a:off x="1555894" y="752257"/>
            <a:ext cx="8318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60278-CB4C-414D-B8CB-2F1E0C300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993" y="1561693"/>
            <a:ext cx="7485017" cy="4086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4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3" t="14983" r="13128" b="41282"/>
          <a:stretch/>
        </p:blipFill>
        <p:spPr>
          <a:xfrm>
            <a:off x="3749039" y="1633521"/>
            <a:ext cx="3918857" cy="2795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8843" y="4457441"/>
            <a:ext cx="9993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রক্তকণিকা রোগ-জীবাণু ধবংস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প্রহরীর মতো কাজ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এদের কে সৈনিকের সাথে তুলনা করা হয়।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842" y="4429035"/>
            <a:ext cx="9993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লোহিত কণিকার চেয়ে আকারে বড়, নিউক্লিয়াস আছে। </a:t>
            </a: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প্লীহা ও অস্থিমজ্জায় এদের জন্ম।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9185" y="637037"/>
            <a:ext cx="79520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7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820" r="51908" b="27621"/>
          <a:stretch/>
        </p:blipFill>
        <p:spPr>
          <a:xfrm rot="10800000">
            <a:off x="3017520" y="1606223"/>
            <a:ext cx="5223697" cy="280902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53142" y="4656991"/>
            <a:ext cx="9927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ইহা দেখতে গোলাকার বা বৃত্তের মতো। নিউক্লিয়াস থাকেনা,আকারে ছোট হয় ও গুচ্ছাকারে থাকে।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086" y="4693196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উৎপত্তি লোহিত অস্থিমজ্জায়। রক্ত জমাট বাঁধতে সাহায্য করে। এদের প্লেটেলেট ও বলে।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494063" y="571545"/>
            <a:ext cx="82459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iii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1645" y="626814"/>
            <a:ext cx="7119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783771" y="4812618"/>
            <a:ext cx="9862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690" indent="-266690" algn="ctr">
              <a:buSzPct val="123000"/>
              <a:buBlip>
                <a:blip r:embed="rId2"/>
              </a:buBlip>
            </a:pPr>
            <a:r>
              <a:rPr lang="en-US" sz="2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 কণিকার প্রকারভেদ ব্যাখ্যা করে লেখ।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3CECCB-ABB7-4505-8D9D-FB099B985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876" y="1457811"/>
            <a:ext cx="5550794" cy="3264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8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1986" y="512848"/>
            <a:ext cx="88990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কাজসমূহ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267" y="1380496"/>
            <a:ext cx="2999769" cy="163642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87829" y="2992641"/>
            <a:ext cx="387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পরিবহন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20" y="3608214"/>
            <a:ext cx="2999770" cy="150262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87829" y="5211813"/>
            <a:ext cx="3876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পরিবহন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7945" y="3447725"/>
            <a:ext cx="6396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রক্তের লোহিত রক্তকণিকায় অবস্থিত হিমোগ্লোবিন ফুসফুস থেকে অক্সিজেন গ্রহন করে অক্সিহিমোগ্লোবিন রূপে প্রতিটি কোষে বহন করে।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998" y="1340410"/>
            <a:ext cx="6304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কণিকা খাদ্যকে সরল উপাদানে পরিনত করে দেহের সর্বত্র বহন করে নিয়ে যায়, এভাবেই দেহ পুষ্টি পায়।</a:t>
            </a:r>
          </a:p>
        </p:txBody>
      </p:sp>
    </p:spTree>
    <p:extLst>
      <p:ext uri="{BB962C8B-B14F-4D97-AF65-F5344CB8AC3E}">
        <p14:creationId xmlns:p14="http://schemas.microsoft.com/office/powerpoint/2010/main" val="37005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436" y="451377"/>
            <a:ext cx="97471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কাজসমূহ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129" y="3077230"/>
            <a:ext cx="3866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ডাইঅক্সাইড পরিবহন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363" y="5392812"/>
            <a:ext cx="3868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বর্জ্য পদার্থ নিষ্কাশন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14" y="1441619"/>
            <a:ext cx="2718381" cy="156743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12" y="3733821"/>
            <a:ext cx="2718383" cy="156743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193118" y="1651316"/>
            <a:ext cx="6576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সৃষ্ট দূষিত পদার্থ দেহ থেকে বের করে দেওয়ার কাজে সহায়তা করে।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3117" y="3686154"/>
            <a:ext cx="6576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রক্তরস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দেহের বিভিন্ন অঙ্গের কোষগুলোতে  কার্বন ডাইঅক্সাইড বহন করে ফুসফুসে নিয়ে যায়।</a:t>
            </a:r>
          </a:p>
        </p:txBody>
      </p:sp>
    </p:spTree>
    <p:extLst>
      <p:ext uri="{BB962C8B-B14F-4D97-AF65-F5344CB8AC3E}">
        <p14:creationId xmlns:p14="http://schemas.microsoft.com/office/powerpoint/2010/main" val="225813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8072" y="465697"/>
            <a:ext cx="9388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কাজসমূহ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513" y="2930683"/>
            <a:ext cx="3575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</a:t>
            </a:r>
          </a:p>
        </p:txBody>
      </p:sp>
      <p:sp>
        <p:nvSpPr>
          <p:cNvPr id="4" name="Rectangle 3"/>
          <p:cNvSpPr/>
          <p:nvPr/>
        </p:nvSpPr>
        <p:spPr>
          <a:xfrm>
            <a:off x="522513" y="5187888"/>
            <a:ext cx="3575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00" y="1390287"/>
            <a:ext cx="2392551" cy="151830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215" y="3599106"/>
            <a:ext cx="2392551" cy="151877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779046" y="1475563"/>
            <a:ext cx="694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রক্তকণিকা দেহে রোগজীবাণু প্রবেশ করলে সেগুলোকে মেরে ফেলে রোগ প্রতিরোধ করে।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9740" y="3481329"/>
            <a:ext cx="6787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নালিহীন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গ্রন্থিতে হরমোন উৎপন্ন হয় ,রক্তের মাধ্যমে হরমোন দেহের বিভিন্ন অংশে পরিবাহিত হয়।</a:t>
            </a:r>
          </a:p>
        </p:txBody>
      </p:sp>
    </p:spTree>
    <p:extLst>
      <p:ext uri="{BB962C8B-B14F-4D97-AF65-F5344CB8AC3E}">
        <p14:creationId xmlns:p14="http://schemas.microsoft.com/office/powerpoint/2010/main" val="52083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7642" y="738868"/>
            <a:ext cx="6694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800100" y="5015601"/>
            <a:ext cx="9535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690" indent="-266690" algn="ctr">
              <a:buSzPct val="123000"/>
              <a:buBlip>
                <a:blip r:embed="rId2"/>
              </a:buBlip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রক্ত কণিকার কাজসমূহ বর্ণনা করে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52A9C-3224-4DA1-8C3C-A16B3DC21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46" y="1624867"/>
            <a:ext cx="5925193" cy="3260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1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8226" y="702417"/>
            <a:ext cx="3718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2849" y="1874354"/>
            <a:ext cx="6696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690" indent="-266690">
              <a:buSzPct val="123000"/>
              <a:buBlip>
                <a:blip r:embed="rId2"/>
              </a:buBlip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 তিনটির নাম কী?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2849" y="2555814"/>
            <a:ext cx="544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690" indent="-266690">
              <a:buSzPct val="123000"/>
              <a:buBlip>
                <a:blip r:embed="rId2"/>
              </a:buBlip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রক্তের পাচঁটি কাজ লিখ?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2849" y="3197094"/>
            <a:ext cx="6254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690" indent="-266690">
              <a:buSzPct val="123000"/>
              <a:buBlip>
                <a:blip r:embed="rId2"/>
              </a:buBlip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লোহিত রক্তকণিকা কাকে বলে?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2850" y="3842429"/>
            <a:ext cx="5982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690" indent="-266690">
              <a:buSzPct val="123000"/>
              <a:buBlip>
                <a:blip r:embed="rId2"/>
              </a:buBlip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রক্তকণিকার কাজ লিখ?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2849" y="4456691"/>
            <a:ext cx="529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690" indent="-266690">
              <a:buSzPct val="123000"/>
              <a:buBlip>
                <a:blip r:embed="rId2"/>
              </a:buBlip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 কাকে বলে?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78937" y="1567749"/>
            <a:ext cx="2518318" cy="11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720" b="1" spc="-123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প্রশ্ন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0D76DD-D8BC-4C8A-A5DB-D7A9AE2853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524" y="2638698"/>
            <a:ext cx="1505144" cy="23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8900" y="769115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718457" y="4561374"/>
            <a:ext cx="10140043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690" indent="-266690" algn="ctr">
              <a:buSzPct val="123000"/>
              <a:buBlip>
                <a:blip r:embed="rId2"/>
              </a:buBlip>
            </a:pPr>
            <a:r>
              <a:rPr lang="en-US" sz="298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endParaRPr lang="en-US" sz="37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SzPct val="123000"/>
            </a:pP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377" y="1856692"/>
            <a:ext cx="2629246" cy="238654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73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3386" y="1077685"/>
            <a:ext cx="92583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C557F-5B2B-4547-9A57-B6550D0D4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40" y="2204147"/>
            <a:ext cx="5781720" cy="285750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68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69067" y="610120"/>
            <a:ext cx="1891865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64165" y="3228536"/>
            <a:ext cx="3672542" cy="2102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6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সপ্তম </a:t>
            </a:r>
          </a:p>
          <a:p>
            <a:pPr algn="ctr"/>
            <a:r>
              <a:rPr lang="en-US" sz="26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6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6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বিজ্ঞান</a:t>
            </a:r>
          </a:p>
          <a:p>
            <a:pPr algn="ctr"/>
            <a:r>
              <a:rPr lang="en-US" sz="26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6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পঞ্চম</a:t>
            </a:r>
          </a:p>
          <a:p>
            <a:pPr algn="ctr"/>
            <a:r>
              <a:rPr lang="en-US" sz="26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6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6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৫০ মিনিট</a:t>
            </a:r>
          </a:p>
          <a:p>
            <a:pPr algn="ctr"/>
            <a:r>
              <a:rPr lang="en-US" sz="26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6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6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61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r>
              <a:rPr lang="en-US" sz="261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/০৮/2020</a:t>
            </a:r>
            <a:endParaRPr lang="en-US" sz="26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426" y="822284"/>
            <a:ext cx="2003393" cy="2141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21562" y="3200400"/>
            <a:ext cx="5689600" cy="2678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60"/>
              </a:spcBef>
            </a:pP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37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3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7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560"/>
              </a:spcBef>
            </a:pPr>
            <a:r>
              <a:rPr lang="en-US" sz="26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6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); </a:t>
            </a:r>
            <a:r>
              <a:rPr lang="en-US" sz="26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( </a:t>
            </a:r>
            <a:r>
              <a:rPr lang="en-US" sz="26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6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2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560"/>
              </a:spcBef>
            </a:pPr>
            <a:r>
              <a:rPr lang="en-US" sz="298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8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8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8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98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98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298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98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560"/>
              </a:spcBef>
            </a:pPr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98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mmislam</a:t>
            </a:r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NikoshBAN" panose="02000000000000000000" pitchFamily="2" charset="0"/>
              </a:rPr>
              <a:t>686</a:t>
            </a:r>
            <a:r>
              <a:rPr lang="en-US" sz="2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2070" y="1357803"/>
            <a:ext cx="775019" cy="4691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282" y="1044085"/>
            <a:ext cx="1514088" cy="191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3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6671" y="4807069"/>
            <a:ext cx="9176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9957" y="617602"/>
            <a:ext cx="9176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7623" y="4807068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872" y="1567544"/>
            <a:ext cx="6096512" cy="3094846"/>
          </a:xfrm>
          <a:prstGeom prst="rect">
            <a:avLst/>
          </a:prstGeom>
          <a:solidFill>
            <a:srgbClr val="FF0000"/>
          </a:solidFill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33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747" y="2369403"/>
            <a:ext cx="9632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আমরা…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051" r="20195" b="4685"/>
          <a:stretch/>
        </p:blipFill>
        <p:spPr>
          <a:xfrm>
            <a:off x="333104" y="4445505"/>
            <a:ext cx="3089366" cy="14891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3643" y="3226195"/>
            <a:ext cx="8041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B4E87-4082-4C4C-AC40-14FE9BFD8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46" y="368567"/>
            <a:ext cx="3379579" cy="19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438422" y="2670900"/>
            <a:ext cx="7719646" cy="2997162"/>
            <a:chOff x="3349509" y="2951599"/>
            <a:chExt cx="6183922" cy="2997162"/>
          </a:xfrm>
        </p:grpSpPr>
        <p:sp>
          <p:nvSpPr>
            <p:cNvPr id="14" name="Freeform 13"/>
            <p:cNvSpPr/>
            <p:nvPr/>
          </p:nvSpPr>
          <p:spPr>
            <a:xfrm>
              <a:off x="3349509" y="2951599"/>
              <a:ext cx="793936" cy="1134195"/>
            </a:xfrm>
            <a:custGeom>
              <a:avLst/>
              <a:gdLst>
                <a:gd name="connsiteX0" fmla="*/ 0 w 1134194"/>
                <a:gd name="connsiteY0" fmla="*/ 0 h 793936"/>
                <a:gd name="connsiteX1" fmla="*/ 737226 w 1134194"/>
                <a:gd name="connsiteY1" fmla="*/ 0 h 793936"/>
                <a:gd name="connsiteX2" fmla="*/ 1134194 w 1134194"/>
                <a:gd name="connsiteY2" fmla="*/ 396968 h 793936"/>
                <a:gd name="connsiteX3" fmla="*/ 737226 w 1134194"/>
                <a:gd name="connsiteY3" fmla="*/ 793936 h 793936"/>
                <a:gd name="connsiteX4" fmla="*/ 0 w 1134194"/>
                <a:gd name="connsiteY4" fmla="*/ 793936 h 793936"/>
                <a:gd name="connsiteX5" fmla="*/ 396968 w 1134194"/>
                <a:gd name="connsiteY5" fmla="*/ 396968 h 793936"/>
                <a:gd name="connsiteX6" fmla="*/ 0 w 1134194"/>
                <a:gd name="connsiteY6" fmla="*/ 0 h 79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4194" h="793936">
                  <a:moveTo>
                    <a:pt x="1134193" y="0"/>
                  </a:moveTo>
                  <a:lnTo>
                    <a:pt x="1134193" y="516058"/>
                  </a:lnTo>
                  <a:lnTo>
                    <a:pt x="567097" y="793936"/>
                  </a:lnTo>
                  <a:lnTo>
                    <a:pt x="1" y="516058"/>
                  </a:lnTo>
                  <a:lnTo>
                    <a:pt x="1" y="0"/>
                  </a:lnTo>
                  <a:lnTo>
                    <a:pt x="567097" y="277878"/>
                  </a:lnTo>
                  <a:lnTo>
                    <a:pt x="1134193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409669" rIns="12700" bIns="40966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১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143445" y="2951601"/>
              <a:ext cx="5389986" cy="737226"/>
            </a:xfrm>
            <a:custGeom>
              <a:avLst/>
              <a:gdLst>
                <a:gd name="connsiteX0" fmla="*/ 122873 w 737226"/>
                <a:gd name="connsiteY0" fmla="*/ 0 h 5389986"/>
                <a:gd name="connsiteX1" fmla="*/ 614353 w 737226"/>
                <a:gd name="connsiteY1" fmla="*/ 0 h 5389986"/>
                <a:gd name="connsiteX2" fmla="*/ 737226 w 737226"/>
                <a:gd name="connsiteY2" fmla="*/ 122873 h 5389986"/>
                <a:gd name="connsiteX3" fmla="*/ 737226 w 737226"/>
                <a:gd name="connsiteY3" fmla="*/ 5389986 h 5389986"/>
                <a:gd name="connsiteX4" fmla="*/ 737226 w 737226"/>
                <a:gd name="connsiteY4" fmla="*/ 5389986 h 5389986"/>
                <a:gd name="connsiteX5" fmla="*/ 0 w 737226"/>
                <a:gd name="connsiteY5" fmla="*/ 5389986 h 5389986"/>
                <a:gd name="connsiteX6" fmla="*/ 0 w 737226"/>
                <a:gd name="connsiteY6" fmla="*/ 5389986 h 5389986"/>
                <a:gd name="connsiteX7" fmla="*/ 0 w 737226"/>
                <a:gd name="connsiteY7" fmla="*/ 122873 h 5389986"/>
                <a:gd name="connsiteX8" fmla="*/ 122873 w 737226"/>
                <a:gd name="connsiteY8" fmla="*/ 0 h 538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26" h="5389986">
                  <a:moveTo>
                    <a:pt x="737226" y="898348"/>
                  </a:moveTo>
                  <a:lnTo>
                    <a:pt x="737226" y="4491638"/>
                  </a:lnTo>
                  <a:cubicBezTo>
                    <a:pt x="737226" y="4987781"/>
                    <a:pt x="729702" y="5389982"/>
                    <a:pt x="720420" y="5389982"/>
                  </a:cubicBezTo>
                  <a:lnTo>
                    <a:pt x="0" y="5389982"/>
                  </a:lnTo>
                  <a:lnTo>
                    <a:pt x="0" y="5389982"/>
                  </a:lnTo>
                  <a:lnTo>
                    <a:pt x="0" y="4"/>
                  </a:lnTo>
                  <a:lnTo>
                    <a:pt x="0" y="4"/>
                  </a:lnTo>
                  <a:lnTo>
                    <a:pt x="720420" y="4"/>
                  </a:lnTo>
                  <a:cubicBezTo>
                    <a:pt x="729702" y="4"/>
                    <a:pt x="737226" y="402205"/>
                    <a:pt x="737226" y="898348"/>
                  </a:cubicBez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53133" rIns="53133" bIns="53133" numCol="1" spcCol="1270" anchor="ctr" anchorCtr="0">
              <a:noAutofit/>
            </a:bodyPr>
            <a:lstStyle/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রক্ত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কণিকা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9509" y="3883083"/>
              <a:ext cx="793936" cy="1134194"/>
            </a:xfrm>
            <a:custGeom>
              <a:avLst/>
              <a:gdLst>
                <a:gd name="connsiteX0" fmla="*/ 0 w 1134194"/>
                <a:gd name="connsiteY0" fmla="*/ 0 h 793936"/>
                <a:gd name="connsiteX1" fmla="*/ 737226 w 1134194"/>
                <a:gd name="connsiteY1" fmla="*/ 0 h 793936"/>
                <a:gd name="connsiteX2" fmla="*/ 1134194 w 1134194"/>
                <a:gd name="connsiteY2" fmla="*/ 396968 h 793936"/>
                <a:gd name="connsiteX3" fmla="*/ 737226 w 1134194"/>
                <a:gd name="connsiteY3" fmla="*/ 793936 h 793936"/>
                <a:gd name="connsiteX4" fmla="*/ 0 w 1134194"/>
                <a:gd name="connsiteY4" fmla="*/ 793936 h 793936"/>
                <a:gd name="connsiteX5" fmla="*/ 396968 w 1134194"/>
                <a:gd name="connsiteY5" fmla="*/ 396968 h 793936"/>
                <a:gd name="connsiteX6" fmla="*/ 0 w 1134194"/>
                <a:gd name="connsiteY6" fmla="*/ 0 h 79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4194" h="793936">
                  <a:moveTo>
                    <a:pt x="1134193" y="0"/>
                  </a:moveTo>
                  <a:lnTo>
                    <a:pt x="1134193" y="516058"/>
                  </a:lnTo>
                  <a:lnTo>
                    <a:pt x="567097" y="793936"/>
                  </a:lnTo>
                  <a:lnTo>
                    <a:pt x="1" y="516058"/>
                  </a:lnTo>
                  <a:lnTo>
                    <a:pt x="1" y="0"/>
                  </a:lnTo>
                  <a:lnTo>
                    <a:pt x="567097" y="277878"/>
                  </a:lnTo>
                  <a:lnTo>
                    <a:pt x="1134193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409668" rIns="12700" bIns="40966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২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143445" y="3883084"/>
              <a:ext cx="5389986" cy="737227"/>
            </a:xfrm>
            <a:custGeom>
              <a:avLst/>
              <a:gdLst>
                <a:gd name="connsiteX0" fmla="*/ 122873 w 737226"/>
                <a:gd name="connsiteY0" fmla="*/ 0 h 5389986"/>
                <a:gd name="connsiteX1" fmla="*/ 614353 w 737226"/>
                <a:gd name="connsiteY1" fmla="*/ 0 h 5389986"/>
                <a:gd name="connsiteX2" fmla="*/ 737226 w 737226"/>
                <a:gd name="connsiteY2" fmla="*/ 122873 h 5389986"/>
                <a:gd name="connsiteX3" fmla="*/ 737226 w 737226"/>
                <a:gd name="connsiteY3" fmla="*/ 5389986 h 5389986"/>
                <a:gd name="connsiteX4" fmla="*/ 737226 w 737226"/>
                <a:gd name="connsiteY4" fmla="*/ 5389986 h 5389986"/>
                <a:gd name="connsiteX5" fmla="*/ 0 w 737226"/>
                <a:gd name="connsiteY5" fmla="*/ 5389986 h 5389986"/>
                <a:gd name="connsiteX6" fmla="*/ 0 w 737226"/>
                <a:gd name="connsiteY6" fmla="*/ 5389986 h 5389986"/>
                <a:gd name="connsiteX7" fmla="*/ 0 w 737226"/>
                <a:gd name="connsiteY7" fmla="*/ 122873 h 5389986"/>
                <a:gd name="connsiteX8" fmla="*/ 122873 w 737226"/>
                <a:gd name="connsiteY8" fmla="*/ 0 h 538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26" h="5389986">
                  <a:moveTo>
                    <a:pt x="737226" y="898348"/>
                  </a:moveTo>
                  <a:lnTo>
                    <a:pt x="737226" y="4491638"/>
                  </a:lnTo>
                  <a:cubicBezTo>
                    <a:pt x="737226" y="4987781"/>
                    <a:pt x="729702" y="5389982"/>
                    <a:pt x="720420" y="5389982"/>
                  </a:cubicBezTo>
                  <a:lnTo>
                    <a:pt x="0" y="5389982"/>
                  </a:lnTo>
                  <a:lnTo>
                    <a:pt x="0" y="5389982"/>
                  </a:lnTo>
                  <a:lnTo>
                    <a:pt x="0" y="4"/>
                  </a:lnTo>
                  <a:lnTo>
                    <a:pt x="0" y="4"/>
                  </a:lnTo>
                  <a:lnTo>
                    <a:pt x="720420" y="4"/>
                  </a:lnTo>
                  <a:cubicBezTo>
                    <a:pt x="729702" y="4"/>
                    <a:pt x="737226" y="402205"/>
                    <a:pt x="737226" y="898348"/>
                  </a:cubicBez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53133" rIns="53133" bIns="53134" numCol="1" spcCol="1270" anchor="ctr" anchorCtr="0">
              <a:noAutofit/>
            </a:bodyPr>
            <a:lstStyle/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রক্ত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কণিকার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প্রকারভেদ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49509" y="4814567"/>
              <a:ext cx="793936" cy="1134194"/>
            </a:xfrm>
            <a:custGeom>
              <a:avLst/>
              <a:gdLst>
                <a:gd name="connsiteX0" fmla="*/ 0 w 1134194"/>
                <a:gd name="connsiteY0" fmla="*/ 0 h 793936"/>
                <a:gd name="connsiteX1" fmla="*/ 737226 w 1134194"/>
                <a:gd name="connsiteY1" fmla="*/ 0 h 793936"/>
                <a:gd name="connsiteX2" fmla="*/ 1134194 w 1134194"/>
                <a:gd name="connsiteY2" fmla="*/ 396968 h 793936"/>
                <a:gd name="connsiteX3" fmla="*/ 737226 w 1134194"/>
                <a:gd name="connsiteY3" fmla="*/ 793936 h 793936"/>
                <a:gd name="connsiteX4" fmla="*/ 0 w 1134194"/>
                <a:gd name="connsiteY4" fmla="*/ 793936 h 793936"/>
                <a:gd name="connsiteX5" fmla="*/ 396968 w 1134194"/>
                <a:gd name="connsiteY5" fmla="*/ 396968 h 793936"/>
                <a:gd name="connsiteX6" fmla="*/ 0 w 1134194"/>
                <a:gd name="connsiteY6" fmla="*/ 0 h 79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4194" h="793936">
                  <a:moveTo>
                    <a:pt x="1134193" y="0"/>
                  </a:moveTo>
                  <a:lnTo>
                    <a:pt x="1134193" y="516058"/>
                  </a:lnTo>
                  <a:lnTo>
                    <a:pt x="567097" y="793936"/>
                  </a:lnTo>
                  <a:lnTo>
                    <a:pt x="1" y="516058"/>
                  </a:lnTo>
                  <a:lnTo>
                    <a:pt x="1" y="0"/>
                  </a:lnTo>
                  <a:lnTo>
                    <a:pt x="567097" y="277878"/>
                  </a:lnTo>
                  <a:lnTo>
                    <a:pt x="1134193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409668" rIns="12700" bIns="40966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৩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143445" y="4814567"/>
              <a:ext cx="5389986" cy="737227"/>
            </a:xfrm>
            <a:custGeom>
              <a:avLst/>
              <a:gdLst>
                <a:gd name="connsiteX0" fmla="*/ 122873 w 737226"/>
                <a:gd name="connsiteY0" fmla="*/ 0 h 5389986"/>
                <a:gd name="connsiteX1" fmla="*/ 614353 w 737226"/>
                <a:gd name="connsiteY1" fmla="*/ 0 h 5389986"/>
                <a:gd name="connsiteX2" fmla="*/ 737226 w 737226"/>
                <a:gd name="connsiteY2" fmla="*/ 122873 h 5389986"/>
                <a:gd name="connsiteX3" fmla="*/ 737226 w 737226"/>
                <a:gd name="connsiteY3" fmla="*/ 5389986 h 5389986"/>
                <a:gd name="connsiteX4" fmla="*/ 737226 w 737226"/>
                <a:gd name="connsiteY4" fmla="*/ 5389986 h 5389986"/>
                <a:gd name="connsiteX5" fmla="*/ 0 w 737226"/>
                <a:gd name="connsiteY5" fmla="*/ 5389986 h 5389986"/>
                <a:gd name="connsiteX6" fmla="*/ 0 w 737226"/>
                <a:gd name="connsiteY6" fmla="*/ 5389986 h 5389986"/>
                <a:gd name="connsiteX7" fmla="*/ 0 w 737226"/>
                <a:gd name="connsiteY7" fmla="*/ 122873 h 5389986"/>
                <a:gd name="connsiteX8" fmla="*/ 122873 w 737226"/>
                <a:gd name="connsiteY8" fmla="*/ 0 h 538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7226" h="5389986">
                  <a:moveTo>
                    <a:pt x="737226" y="898348"/>
                  </a:moveTo>
                  <a:lnTo>
                    <a:pt x="737226" y="4491638"/>
                  </a:lnTo>
                  <a:cubicBezTo>
                    <a:pt x="737226" y="4987781"/>
                    <a:pt x="729702" y="5389982"/>
                    <a:pt x="720420" y="5389982"/>
                  </a:cubicBezTo>
                  <a:lnTo>
                    <a:pt x="0" y="5389982"/>
                  </a:lnTo>
                  <a:lnTo>
                    <a:pt x="0" y="5389982"/>
                  </a:lnTo>
                  <a:lnTo>
                    <a:pt x="0" y="4"/>
                  </a:lnTo>
                  <a:lnTo>
                    <a:pt x="0" y="4"/>
                  </a:lnTo>
                  <a:lnTo>
                    <a:pt x="720420" y="4"/>
                  </a:lnTo>
                  <a:cubicBezTo>
                    <a:pt x="729702" y="4"/>
                    <a:pt x="737226" y="402205"/>
                    <a:pt x="737226" y="898348"/>
                  </a:cubicBezTo>
                  <a:close/>
                </a:path>
              </a:pathLst>
            </a:custGeom>
            <a:solidFill>
              <a:srgbClr val="FF0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53133" rIns="53133" bIns="53134" numCol="1" spcCol="1270" anchor="ctr" anchorCtr="0">
              <a:noAutofit/>
            </a:bodyPr>
            <a:lstStyle/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রক্ত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কণিকার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কাজসমূহ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38422" y="732249"/>
            <a:ext cx="7111788" cy="1744394"/>
            <a:chOff x="998806" y="558305"/>
            <a:chExt cx="7111788" cy="1744394"/>
          </a:xfrm>
        </p:grpSpPr>
        <p:sp>
          <p:nvSpPr>
            <p:cNvPr id="25" name="Flowchart: Connector 24"/>
            <p:cNvSpPr/>
            <p:nvPr/>
          </p:nvSpPr>
          <p:spPr>
            <a:xfrm>
              <a:off x="998806" y="593259"/>
              <a:ext cx="2107973" cy="1636685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2933682" y="558305"/>
              <a:ext cx="5176912" cy="174439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4100" u="sng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1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100" u="sng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1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100" u="sng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4100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100" u="sng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en-US" sz="4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8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70" y="467160"/>
            <a:ext cx="8180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4597984"/>
            <a:ext cx="1028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রক্তরসে রক্তকণিকাসমূহ ভাসমান অবস্থায় থাকে। এতে ফাইব্রিনোজেন নামে একটি উপাদান থাকে যা রক্ত জমাট বাঁধতে সাহায্য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110E7-6BDA-4D9B-9FC7-89DED94BF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091" y="1484505"/>
            <a:ext cx="5274772" cy="286557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992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314" y="738118"/>
            <a:ext cx="63844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3677" y="4612860"/>
            <a:ext cx="8082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222" indent="-266690" algn="ctr">
              <a:buSzPct val="123000"/>
              <a:buBlip>
                <a:blip r:embed="rId2"/>
              </a:buBlip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 কণিকা কী তা লেখ।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8FF7D-D72D-40C4-95E6-F5F3F61B3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40" y="1787940"/>
            <a:ext cx="2405818" cy="23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8072" y="933269"/>
            <a:ext cx="9617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2614" y="2080678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5054" y="3023885"/>
            <a:ext cx="553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5054" y="3986628"/>
            <a:ext cx="592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iii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BFC465-5ED0-4A05-92DA-3EEF3C8E3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28" y="1738140"/>
            <a:ext cx="5705203" cy="37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3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3769" y="4473435"/>
            <a:ext cx="986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চাকতির মতো গোলাকার কোষ, নিউক্লিয়াস থাকেনা।</a:t>
            </a: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লোহিত রক্তকণিকা যকৃত ও অস্থিমজ্জায় তৈরি হয়।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991" y="4473436"/>
            <a:ext cx="10205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কণিকার জন্য রক্তের রং লাল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নামক </a:t>
            </a:r>
          </a:p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রঞ্জক পদার্থ থাকে। চাকতির মতো গোলাকার কোষ,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649186" y="778831"/>
            <a:ext cx="8066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B3E0EE-9554-4D37-9B46-D6631AC5F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13912" r="53277" b="42124"/>
          <a:stretch/>
        </p:blipFill>
        <p:spPr>
          <a:xfrm>
            <a:off x="3827418" y="1533054"/>
            <a:ext cx="3448594" cy="29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9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476</Words>
  <Application>Microsoft Office PowerPoint</Application>
  <PresentationFormat>Custom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Corbel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112</cp:revision>
  <dcterms:created xsi:type="dcterms:W3CDTF">2020-07-27T22:35:02Z</dcterms:created>
  <dcterms:modified xsi:type="dcterms:W3CDTF">2020-08-04T01:39:04Z</dcterms:modified>
</cp:coreProperties>
</file>