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7" r:id="rId2"/>
    <p:sldId id="290" r:id="rId3"/>
    <p:sldId id="291" r:id="rId4"/>
    <p:sldId id="292" r:id="rId5"/>
    <p:sldId id="260" r:id="rId6"/>
    <p:sldId id="288" r:id="rId7"/>
    <p:sldId id="272" r:id="rId8"/>
    <p:sldId id="265" r:id="rId9"/>
    <p:sldId id="283" r:id="rId10"/>
    <p:sldId id="285" r:id="rId11"/>
    <p:sldId id="286" r:id="rId12"/>
    <p:sldId id="287" r:id="rId13"/>
    <p:sldId id="269" r:id="rId14"/>
    <p:sldId id="276" r:id="rId15"/>
    <p:sldId id="278" r:id="rId16"/>
    <p:sldId id="279" r:id="rId17"/>
    <p:sldId id="28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951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2991" autoAdjust="0"/>
  </p:normalViewPr>
  <p:slideViewPr>
    <p:cSldViewPr>
      <p:cViewPr varScale="1">
        <p:scale>
          <a:sx n="60" d="100"/>
          <a:sy n="60" d="100"/>
        </p:scale>
        <p:origin x="-16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038AE-06BE-4FB2-8F26-EA4EC6407ED1}" type="datetimeFigureOut">
              <a:rPr lang="en-US" smtClean="0"/>
              <a:pPr/>
              <a:t>8/30/2020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16A91A-1C98-4F3D-9548-6FCC0C44A9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4715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203275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6A91A-1C98-4F3D-9548-6FCC0C44A93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6A91A-1C98-4F3D-9548-6FCC0C44A93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6A91A-1C98-4F3D-9548-6FCC0C44A93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6A91A-1C98-4F3D-9548-6FCC0C44A93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6A91A-1C98-4F3D-9548-6FCC0C44A93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6A91A-1C98-4F3D-9548-6FCC0C44A93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6A91A-1C98-4F3D-9548-6FCC0C44A93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6A91A-1C98-4F3D-9548-6FCC0C44A93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6A91A-1C98-4F3D-9548-6FCC0C44A93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6A91A-1C98-4F3D-9548-6FCC0C44A93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6A91A-1C98-4F3D-9548-6FCC0C44A93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6A91A-1C98-4F3D-9548-6FCC0C44A93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6A91A-1C98-4F3D-9548-6FCC0C44A93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6A91A-1C98-4F3D-9548-6FCC0C44A93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62941-12CA-4F0C-9564-3CA0853BBBAC}" type="datetimeFigureOut">
              <a:rPr lang="en-US" smtClean="0"/>
              <a:pPr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E654E-99A3-4C86-8438-EA5E760B21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62941-12CA-4F0C-9564-3CA0853BBBAC}" type="datetimeFigureOut">
              <a:rPr lang="en-US" smtClean="0"/>
              <a:pPr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E654E-99A3-4C86-8438-EA5E760B21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62941-12CA-4F0C-9564-3CA0853BBBAC}" type="datetimeFigureOut">
              <a:rPr lang="en-US" smtClean="0"/>
              <a:pPr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E654E-99A3-4C86-8438-EA5E760B21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62941-12CA-4F0C-9564-3CA0853BBBAC}" type="datetimeFigureOut">
              <a:rPr lang="en-US" smtClean="0"/>
              <a:pPr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E654E-99A3-4C86-8438-EA5E760B21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62941-12CA-4F0C-9564-3CA0853BBBAC}" type="datetimeFigureOut">
              <a:rPr lang="en-US" smtClean="0"/>
              <a:pPr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E654E-99A3-4C86-8438-EA5E760B21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62941-12CA-4F0C-9564-3CA0853BBBAC}" type="datetimeFigureOut">
              <a:rPr lang="en-US" smtClean="0"/>
              <a:pPr/>
              <a:t>8/30/2020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E654E-99A3-4C86-8438-EA5E760B21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62941-12CA-4F0C-9564-3CA0853BBBAC}" type="datetimeFigureOut">
              <a:rPr lang="en-US" smtClean="0"/>
              <a:pPr/>
              <a:t>8/30/2020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E654E-99A3-4C86-8438-EA5E760B21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62941-12CA-4F0C-9564-3CA0853BBBAC}" type="datetimeFigureOut">
              <a:rPr lang="en-US" smtClean="0"/>
              <a:pPr/>
              <a:t>8/30/2020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E654E-99A3-4C86-8438-EA5E760B21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62941-12CA-4F0C-9564-3CA0853BBBAC}" type="datetimeFigureOut">
              <a:rPr lang="en-US" smtClean="0"/>
              <a:pPr/>
              <a:t>8/30/2020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E654E-99A3-4C86-8438-EA5E760B21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62941-12CA-4F0C-9564-3CA0853BBBAC}" type="datetimeFigureOut">
              <a:rPr lang="en-US" smtClean="0"/>
              <a:pPr/>
              <a:t>8/30/2020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E654E-99A3-4C86-8438-EA5E760B21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62941-12CA-4F0C-9564-3CA0853BBBAC}" type="datetimeFigureOut">
              <a:rPr lang="en-US" smtClean="0"/>
              <a:pPr/>
              <a:t>8/30/2020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E654E-99A3-4C86-8438-EA5E760B21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62941-12CA-4F0C-9564-3CA0853BBBAC}" type="datetimeFigureOut">
              <a:rPr lang="en-US" smtClean="0"/>
              <a:pPr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E654E-99A3-4C86-8438-EA5E760B217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5600" y="448270"/>
            <a:ext cx="3810000" cy="92333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young-othalanga-sprout-seed-plant-pot-31702433.jpg"/>
          <p:cNvPicPr>
            <a:picLocks noChangeAspect="1"/>
          </p:cNvPicPr>
          <p:nvPr/>
        </p:nvPicPr>
        <p:blipFill>
          <a:blip r:embed="rId2"/>
          <a:srcRect b="9091"/>
          <a:stretch>
            <a:fillRect/>
          </a:stretch>
        </p:blipFill>
        <p:spPr>
          <a:xfrm>
            <a:off x="1371600" y="1524000"/>
            <a:ext cx="6831724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ges.jpghhh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600200"/>
            <a:ext cx="5623076" cy="39803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447800" y="5638800"/>
            <a:ext cx="4038600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উদ্ভিদের কোন কোন অঞ্চল বৃদ্ধি পায়?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47800" y="6096000"/>
            <a:ext cx="5257800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কোন বিভাজনের ফলে প্রাণী ও উদ্ভিদ দেহ বৃদ্ধি পায়?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962400" y="1600200"/>
            <a:ext cx="4724400" cy="3657600"/>
            <a:chOff x="3962400" y="1600200"/>
            <a:chExt cx="4724400" cy="3657600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4267200" y="2514600"/>
              <a:ext cx="2514600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3962400" y="5029200"/>
              <a:ext cx="2743200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7162800" y="2286000"/>
              <a:ext cx="152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ভ্রূণ মুকুল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781800" y="4734580"/>
              <a:ext cx="1905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মূলের অগ্রভাগ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086600" y="3276600"/>
              <a:ext cx="152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কাণ্ড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5562600" y="3505200"/>
              <a:ext cx="1371600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6248400" y="1600200"/>
              <a:ext cx="2438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উদ্ভিদের বর্ধনশীল অংশ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057400" y="609600"/>
            <a:ext cx="4724400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মাইটোসিস কোথায় হয়?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14400" y="57150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প্রাণীদের স্নায়ুটিস্যুর স্নায়ুকোষে, স্তন্যপায়ী প্রাণীদের পরিণত লোহিত রক্ত কণিকা ও অণুচক্রিকা এবং উদ্ভিদের স্থায়ী টিস্যুর কোষে মাইটোসিস বিভাজন ঘটে না।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28600" y="1600200"/>
            <a:ext cx="8081963" cy="4038600"/>
            <a:chOff x="228600" y="1600200"/>
            <a:chExt cx="8081963" cy="4038600"/>
          </a:xfrm>
        </p:grpSpPr>
        <p:pic>
          <p:nvPicPr>
            <p:cNvPr id="3" name="Picture 2" descr="Brein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8600" y="1609725"/>
              <a:ext cx="2175893" cy="1362075"/>
            </a:xfrm>
            <a:prstGeom prst="rect">
              <a:avLst/>
            </a:prstGeom>
          </p:spPr>
        </p:pic>
        <p:pic>
          <p:nvPicPr>
            <p:cNvPr id="4" name="Picture 3" descr="images.jpglohota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67000" y="1600200"/>
              <a:ext cx="1863758" cy="1390650"/>
            </a:xfrm>
            <a:prstGeom prst="rect">
              <a:avLst/>
            </a:prstGeom>
          </p:spPr>
        </p:pic>
        <p:pic>
          <p:nvPicPr>
            <p:cNvPr id="5" name="Picture 4" descr="lohita2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72000" y="1615792"/>
              <a:ext cx="2057400" cy="1317908"/>
            </a:xfrm>
            <a:prstGeom prst="rect">
              <a:avLst/>
            </a:prstGeom>
          </p:spPr>
        </p:pic>
        <p:pic>
          <p:nvPicPr>
            <p:cNvPr id="6" name="Picture 5" descr="Tracheid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90800" y="3355936"/>
              <a:ext cx="2667000" cy="2282864"/>
            </a:xfrm>
            <a:prstGeom prst="rect">
              <a:avLst/>
            </a:prstGeom>
          </p:spPr>
        </p:pic>
        <p:pic>
          <p:nvPicPr>
            <p:cNvPr id="7" name="Picture 6" descr="thombocyte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781800" y="1600200"/>
              <a:ext cx="1528763" cy="1521968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1143000" y="381000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উদ্ভিদ ও প্রাণী দেহের কোন কোন অংশে মাইটোসিস ঘটে না?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304800"/>
            <a:ext cx="2819400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1371600"/>
            <a:ext cx="4419600" cy="43609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00200" y="5791200"/>
            <a:ext cx="601980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উপরের চিত্র থেকে তুমি কী বুঝলে ? ব্যাখ্যা কর।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77000" y="533400"/>
            <a:ext cx="167640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 ১০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eosi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990600"/>
            <a:ext cx="6074464" cy="40792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05000" y="228600"/>
            <a:ext cx="5334000" cy="646331"/>
          </a:xfrm>
          <a:prstGeom prst="rect">
            <a:avLst/>
          </a:prstGeom>
          <a:solidFill>
            <a:srgbClr val="00B0F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মিয়োসিস কোষ বিভাজন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62000" y="57912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১।মাতৃকোষ ও অপত্য কোষের মধ্যে মিল ও অমিলগুলো কী কী?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66800" y="53340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২।মাতৃকোষ ও অপত্য কোষের আকৃতি ও গু্ণাগুণ কী একই রকম?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2600" y="41910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মাতৃকোষ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72200" y="47244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অপত্য কোষ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381000"/>
            <a:ext cx="4343400" cy="769441"/>
          </a:xfrm>
          <a:prstGeom prst="rect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6096000" y="1447800"/>
            <a:ext cx="2590800" cy="1981200"/>
            <a:chOff x="5791200" y="1905000"/>
            <a:chExt cx="2590800" cy="1981200"/>
          </a:xfrm>
        </p:grpSpPr>
        <p:grpSp>
          <p:nvGrpSpPr>
            <p:cNvPr id="18" name="Group 17"/>
            <p:cNvGrpSpPr/>
            <p:nvPr/>
          </p:nvGrpSpPr>
          <p:grpSpPr>
            <a:xfrm>
              <a:off x="5791200" y="2667000"/>
              <a:ext cx="838200" cy="838200"/>
              <a:chOff x="5791200" y="2667000"/>
              <a:chExt cx="838200" cy="838200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5791200" y="2667000"/>
                <a:ext cx="838200" cy="8382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5867400" y="28956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latin typeface="+mj-lt"/>
                    <a:cs typeface="NikoshBAN" pitchFamily="2" charset="0"/>
                  </a:rPr>
                  <a:t>2n</a:t>
                </a:r>
                <a:endParaRPr lang="en-US" sz="2400" dirty="0">
                  <a:latin typeface="+mj-lt"/>
                  <a:cs typeface="NikoshBAN" pitchFamily="2" charset="0"/>
                </a:endParaRP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7391400" y="1905000"/>
              <a:ext cx="838200" cy="838200"/>
              <a:chOff x="5791200" y="2667000"/>
              <a:chExt cx="838200" cy="838200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5791200" y="2667000"/>
                <a:ext cx="838200" cy="8382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5867400" y="28956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latin typeface="+mj-lt"/>
                    <a:cs typeface="NikoshBAN" pitchFamily="2" charset="0"/>
                  </a:rPr>
                  <a:t>2n</a:t>
                </a:r>
                <a:endParaRPr lang="en-US" sz="2400" dirty="0">
                  <a:latin typeface="+mj-lt"/>
                  <a:cs typeface="NikoshBAN" pitchFamily="2" charset="0"/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7543800" y="3048000"/>
              <a:ext cx="838200" cy="838200"/>
              <a:chOff x="5791200" y="2667000"/>
              <a:chExt cx="838200" cy="838200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5791200" y="2667000"/>
                <a:ext cx="838200" cy="8382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5867400" y="28956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latin typeface="+mj-lt"/>
                    <a:cs typeface="NikoshBAN" pitchFamily="2" charset="0"/>
                  </a:rPr>
                  <a:t>2n</a:t>
                </a:r>
                <a:endParaRPr lang="en-US" sz="2400" dirty="0">
                  <a:latin typeface="+mj-lt"/>
                  <a:cs typeface="NikoshBAN" pitchFamily="2" charset="0"/>
                </a:endParaRPr>
              </a:p>
            </p:txBody>
          </p:sp>
        </p:grpSp>
        <p:cxnSp>
          <p:nvCxnSpPr>
            <p:cNvPr id="41" name="Straight Arrow Connector 40"/>
            <p:cNvCxnSpPr>
              <a:stCxn id="16" idx="6"/>
            </p:cNvCxnSpPr>
            <p:nvPr/>
          </p:nvCxnSpPr>
          <p:spPr>
            <a:xfrm flipV="1">
              <a:off x="6629400" y="2362200"/>
              <a:ext cx="685800" cy="7239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stCxn id="16" idx="6"/>
              <a:endCxn id="23" idx="2"/>
            </p:cNvCxnSpPr>
            <p:nvPr/>
          </p:nvCxnSpPr>
          <p:spPr>
            <a:xfrm>
              <a:off x="6629400" y="3086100"/>
              <a:ext cx="9144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4876800" y="3810000"/>
            <a:ext cx="2209800" cy="1676400"/>
            <a:chOff x="3657600" y="3886200"/>
            <a:chExt cx="2209800" cy="1676400"/>
          </a:xfrm>
        </p:grpSpPr>
        <p:sp>
          <p:nvSpPr>
            <p:cNvPr id="12" name="Oval 11"/>
            <p:cNvSpPr/>
            <p:nvPr/>
          </p:nvSpPr>
          <p:spPr>
            <a:xfrm>
              <a:off x="4953000" y="3886200"/>
              <a:ext cx="838200" cy="8382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3657600" y="4419600"/>
              <a:ext cx="838200" cy="8382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29200" y="4724400"/>
              <a:ext cx="838200" cy="8382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Arrow Connector 44"/>
            <p:cNvCxnSpPr>
              <a:stCxn id="14" idx="6"/>
            </p:cNvCxnSpPr>
            <p:nvPr/>
          </p:nvCxnSpPr>
          <p:spPr>
            <a:xfrm flipV="1">
              <a:off x="4495800" y="4800600"/>
              <a:ext cx="609600" cy="381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/>
          <p:cNvGrpSpPr/>
          <p:nvPr/>
        </p:nvGrpSpPr>
        <p:grpSpPr>
          <a:xfrm>
            <a:off x="457200" y="1219200"/>
            <a:ext cx="3886200" cy="3581400"/>
            <a:chOff x="457200" y="1219200"/>
            <a:chExt cx="3886200" cy="3581400"/>
          </a:xfrm>
        </p:grpSpPr>
        <p:grpSp>
          <p:nvGrpSpPr>
            <p:cNvPr id="25" name="Group 24"/>
            <p:cNvGrpSpPr/>
            <p:nvPr/>
          </p:nvGrpSpPr>
          <p:grpSpPr>
            <a:xfrm>
              <a:off x="457200" y="2057400"/>
              <a:ext cx="838200" cy="838200"/>
              <a:chOff x="5791200" y="2667000"/>
              <a:chExt cx="838200" cy="838200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5791200" y="2667000"/>
                <a:ext cx="838200" cy="8382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5867400" y="28956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latin typeface="+mj-lt"/>
                    <a:cs typeface="NikoshBAN" pitchFamily="2" charset="0"/>
                  </a:rPr>
                  <a:t>4n</a:t>
                </a:r>
                <a:endParaRPr lang="en-US" sz="2400" dirty="0">
                  <a:latin typeface="+mj-lt"/>
                  <a:cs typeface="NikoshBAN" pitchFamily="2" charset="0"/>
                </a:endParaRP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2133600" y="1371600"/>
              <a:ext cx="838200" cy="838200"/>
              <a:chOff x="5791200" y="2667000"/>
              <a:chExt cx="838200" cy="838200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5791200" y="2667000"/>
                <a:ext cx="838200" cy="8382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867400" y="28956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latin typeface="+mj-lt"/>
                    <a:cs typeface="NikoshBAN" pitchFamily="2" charset="0"/>
                  </a:rPr>
                  <a:t>2n</a:t>
                </a:r>
                <a:endParaRPr lang="en-US" sz="2400" dirty="0">
                  <a:latin typeface="+mj-lt"/>
                  <a:cs typeface="NikoshBAN" pitchFamily="2" charset="0"/>
                </a:endParaRP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2057400" y="3048000"/>
              <a:ext cx="838200" cy="838200"/>
              <a:chOff x="5791200" y="2667000"/>
              <a:chExt cx="838200" cy="838200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5791200" y="2667000"/>
                <a:ext cx="838200" cy="8382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5867400" y="28956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latin typeface="+mj-lt"/>
                    <a:cs typeface="NikoshBAN" pitchFamily="2" charset="0"/>
                  </a:rPr>
                  <a:t>2n</a:t>
                </a:r>
                <a:endParaRPr lang="en-US" sz="2400" dirty="0">
                  <a:latin typeface="+mj-lt"/>
                  <a:cs typeface="NikoshBAN" pitchFamily="2" charset="0"/>
                </a:endParaRPr>
              </a:p>
            </p:txBody>
          </p:sp>
        </p:grpSp>
        <p:cxnSp>
          <p:nvCxnSpPr>
            <p:cNvPr id="36" name="Straight Arrow Connector 35"/>
            <p:cNvCxnSpPr>
              <a:stCxn id="26" idx="6"/>
            </p:cNvCxnSpPr>
            <p:nvPr/>
          </p:nvCxnSpPr>
          <p:spPr>
            <a:xfrm flipV="1">
              <a:off x="1295400" y="2057400"/>
              <a:ext cx="838200" cy="4191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26" idx="6"/>
            </p:cNvCxnSpPr>
            <p:nvPr/>
          </p:nvCxnSpPr>
          <p:spPr>
            <a:xfrm>
              <a:off x="1295400" y="2476500"/>
              <a:ext cx="685800" cy="7239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" name="Group 46"/>
            <p:cNvGrpSpPr/>
            <p:nvPr/>
          </p:nvGrpSpPr>
          <p:grpSpPr>
            <a:xfrm>
              <a:off x="3505200" y="1219200"/>
              <a:ext cx="838200" cy="838200"/>
              <a:chOff x="5791200" y="2667000"/>
              <a:chExt cx="838200" cy="838200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5791200" y="2667000"/>
                <a:ext cx="838200" cy="8382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5867400" y="28956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latin typeface="+mj-lt"/>
                    <a:cs typeface="NikoshBAN" pitchFamily="2" charset="0"/>
                  </a:rPr>
                  <a:t>n</a:t>
                </a:r>
                <a:endParaRPr lang="en-US" sz="2400" dirty="0">
                  <a:latin typeface="+mj-lt"/>
                  <a:cs typeface="NikoshBAN" pitchFamily="2" charset="0"/>
                </a:endParaRP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3505200" y="3200400"/>
              <a:ext cx="838200" cy="838200"/>
              <a:chOff x="5791200" y="2667000"/>
              <a:chExt cx="838200" cy="838200"/>
            </a:xfrm>
          </p:grpSpPr>
          <p:sp>
            <p:nvSpPr>
              <p:cNvPr id="51" name="Oval 50"/>
              <p:cNvSpPr/>
              <p:nvPr/>
            </p:nvSpPr>
            <p:spPr>
              <a:xfrm>
                <a:off x="5791200" y="2667000"/>
                <a:ext cx="838200" cy="8382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5867400" y="28956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latin typeface="+mj-lt"/>
                    <a:cs typeface="NikoshBAN" pitchFamily="2" charset="0"/>
                  </a:rPr>
                  <a:t>n</a:t>
                </a:r>
                <a:endParaRPr lang="en-US" sz="2400" dirty="0">
                  <a:latin typeface="+mj-lt"/>
                  <a:cs typeface="NikoshBAN" pitchFamily="2" charset="0"/>
                </a:endParaRPr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3200400" y="2209800"/>
              <a:ext cx="838200" cy="838200"/>
              <a:chOff x="5791200" y="2667000"/>
              <a:chExt cx="838200" cy="838200"/>
            </a:xfrm>
          </p:grpSpPr>
          <p:sp>
            <p:nvSpPr>
              <p:cNvPr id="55" name="Oval 54"/>
              <p:cNvSpPr/>
              <p:nvPr/>
            </p:nvSpPr>
            <p:spPr>
              <a:xfrm>
                <a:off x="5791200" y="2667000"/>
                <a:ext cx="838200" cy="8382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5867400" y="28956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latin typeface="+mj-lt"/>
                    <a:cs typeface="NikoshBAN" pitchFamily="2" charset="0"/>
                  </a:rPr>
                  <a:t>n</a:t>
                </a:r>
                <a:endParaRPr lang="en-US" sz="2400" dirty="0">
                  <a:latin typeface="+mj-lt"/>
                  <a:cs typeface="NikoshBAN" pitchFamily="2" charset="0"/>
                </a:endParaRPr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2819400" y="3962400"/>
              <a:ext cx="838200" cy="838200"/>
              <a:chOff x="5791200" y="2667000"/>
              <a:chExt cx="838200" cy="838200"/>
            </a:xfrm>
          </p:grpSpPr>
          <p:sp>
            <p:nvSpPr>
              <p:cNvPr id="58" name="Oval 57"/>
              <p:cNvSpPr/>
              <p:nvPr/>
            </p:nvSpPr>
            <p:spPr>
              <a:xfrm>
                <a:off x="5791200" y="2667000"/>
                <a:ext cx="838200" cy="8382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5867400" y="28956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latin typeface="+mj-lt"/>
                    <a:cs typeface="NikoshBAN" pitchFamily="2" charset="0"/>
                  </a:rPr>
                  <a:t>n</a:t>
                </a:r>
                <a:endParaRPr lang="en-US" sz="2400" dirty="0">
                  <a:latin typeface="+mj-lt"/>
                  <a:cs typeface="NikoshBAN" pitchFamily="2" charset="0"/>
                </a:endParaRPr>
              </a:p>
            </p:txBody>
          </p:sp>
        </p:grpSp>
        <p:cxnSp>
          <p:nvCxnSpPr>
            <p:cNvPr id="64" name="Straight Arrow Connector 63"/>
            <p:cNvCxnSpPr>
              <a:stCxn id="29" idx="6"/>
            </p:cNvCxnSpPr>
            <p:nvPr/>
          </p:nvCxnSpPr>
          <p:spPr>
            <a:xfrm flipV="1">
              <a:off x="2971800" y="1676400"/>
              <a:ext cx="457200" cy="1143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>
              <a:stCxn id="29" idx="6"/>
            </p:cNvCxnSpPr>
            <p:nvPr/>
          </p:nvCxnSpPr>
          <p:spPr>
            <a:xfrm>
              <a:off x="2971800" y="1790700"/>
              <a:ext cx="304800" cy="4953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>
              <a:stCxn id="32" idx="6"/>
            </p:cNvCxnSpPr>
            <p:nvPr/>
          </p:nvCxnSpPr>
          <p:spPr>
            <a:xfrm>
              <a:off x="2895600" y="3467100"/>
              <a:ext cx="457200" cy="381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>
              <a:stCxn id="32" idx="6"/>
            </p:cNvCxnSpPr>
            <p:nvPr/>
          </p:nvCxnSpPr>
          <p:spPr>
            <a:xfrm>
              <a:off x="2895600" y="3467100"/>
              <a:ext cx="152400" cy="4191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TextBox 76"/>
          <p:cNvSpPr txBox="1"/>
          <p:nvPr/>
        </p:nvSpPr>
        <p:spPr>
          <a:xfrm>
            <a:off x="838200" y="3733800"/>
            <a:ext cx="99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629400" y="3048000"/>
            <a:ext cx="99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410200" y="5326559"/>
            <a:ext cx="99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905000" y="6019800"/>
            <a:ext cx="4343400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 তিনটি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ব্যাখ্যা কর?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858000" y="457200"/>
            <a:ext cx="175260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১০ মি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609600"/>
            <a:ext cx="4267200" cy="830997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057400"/>
            <a:ext cx="2895600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কোষ বিভাজন কী।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895600"/>
            <a:ext cx="7620000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মাইটোসিস ও মিয়োসিস কোষ বিভাজনের মধ্যে ১টি পার্থক্য লেখ।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3657600"/>
            <a:ext cx="6858000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মাইটোসিস বিভাজনকে সমীকরণিক বিভাজন বলে কেন?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381000"/>
            <a:ext cx="6019800" cy="830997"/>
          </a:xfrm>
          <a:prstGeom prst="rect">
            <a:avLst/>
          </a:prstGeom>
          <a:solidFill>
            <a:schemeClr val="tx1"/>
          </a:solidFill>
          <a:ln w="76200"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286000"/>
            <a:ext cx="8458200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জীবের দৈহিক বৃদ্ধিতে কোষ বিভাজনের ভূমিকা বর্ণনা কর।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228600"/>
            <a:ext cx="6400800" cy="1200329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603645_612943868730535_681793742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600200"/>
            <a:ext cx="8610600" cy="4644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228600" y="954881"/>
            <a:ext cx="8534399" cy="5369719"/>
            <a:chOff x="228600" y="954881"/>
            <a:chExt cx="8534399" cy="5369719"/>
          </a:xfrm>
        </p:grpSpPr>
        <p:sp>
          <p:nvSpPr>
            <p:cNvPr id="16" name="Rounded Rectangle 15"/>
            <p:cNvSpPr/>
            <p:nvPr/>
          </p:nvSpPr>
          <p:spPr>
            <a:xfrm>
              <a:off x="228600" y="3048000"/>
              <a:ext cx="4114801" cy="327660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বীরোজিৎ কুমার মন্ডল</a:t>
              </a:r>
            </a:p>
            <a:p>
              <a:pPr algn="ctr"/>
              <a:r>
                <a:rPr lang="en-US" sz="2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সহকা</a:t>
              </a:r>
              <a:r>
                <a:rPr lang="bn-BD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রী প্রধান</a:t>
              </a:r>
              <a:r>
                <a:rPr lang="en-US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শিক্ষক</a:t>
              </a:r>
              <a:endPara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বুড়িরডাংগা মাধ্যমিক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বিদ্যালয়</a:t>
              </a:r>
              <a:endPara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বুড়িরডাংগা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,</a:t>
              </a:r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মংলা,বাগেরহাট।</a:t>
              </a:r>
              <a:endPara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4648200" y="3124200"/>
              <a:ext cx="4114799" cy="320040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শ্রেণি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:</a:t>
              </a:r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অষ্টম</a:t>
              </a:r>
            </a:p>
            <a:p>
              <a:pPr algn="ctr"/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বিষয়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:</a:t>
              </a:r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বিজ্ঞান</a:t>
              </a:r>
            </a:p>
            <a:p>
              <a:pPr algn="ctr"/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অধ্যায়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:</a:t>
              </a:r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দ্বিতীয়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014133" y="954881"/>
              <a:ext cx="2844800" cy="69056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পরিচিতি</a:t>
              </a:r>
              <a:endPara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 rot="5400000">
              <a:off x="2942872" y="4609394"/>
              <a:ext cx="3124200" cy="1412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 descr="Untitled1.png"/>
          <p:cNvPicPr>
            <a:picLocks noChangeAspect="1"/>
          </p:cNvPicPr>
          <p:nvPr/>
        </p:nvPicPr>
        <p:blipFill>
          <a:blip r:embed="rId3" cstate="print"/>
          <a:srcRect l="36389" t="18831" r="34722" b="12902"/>
          <a:stretch>
            <a:fillRect/>
          </a:stretch>
        </p:blipFill>
        <p:spPr>
          <a:xfrm>
            <a:off x="6934200" y="838200"/>
            <a:ext cx="1447800" cy="161485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00200" y="543580"/>
            <a:ext cx="543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ছবি ও ভিডিওটিতে কি দেখতে পেলে?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386125-2313-4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1793435"/>
            <a:ext cx="5435600" cy="3616765"/>
          </a:xfrm>
          <a:prstGeom prst="rect">
            <a:avLst/>
          </a:prstGeom>
        </p:spPr>
      </p:pic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6805767"/>
              </p:ext>
            </p:extLst>
          </p:nvPr>
        </p:nvGraphicFramePr>
        <p:xfrm>
          <a:off x="7467600" y="1676400"/>
          <a:ext cx="914400" cy="771525"/>
        </p:xfrm>
        <a:graphic>
          <a:graphicData uri="http://schemas.openxmlformats.org/presentationml/2006/ole">
            <p:oleObj spid="_x0000_s20482" name="Packager Shell Object" showAsIcon="1" r:id="rId5" imgW="914400" imgH="771480" progId="Package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162800" y="24384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ভিডিও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609600"/>
            <a:ext cx="5105400" cy="1015663"/>
          </a:xfrm>
          <a:prstGeom prst="rect">
            <a:avLst/>
          </a:prstGeom>
          <a:solidFill>
            <a:srgbClr val="00B0F0"/>
          </a:solidFill>
          <a:ln w="76200" cmpd="tri">
            <a:solidFill>
              <a:srgbClr val="00B05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কোষ বিভাজন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7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2057400"/>
            <a:ext cx="6629400" cy="4350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981200" y="533400"/>
            <a:ext cx="4038600" cy="769441"/>
          </a:xfrm>
          <a:prstGeom prst="rect">
            <a:avLst/>
          </a:prstGeom>
          <a:solidFill>
            <a:srgbClr val="00B050"/>
          </a:solidFill>
          <a:ln w="19050">
            <a:solidFill>
              <a:srgbClr val="FF000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1752600"/>
            <a:ext cx="8458200" cy="2677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---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1.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কোষ বিভাজন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পারবে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কোষ বিভাজনের প্রকারভেদ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পারবে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অ্যামাইটোসিস, মাইটোসিস ও মিয়োসিস কোষ বিভাজনের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তুলনা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করতে পারবে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মাইটোসিসের বৈশিষ্ট্য ব্যাখ্যা করতে পারবে।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6125-2313-4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447800"/>
            <a:ext cx="3664646" cy="2438400"/>
          </a:xfrm>
          <a:prstGeom prst="rect">
            <a:avLst/>
          </a:prstGeom>
        </p:spPr>
      </p:pic>
      <p:pic>
        <p:nvPicPr>
          <p:cNvPr id="3" name="Picture 2" descr="cell_divisio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8653" y="4343400"/>
            <a:ext cx="5427947" cy="1981200"/>
          </a:xfrm>
          <a:prstGeom prst="rect">
            <a:avLst/>
          </a:prstGeom>
        </p:spPr>
      </p:pic>
      <p:pic>
        <p:nvPicPr>
          <p:cNvPr id="4" name="Picture 3" descr="images.jpmeosi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9600" y="1371599"/>
            <a:ext cx="4114800" cy="25881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60960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বিভাজনগুলোর মধ্যে কী কী অমিল আছে চিন্তা করে বল।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228600"/>
            <a:ext cx="4191000" cy="83099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 w="57150" cmpd="sng">
            <a:solidFill>
              <a:srgbClr val="00B05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50800" dir="5400000" algn="ctr" rotWithShape="0">
              <a:srgbClr val="000000">
                <a:alpha val="86000"/>
              </a:srgbClr>
            </a:outerShdw>
          </a:effectLst>
          <a:scene3d>
            <a:camera prst="orthographicFront"/>
            <a:lightRig rig="morning" dir="t"/>
          </a:scene3d>
          <a:sp3d contourW="12700" prstMaterial="flat">
            <a:bevelT prst="slope"/>
            <a:bevelB prst="slope"/>
            <a:contourClr>
              <a:srgbClr val="7030A0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কোষ বিভাজন</a:t>
            </a:r>
            <a:endParaRPr lang="en-US" sz="4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rot="5400000">
            <a:off x="4039394" y="1447006"/>
            <a:ext cx="7620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685800" y="1828800"/>
            <a:ext cx="7924800" cy="762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191294" y="2399506"/>
            <a:ext cx="9906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8153400" y="2286000"/>
            <a:ext cx="9144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3810000" y="2362200"/>
            <a:ext cx="914400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28600" y="3124200"/>
            <a:ext cx="2133600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অ্যামাইটোসিস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0" y="3124200"/>
            <a:ext cx="2362200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মাইটোসিস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39000" y="2971800"/>
            <a:ext cx="1752600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মিয়োসিস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1" y="1066800"/>
            <a:ext cx="6019800" cy="3433763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rot="5400000">
            <a:off x="228600" y="3505200"/>
            <a:ext cx="2286000" cy="91440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6200" y="5257800"/>
            <a:ext cx="2514600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নিউক্লিয়াসটি স্পষ্ট ও বড়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6200000" flipH="1">
            <a:off x="2933700" y="3695700"/>
            <a:ext cx="2438400" cy="99060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819400" y="5486400"/>
            <a:ext cx="3581400" cy="954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নিউক্লিয়ার মেমব্রেন ভাজ হয়ে ভেতরের দিকে ঢুকছে।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16200000" flipH="1">
            <a:off x="4724400" y="3352800"/>
            <a:ext cx="2362200" cy="144780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477000" y="5410200"/>
            <a:ext cx="2438400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কোষটি ডাম্বেল আকৃতি ধারণ করেছে।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16200000" flipH="1">
            <a:off x="6553200" y="2057400"/>
            <a:ext cx="1219200" cy="76200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705600" y="3657600"/>
            <a:ext cx="533400" cy="1588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239000" y="3276600"/>
            <a:ext cx="1676400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কোষটি দুই ভাগে বিভক্ত হয়েছে।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81200" y="228600"/>
            <a:ext cx="4724400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 cap="rnd" cmpd="sng">
            <a:noFill/>
            <a:prstDash val="sysDash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অ্যামাইটোসিস কোষ বিভাজন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1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ell_divis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073" y="1524000"/>
            <a:ext cx="7341327" cy="26795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28800" y="381000"/>
            <a:ext cx="5410200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মাইটোসিস কোষ বিভাজন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34290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মাতৃকোষ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34200" y="42672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অপত্য কোষ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4953000"/>
            <a:ext cx="731520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মাতৃকোষ ও অপত্য কোষের মধ্যে মিল ও অমিলগুলো কী কী?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8706" y="5715000"/>
            <a:ext cx="7756187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মাতৃকোষ ও অপত্য কোষের আকৃতি ও গু্ণাগুণ কী একই রকম?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1295</TotalTime>
  <Words>350</Words>
  <Application>Microsoft Office PowerPoint</Application>
  <PresentationFormat>On-screen Show (4:3)</PresentationFormat>
  <Paragraphs>90</Paragraphs>
  <Slides>17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Jahan Computer</dc:creator>
  <cp:lastModifiedBy>hp</cp:lastModifiedBy>
  <cp:revision>185</cp:revision>
  <dcterms:created xsi:type="dcterms:W3CDTF">2013-05-29T07:05:31Z</dcterms:created>
  <dcterms:modified xsi:type="dcterms:W3CDTF">2020-08-30T02:03:42Z</dcterms:modified>
</cp:coreProperties>
</file>