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48bc6b598a3eb0d" initials="b" lastIdx="1" clrIdx="0">
    <p:extLst>
      <p:ext uri="{19B8F6BF-5375-455C-9EA6-DF929625EA0E}">
        <p15:presenceInfo xmlns:p15="http://schemas.microsoft.com/office/powerpoint/2012/main" userId="b48bc6b598a3eb0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6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6-09T16:41:21.434" idx="1">
    <p:pos x="4796" y="180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91FF6-1956-1F4D-943F-BE8720F4A8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D6D73D-4CC8-DC4E-918E-025A83D796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623FA-368C-D643-92E5-5E713875B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34AE-8B4D-AA42-9216-61C6423E5454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24F488-7E2F-2247-B0F5-2BF70A2F2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08A156-6327-674A-93E4-ECC9E24A1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CC7BE-BB29-514A-B3FC-E72AF9142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86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67C2E-85EE-F040-AB8F-28EB0E890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8ACD8D-0936-5A4D-A01B-73671FB4AB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AE9FB6-087D-6946-8854-AF8ECD66D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34AE-8B4D-AA42-9216-61C6423E5454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9269D-1B01-9E43-9DBD-0E97F5E83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518DAF-7FE8-714C-9C59-C925156A3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CC7BE-BB29-514A-B3FC-E72AF9142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032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6DF259-77CA-F149-9FD8-E6669BA0C4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A1B5AA-F411-E74F-A5A7-6E78B17799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37C4EB-08A3-6446-B86B-6238F6797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34AE-8B4D-AA42-9216-61C6423E5454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BFB72-BC8C-AD4B-94D3-D2116AFC9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9C86D-1C1F-764F-9CF0-784D9C2EB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CC7BE-BB29-514A-B3FC-E72AF9142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66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D58E3-1F2E-2646-B572-C3D854428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87172-4E33-5840-BE41-0D6194AE5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C450C5-5F62-EF4E-98BC-84A83B4A5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34AE-8B4D-AA42-9216-61C6423E5454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EBEF54-E789-744A-8E58-B415B95F6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0DFB5-B176-6F43-8CE4-B10A8E823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CC7BE-BB29-514A-B3FC-E72AF9142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262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A7503-B0F6-F24D-978E-8826987DD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553CB9-C76F-6447-889C-F94BBAB49C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081DE6-87A6-6149-A734-649A9AF08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34AE-8B4D-AA42-9216-61C6423E5454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033071-A57A-1C49-B295-4EC006E87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BEDE96-8567-C94C-ABF5-9354D410D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CC7BE-BB29-514A-B3FC-E72AF9142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41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F4FFE-AEDA-244C-AE74-B9EEED2FC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BF68A-D040-7743-BF95-DA68A72AB5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AEED06-1A32-1B4C-B1EA-FEB83496A9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22D6F0-31E6-6D4E-BE59-425732E4D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34AE-8B4D-AA42-9216-61C6423E5454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1FF582-FA88-9848-9FFE-749112B5D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FC561A-53BC-DE4B-AA62-6E1A9C35E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CC7BE-BB29-514A-B3FC-E72AF9142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012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8FDB0-2088-B94C-B2DA-C1A043CBC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B4F5A8-FCAC-E746-A5B3-B46740ACC3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3D0B7E-AD0C-C94E-B8EF-859881DF92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48C414-C11B-5B4F-B8BB-E11B3090FA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F04F1B-C350-EF4E-BFFE-4D1527E965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2B7274-3BC3-604F-B5EE-7C565051A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34AE-8B4D-AA42-9216-61C6423E5454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0DDA78-1737-9C44-9C06-563136AE5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9B55D8-FC9F-1E4F-9577-FDC385A9B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CC7BE-BB29-514A-B3FC-E72AF9142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39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CBDEC-34AE-3B41-A65F-D0C13C8A7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784BE4-5AD7-3C4A-A446-7B15F4AD8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34AE-8B4D-AA42-9216-61C6423E5454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AB8771-73A1-3848-8046-3E736B2B4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24577C-229F-EB44-8934-B57318BC8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CC7BE-BB29-514A-B3FC-E72AF9142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854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E14EDB-25ED-0947-9B7B-73DA68E6A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34AE-8B4D-AA42-9216-61C6423E5454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4ECDFB-1497-444B-A99F-F43E0B7AB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A22F35-716E-5F42-AD4C-643DF5EFA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CC7BE-BB29-514A-B3FC-E72AF9142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231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636C6-65FF-A941-ADEE-17264B56B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4419A-A9E0-FA46-9094-C1D6D54A7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3D5AE5-4BF4-074A-9116-903B010F7B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3F638D-25EE-754B-B1F6-2899B1AE4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34AE-8B4D-AA42-9216-61C6423E5454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8687B7-BD04-7547-B673-DCBA6DFFF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7FD9AC-0B84-2940-8322-9F8049496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CC7BE-BB29-514A-B3FC-E72AF9142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25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F68CB-70BD-F242-8BE1-6C8199CD4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3E47EB-BC9C-0145-9AFE-FFFD01955E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35FCD2-999B-7248-9C16-2295C543BC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C5515B-6337-444F-84AA-E0F0E2BB9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34AE-8B4D-AA42-9216-61C6423E5454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D9F9C7-E309-6048-AFA1-576D31B5A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D25C76-4C4F-634F-A04C-90EB69EC0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CC7BE-BB29-514A-B3FC-E72AF9142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880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20000"/>
                <a:lumOff val="80000"/>
              </a:schemeClr>
            </a:gs>
            <a:gs pos="63000">
              <a:schemeClr val="accent4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230F90-E33D-8349-A7F5-2CA3549BD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ADD3BE-6C1A-E643-9C9B-41AFB421C1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7ABE7-C69A-7047-912B-8DEA6EB3FE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C34AE-8B4D-AA42-9216-61C6423E5454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D35715-CB9A-D446-83CE-D290A4CFE4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F25B0B-0A90-6046-9A18-F12F951D26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CC7BE-BB29-514A-B3FC-E72AF9142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974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2C413-272E-F048-84A4-80B44BF3A0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শুভেচ্ছা ও শুভকামনা। 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0139A3D-921E-A249-B6C7-58D6489320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958" y="2697763"/>
            <a:ext cx="4026935" cy="3869161"/>
          </a:xfrm>
          <a:prstGeom prst="rect">
            <a:avLst/>
          </a:prstGeom>
        </p:spPr>
      </p:pic>
      <p:sp>
        <p:nvSpPr>
          <p:cNvPr id="7" name="Subtitle 6">
            <a:extLst>
              <a:ext uri="{FF2B5EF4-FFF2-40B4-BE49-F238E27FC236}">
                <a16:creationId xmlns:a16="http://schemas.microsoft.com/office/drawing/2014/main" id="{582B7D6F-64FA-AD41-838E-46FC5858C0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10800000" flipV="1">
            <a:off x="4931700" y="2822004"/>
            <a:ext cx="6675784" cy="4035996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rgbClr val="0070C0"/>
                </a:solidFill>
              </a:rPr>
              <a:t>নাজমিন বানু</a:t>
            </a:r>
          </a:p>
          <a:p>
            <a:r>
              <a:rPr lang="en-US" sz="2800">
                <a:solidFill>
                  <a:srgbClr val="0070C0"/>
                </a:solidFill>
              </a:rPr>
              <a:t>সহকারী অধ্যাপক</a:t>
            </a:r>
          </a:p>
          <a:p>
            <a:r>
              <a:rPr lang="en-US" sz="2800">
                <a:solidFill>
                  <a:srgbClr val="0070C0"/>
                </a:solidFill>
              </a:rPr>
              <a:t>রাষ্ট্রবিজ্ঞান বিভাগ</a:t>
            </a:r>
          </a:p>
          <a:p>
            <a:r>
              <a:rPr lang="en-US" sz="2800">
                <a:solidFill>
                  <a:srgbClr val="0070C0"/>
                </a:solidFill>
              </a:rPr>
              <a:t>উলানিয়া মুজাফফর খান ডিগ্রি কলেজ</a:t>
            </a:r>
          </a:p>
          <a:p>
            <a:r>
              <a:rPr lang="en-US" sz="2800">
                <a:solidFill>
                  <a:srgbClr val="0070C0"/>
                </a:solidFill>
              </a:rPr>
              <a:t>মেহেন্দিগঞ্জ, বরিশাল।          </a:t>
            </a:r>
          </a:p>
        </p:txBody>
      </p:sp>
    </p:spTree>
    <p:extLst>
      <p:ext uri="{BB962C8B-B14F-4D97-AF65-F5344CB8AC3E}">
        <p14:creationId xmlns:p14="http://schemas.microsoft.com/office/powerpoint/2010/main" val="300688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C8A7A-3754-8948-8822-CFC6270F4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461" y="301724"/>
            <a:ext cx="4703338" cy="1792594"/>
          </a:xfrm>
        </p:spPr>
        <p:txBody>
          <a:bodyPr>
            <a:normAutofit fontScale="90000"/>
          </a:bodyPr>
          <a:lstStyle/>
          <a:p>
            <a:r>
              <a:rPr lang="en-US">
                <a:solidFill>
                  <a:srgbClr val="7030A0"/>
                </a:solidFill>
              </a:rPr>
              <a:t>সুশাসনের বৈশিষ্ট্য:Features of Good Governance.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9A8FF-0704-5A48-B263-28A7F5BF35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5264" y="922920"/>
            <a:ext cx="6636736" cy="573274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>
                <a:solidFill>
                  <a:schemeClr val="accent6">
                    <a:lumMod val="50000"/>
                  </a:schemeClr>
                </a:solidFill>
              </a:rPr>
              <a:t>অংশগ্রহণ</a:t>
            </a:r>
          </a:p>
          <a:p>
            <a:pPr marL="514350" indent="-514350">
              <a:buFont typeface="+mj-lt"/>
              <a:buAutoNum type="arabicPeriod"/>
            </a:pPr>
            <a:r>
              <a:rPr lang="en-US">
                <a:solidFill>
                  <a:schemeClr val="accent6">
                    <a:lumMod val="50000"/>
                  </a:schemeClr>
                </a:solidFill>
              </a:rPr>
              <a:t>স্বচ্ছতা</a:t>
            </a:r>
          </a:p>
          <a:p>
            <a:pPr marL="514350" indent="-514350">
              <a:buFont typeface="+mj-lt"/>
              <a:buAutoNum type="arabicPeriod"/>
            </a:pPr>
            <a:r>
              <a:rPr lang="en-US">
                <a:solidFill>
                  <a:schemeClr val="accent6">
                    <a:lumMod val="50000"/>
                  </a:schemeClr>
                </a:solidFill>
              </a:rPr>
              <a:t>জবাবদিহিতা</a:t>
            </a:r>
          </a:p>
          <a:p>
            <a:pPr marL="514350" indent="-514350">
              <a:buFont typeface="+mj-lt"/>
              <a:buAutoNum type="arabicPeriod"/>
            </a:pPr>
            <a:r>
              <a:rPr lang="en-US">
                <a:solidFill>
                  <a:schemeClr val="accent6">
                    <a:lumMod val="50000"/>
                  </a:schemeClr>
                </a:solidFill>
              </a:rPr>
              <a:t>দায়িত্বশীলতা</a:t>
            </a:r>
          </a:p>
          <a:p>
            <a:pPr marL="514350" indent="-514350">
              <a:buFont typeface="+mj-lt"/>
              <a:buAutoNum type="arabicPeriod"/>
            </a:pPr>
            <a:r>
              <a:rPr lang="en-US">
                <a:solidFill>
                  <a:schemeClr val="accent6">
                    <a:lumMod val="50000"/>
                  </a:schemeClr>
                </a:solidFill>
              </a:rPr>
              <a:t>দক্ষতা</a:t>
            </a:r>
          </a:p>
          <a:p>
            <a:pPr marL="514350" indent="-514350">
              <a:buFont typeface="+mj-lt"/>
              <a:buAutoNum type="arabicPeriod"/>
            </a:pPr>
            <a:r>
              <a:rPr lang="en-US">
                <a:solidFill>
                  <a:schemeClr val="accent6">
                    <a:lumMod val="50000"/>
                  </a:schemeClr>
                </a:solidFill>
              </a:rPr>
              <a:t>সার্বিক কল্যাণসাধন*ঐক্যমত</a:t>
            </a:r>
          </a:p>
          <a:p>
            <a:pPr marL="514350" indent="-514350">
              <a:buFont typeface="+mj-lt"/>
              <a:buAutoNum type="arabicPeriod"/>
            </a:pPr>
            <a:r>
              <a:rPr lang="en-US">
                <a:solidFill>
                  <a:schemeClr val="accent6">
                    <a:lumMod val="50000"/>
                  </a:schemeClr>
                </a:solidFill>
              </a:rPr>
              <a:t>বিচার বিভাগের স্বাধীনতা </a:t>
            </a:r>
          </a:p>
          <a:p>
            <a:pPr marL="514350" indent="-514350">
              <a:buFont typeface="+mj-lt"/>
              <a:buAutoNum type="arabicPeriod"/>
            </a:pPr>
            <a:r>
              <a:rPr lang="en-US">
                <a:solidFill>
                  <a:schemeClr val="accent6">
                    <a:lumMod val="50000"/>
                  </a:schemeClr>
                </a:solidFill>
              </a:rPr>
              <a:t>সরকারের বৈধতা </a:t>
            </a:r>
          </a:p>
          <a:p>
            <a:pPr marL="514350" indent="-514350">
              <a:buFont typeface="+mj-lt"/>
              <a:buAutoNum type="arabicPeriod"/>
            </a:pPr>
            <a:r>
              <a:rPr lang="en-US">
                <a:solidFill>
                  <a:schemeClr val="accent6">
                    <a:lumMod val="50000"/>
                  </a:schemeClr>
                </a:solidFill>
              </a:rPr>
              <a:t>জনসন্তুষ্টি    </a:t>
            </a:r>
          </a:p>
          <a:p>
            <a:pPr marL="514350" indent="-514350">
              <a:buFont typeface="+mj-lt"/>
              <a:buAutoNum type="arabicPeriod"/>
            </a:pPr>
            <a:r>
              <a:rPr lang="en-US">
                <a:solidFill>
                  <a:schemeClr val="accent6">
                    <a:lumMod val="50000"/>
                  </a:schemeClr>
                </a:solidFill>
              </a:rPr>
              <a:t>আইনের শাসন।</a:t>
            </a:r>
          </a:p>
        </p:txBody>
      </p:sp>
    </p:spTree>
    <p:extLst>
      <p:ext uri="{BB962C8B-B14F-4D97-AF65-F5344CB8AC3E}">
        <p14:creationId xmlns:p14="http://schemas.microsoft.com/office/powerpoint/2010/main" val="516833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1EC9B-E686-E54D-B7E3-5077A42FA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711" y="248479"/>
            <a:ext cx="11376755" cy="6407190"/>
          </a:xfrm>
        </p:spPr>
        <p:txBody>
          <a:bodyPr>
            <a:normAutofit/>
          </a:bodyPr>
          <a:lstStyle/>
          <a:p>
            <a:r>
              <a:rPr lang="en-US" sz="3600">
                <a:solidFill>
                  <a:schemeClr val="accent4">
                    <a:lumMod val="50000"/>
                  </a:schemeClr>
                </a:solidFill>
              </a:rPr>
              <a:t>+**বাড়ির কাজ/দলীয় কাজ /একক কাজ/(আলোচনা)।  </a:t>
            </a:r>
            <a:br>
              <a:rPr lang="en-US" sz="360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US" sz="360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3600">
                <a:solidFill>
                  <a:schemeClr val="accent5">
                    <a:lumMod val="50000"/>
                  </a:schemeClr>
                </a:solidFill>
              </a:rPr>
              <a:t>★*পৌরনীতি ও সুশাসনের ক্রমবিকাশ</a:t>
            </a:r>
            <a:br>
              <a:rPr lang="en-US" sz="360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3600">
                <a:solidFill>
                  <a:schemeClr val="accent5">
                    <a:lumMod val="50000"/>
                  </a:schemeClr>
                </a:solidFill>
              </a:rPr>
              <a:t>★পৌরনীতি ও সুশাসনের সম্পর্ক</a:t>
            </a:r>
            <a:br>
              <a:rPr lang="en-US" sz="360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3600">
                <a:solidFill>
                  <a:schemeClr val="accent5">
                    <a:lumMod val="50000"/>
                  </a:schemeClr>
                </a:solidFill>
              </a:rPr>
              <a:t>★বাংলাদেশে পৌরনীতি ও সুশাসন পাঠের গুরুত্ব। </a:t>
            </a:r>
            <a:br>
              <a:rPr lang="en-US" sz="360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3600">
                <a:solidFill>
                  <a:schemeClr val="accent5">
                    <a:lumMod val="50000"/>
                  </a:schemeClr>
                </a:solidFill>
              </a:rPr>
              <a:t>★পৌরনীতি ও সুশাসনের সাথে জ্ঞানের অন্যান্য ক্ষেত্রের সম্পর্ক</a:t>
            </a:r>
            <a:br>
              <a:rPr lang="en-US" sz="360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3600">
                <a:solidFill>
                  <a:schemeClr val="accent5">
                    <a:lumMod val="50000"/>
                  </a:schemeClr>
                </a:solidFill>
              </a:rPr>
              <a:t>=&gt;&lt; যেমন –রাষ্ট্রবিজ্ঞান,ইতিহাস, সমাজবিজ্ঞান, লোক প্রশাসন, অর্থনীতি,নীতিশাস্ত্র, ভূগোল, জনসংখ্যা ওউন্নয়নচর্চা,হিউম্যান রাইটস অ্যান্ড জেন্ডার স্টাডিজ, তথ্য ও যোগাযোগ প্রযুক্তি।   </a:t>
            </a:r>
          </a:p>
        </p:txBody>
      </p:sp>
    </p:spTree>
    <p:extLst>
      <p:ext uri="{BB962C8B-B14F-4D97-AF65-F5344CB8AC3E}">
        <p14:creationId xmlns:p14="http://schemas.microsoft.com/office/powerpoint/2010/main" val="4086910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BBEACF17-DBB8-C640-A843-10B5433CEE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12" y="361831"/>
            <a:ext cx="3333750" cy="1981200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813C285B-FAF4-BF47-82E5-AD3C3623DD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12" y="3691677"/>
            <a:ext cx="4961283" cy="2587753"/>
          </a:xfrm>
          <a:prstGeom prst="rect">
            <a:avLst/>
          </a:prstGeom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id="{08152BBB-B390-564E-9700-F23E383A07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935" y="137993"/>
            <a:ext cx="3810000" cy="2428875"/>
          </a:xfrm>
          <a:prstGeom prst="rect">
            <a:avLst/>
          </a:prstGeom>
        </p:spPr>
      </p:pic>
      <p:pic>
        <p:nvPicPr>
          <p:cNvPr id="10" name="Picture 10">
            <a:extLst>
              <a:ext uri="{FF2B5EF4-FFF2-40B4-BE49-F238E27FC236}">
                <a16:creationId xmlns:a16="http://schemas.microsoft.com/office/drawing/2014/main" id="{AC02C0CB-6FBD-3342-A64D-F91255BA421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458" y="486070"/>
            <a:ext cx="2794346" cy="2794346"/>
          </a:xfrm>
          <a:prstGeom prst="rect">
            <a:avLst/>
          </a:prstGeom>
        </p:spPr>
      </p:pic>
      <p:pic>
        <p:nvPicPr>
          <p:cNvPr id="12" name="Picture 12">
            <a:extLst>
              <a:ext uri="{FF2B5EF4-FFF2-40B4-BE49-F238E27FC236}">
                <a16:creationId xmlns:a16="http://schemas.microsoft.com/office/drawing/2014/main" id="{534A0770-ACC6-3442-8590-3F6C429B061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5547" y="3474379"/>
            <a:ext cx="4068388" cy="2805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151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id="{887A290A-1EB4-0A42-A9F3-860D7290D1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693" y="550202"/>
            <a:ext cx="6513680" cy="603447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F85F838-0167-3F41-9B4C-3AD7DFD466D7}"/>
              </a:ext>
            </a:extLst>
          </p:cNvPr>
          <p:cNvSpPr/>
          <p:nvPr/>
        </p:nvSpPr>
        <p:spPr>
          <a:xfrm>
            <a:off x="7436599" y="550202"/>
            <a:ext cx="4508105" cy="612321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/>
              <a:t>ধন্যবাদ</a:t>
            </a:r>
          </a:p>
        </p:txBody>
      </p:sp>
    </p:spTree>
    <p:extLst>
      <p:ext uri="{BB962C8B-B14F-4D97-AF65-F5344CB8AC3E}">
        <p14:creationId xmlns:p14="http://schemas.microsoft.com/office/powerpoint/2010/main" val="2995276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B919D38F-3491-254B-8D07-BFFB1E0C41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3959"/>
            <a:ext cx="7771128" cy="5967167"/>
          </a:xfrm>
          <a:prstGeom prst="rect">
            <a:avLst/>
          </a:prstGeom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4D1F6BFD-59AF-1146-9A36-8D2CFF1EBD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510" y="603959"/>
            <a:ext cx="3582533" cy="5763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628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DAECE-A61D-B740-9ACB-C8E5248F5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/>
              <a:t>প্রথম অধ্যায় </a:t>
            </a:r>
            <a:br>
              <a:rPr lang="en-US" sz="3200"/>
            </a:br>
            <a:r>
              <a:rPr lang="en-US" sz="3200">
                <a:solidFill>
                  <a:srgbClr val="002060"/>
                </a:solidFill>
              </a:rPr>
              <a:t>পৌরনীতি ও সুশাসন পরিচিতিঃ-  Introduction to Civics and Good Governance.   </a:t>
            </a:r>
            <a:endParaRPr lang="en-US" sz="32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9E699-0DAE-9943-80BB-F7E4F556E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/>
              <a:t>শিখনফল  ঃ- </a:t>
            </a:r>
            <a:endParaRPr lang="en-US" b="1" i="1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i="1">
                <a:solidFill>
                  <a:schemeClr val="accent6">
                    <a:lumMod val="75000"/>
                  </a:schemeClr>
                </a:solidFill>
              </a:rPr>
              <a:t>পৌরনীতির </a:t>
            </a:r>
            <a:r>
              <a:rPr lang="en-US">
                <a:solidFill>
                  <a:schemeClr val="accent6">
                    <a:lumMod val="75000"/>
                  </a:schemeClr>
                </a:solidFill>
              </a:rPr>
              <a:t> ধারণা বর্ণনা করতে পারবে</a:t>
            </a:r>
          </a:p>
          <a:p>
            <a:r>
              <a:rPr lang="en-US">
                <a:solidFill>
                  <a:schemeClr val="accent6">
                    <a:lumMod val="75000"/>
                  </a:schemeClr>
                </a:solidFill>
              </a:rPr>
              <a:t>সুশাসনের সরূপ বিশ্লেষণ করতে পারবে</a:t>
            </a:r>
          </a:p>
          <a:p>
            <a:r>
              <a:rPr lang="en-US">
                <a:solidFill>
                  <a:schemeClr val="accent6">
                    <a:lumMod val="75000"/>
                  </a:schemeClr>
                </a:solidFill>
              </a:rPr>
              <a:t>পৌরনীতি ও সুশাসনের ক্রমবিকাশ বর্ণনা করতে পারবে।। </a:t>
            </a:r>
          </a:p>
          <a:p>
            <a:r>
              <a:rPr lang="en-US">
                <a:solidFill>
                  <a:schemeClr val="accent6">
                    <a:lumMod val="75000"/>
                  </a:schemeClr>
                </a:solidFill>
              </a:rPr>
              <a:t>পৌরনীতি ও সুশাসনের সম্পর্ক ব্যাখ্যা করতে পারবে। </a:t>
            </a:r>
          </a:p>
          <a:p>
            <a:r>
              <a:rPr lang="en-US">
                <a:solidFill>
                  <a:schemeClr val="accent6">
                    <a:lumMod val="75000"/>
                  </a:schemeClr>
                </a:solidFill>
              </a:rPr>
              <a:t>পৌরনীতি ও সুশাসনের সাথে  জ্ঞানের অন্যান্য সম্পর্ক বিশ্লেষণ করতে পারবে।            </a:t>
            </a:r>
            <a:endParaRPr lang="en-US" b="1" i="1"/>
          </a:p>
        </p:txBody>
      </p:sp>
    </p:spTree>
    <p:extLst>
      <p:ext uri="{BB962C8B-B14F-4D97-AF65-F5344CB8AC3E}">
        <p14:creationId xmlns:p14="http://schemas.microsoft.com/office/powerpoint/2010/main" val="1689522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9CEF9-823B-EC43-A2EC-366DCF000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70C0"/>
                </a:solidFill>
              </a:rPr>
              <a:t>পৌরনীতির ধারনা ও সংজ্ঞা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D0078-A441-9B4C-9652-265F32B56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পৌরনীতি নাগরিকতা বিষয়ক সামাজিক বিজ্ঞান।</a:t>
            </a:r>
          </a:p>
          <a:p>
            <a:r>
              <a:rPr lang="en-US"/>
              <a:t>সামাজিক বিজ্ঞানের একটি শাখা</a:t>
            </a:r>
          </a:p>
          <a:p>
            <a:r>
              <a:rPr lang="en-US"/>
              <a:t>প্রাচীন গ্রীসের নগর রাষ্ট্রের ধারনা থেকে পৌরনীতির ধারণার সূত্রপাত ঘটে।</a:t>
            </a:r>
          </a:p>
          <a:p>
            <a:r>
              <a:rPr lang="en-US"/>
              <a:t>নগর রাষ্ট্রে যারা বসবাস করতো তাঁরাই নাগরিক হিসেবে বিবেচিত।           </a:t>
            </a:r>
          </a:p>
        </p:txBody>
      </p:sp>
    </p:spTree>
    <p:extLst>
      <p:ext uri="{BB962C8B-B14F-4D97-AF65-F5344CB8AC3E}">
        <p14:creationId xmlns:p14="http://schemas.microsoft.com/office/powerpoint/2010/main" val="2684415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9F094-E573-DF42-AB97-F679F8A86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227" y="674441"/>
            <a:ext cx="11674455" cy="5821492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chemeClr val="accent5">
                    <a:lumMod val="75000"/>
                  </a:schemeClr>
                </a:solidFill>
              </a:rPr>
              <a:t>★</a:t>
            </a:r>
            <a:r>
              <a:rPr lang="en-US" sz="3200">
                <a:solidFill>
                  <a:schemeClr val="accent5">
                    <a:lumMod val="75000"/>
                  </a:schemeClr>
                </a:solidFill>
              </a:rPr>
              <a:t>নাগরিকতার সাথে জড়িত সব প্রশ্ন নিয়ে যে শাস্ত্র আলোচনা করে তাকে পৌরনীতি বলে।ঃ-E. M.White. </a:t>
            </a:r>
            <a:br>
              <a:rPr lang="en-US" sz="320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200">
                <a:solidFill>
                  <a:schemeClr val="accent5">
                    <a:lumMod val="75000"/>
                  </a:schemeClr>
                </a:solidFill>
              </a:rPr>
              <a:t>★ Civics is the study of Institutions , habits , activities, and spirit by means of which a Man or Woman may fulfil the duties and receive benefits of membership in a political community: F. I. Gloud. ( “যেসব প্রতিষ্ঠান অভ্যাস কার্যাবলি ও চেতনার দ্বারা মানুষ রাষ্ট্রীয় বা রাজনৈ</a:t>
            </a:r>
            <a:r>
              <a:rPr lang="en-US" sz="2800">
                <a:solidFill>
                  <a:schemeClr val="accent5">
                    <a:lumMod val="75000"/>
                  </a:schemeClr>
                </a:solidFill>
              </a:rPr>
              <a:t>তিক সমাজের প্রতি দায়িত্ব ও কর্তব্য পালন এবং অধিকার ভোগ করতে পারে , তার অধ্যয়নই হচ্ছে পৌরনীতি।”</a:t>
            </a:r>
            <a:br>
              <a:rPr lang="en-US" sz="280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80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>
                <a:solidFill>
                  <a:srgbClr val="C00000"/>
                </a:solidFill>
              </a:rPr>
              <a:t>★ পৌরনীতি ইংরেজি Civics শব্দের বাংলা প্রতিশব্দ। Civics শব্দটি দু’টি ল্যাটিন শব্দCivis সিভিস) ও Civitas(সিভিটাস) থেকে এসেছে।  শব্দ দুটির অর্থ হলো নাগরিক ও নগর রাষ্ট্র।      </a:t>
            </a:r>
            <a:br>
              <a:rPr lang="en-US" sz="2800">
                <a:solidFill>
                  <a:srgbClr val="C00000"/>
                </a:solidFill>
              </a:rPr>
            </a:br>
            <a:r>
              <a:rPr lang="en-US" sz="2800">
                <a:solidFill>
                  <a:schemeClr val="bg1">
                    <a:lumMod val="25000"/>
                  </a:schemeClr>
                </a:solidFill>
              </a:rPr>
              <a:t>পৌরনীতির  আলোচ্য বিষয় নিম্নে ছক আকারে দেয়া হলো। </a:t>
            </a:r>
            <a:endParaRPr lang="en-US" sz="280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Lightning Bolt 2">
            <a:extLst>
              <a:ext uri="{FF2B5EF4-FFF2-40B4-BE49-F238E27FC236}">
                <a16:creationId xmlns:a16="http://schemas.microsoft.com/office/drawing/2014/main" id="{C03439EA-EDFC-AF4C-9A59-C571C67D8EF3}"/>
              </a:ext>
            </a:extLst>
          </p:cNvPr>
          <p:cNvSpPr/>
          <p:nvPr/>
        </p:nvSpPr>
        <p:spPr>
          <a:xfrm>
            <a:off x="8625745" y="5484269"/>
            <a:ext cx="3314937" cy="1011663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140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F08D4B8-0730-7C44-8107-3D612D426CA0}"/>
              </a:ext>
            </a:extLst>
          </p:cNvPr>
          <p:cNvSpPr/>
          <p:nvPr/>
        </p:nvSpPr>
        <p:spPr>
          <a:xfrm>
            <a:off x="4099891" y="195235"/>
            <a:ext cx="4035060" cy="1106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পৌরনীতি (Civics)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27730E-D144-8F45-BB3C-F2A0CC165DF1}"/>
              </a:ext>
            </a:extLst>
          </p:cNvPr>
          <p:cNvSpPr/>
          <p:nvPr/>
        </p:nvSpPr>
        <p:spPr>
          <a:xfrm flipH="1">
            <a:off x="8543166" y="788310"/>
            <a:ext cx="3230218" cy="92441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নগররাষ্ট্র(City State 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D554E1-90FF-7743-9E42-9F6DD60608AC}"/>
              </a:ext>
            </a:extLst>
          </p:cNvPr>
          <p:cNvSpPr/>
          <p:nvPr/>
        </p:nvSpPr>
        <p:spPr>
          <a:xfrm>
            <a:off x="8584827" y="1802860"/>
            <a:ext cx="3146897" cy="88742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রাষ্ট্র (State) 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40A437-9B6E-1643-BAB0-B27B3A367E24}"/>
              </a:ext>
            </a:extLst>
          </p:cNvPr>
          <p:cNvSpPr/>
          <p:nvPr/>
        </p:nvSpPr>
        <p:spPr>
          <a:xfrm>
            <a:off x="8749986" y="2776450"/>
            <a:ext cx="2999488" cy="216997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আন্তর্জাতিক মানবতা International Humanity 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7CCA1E-0A09-8745-B75A-0400BD948334}"/>
              </a:ext>
            </a:extLst>
          </p:cNvPr>
          <p:cNvSpPr/>
          <p:nvPr/>
        </p:nvSpPr>
        <p:spPr>
          <a:xfrm flipH="1">
            <a:off x="236487" y="653304"/>
            <a:ext cx="3011479" cy="97955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নাগরিক (Citizen) 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EA1E202-5B17-C04F-9BF2-F218C5727AA0}"/>
              </a:ext>
            </a:extLst>
          </p:cNvPr>
          <p:cNvSpPr/>
          <p:nvPr/>
        </p:nvSpPr>
        <p:spPr>
          <a:xfrm>
            <a:off x="19482" y="1802860"/>
            <a:ext cx="3459213" cy="97359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অধিকার (Rights) </a:t>
            </a:r>
            <a:r>
              <a:rPr lang="en-US"/>
              <a:t>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E81AA75-6E8D-CA46-A82F-29AD054D12C7}"/>
              </a:ext>
            </a:extLst>
          </p:cNvPr>
          <p:cNvSpPr/>
          <p:nvPr/>
        </p:nvSpPr>
        <p:spPr>
          <a:xfrm>
            <a:off x="70991" y="2993713"/>
            <a:ext cx="3105979" cy="834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নাগরিকদের অতীত past of citizen 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D260A40-D5F9-7640-B7F6-E6EC47B7797A}"/>
              </a:ext>
            </a:extLst>
          </p:cNvPr>
          <p:cNvSpPr/>
          <p:nvPr/>
        </p:nvSpPr>
        <p:spPr>
          <a:xfrm>
            <a:off x="212979" y="5413276"/>
            <a:ext cx="3265716" cy="9879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নাগরিকদের স্থানীয় ক্ষেত্র</a:t>
            </a:r>
            <a:r>
              <a:rPr lang="en-US">
                <a:solidFill>
                  <a:schemeClr val="tx1"/>
                </a:solidFill>
              </a:rPr>
              <a:t> Local position of Citizen  </a:t>
            </a:r>
            <a:r>
              <a:rPr lang="en-US" sz="28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E849404-AA4C-7044-8869-EE497C66628C}"/>
              </a:ext>
            </a:extLst>
          </p:cNvPr>
          <p:cNvSpPr/>
          <p:nvPr/>
        </p:nvSpPr>
        <p:spPr>
          <a:xfrm>
            <a:off x="3762670" y="5478287"/>
            <a:ext cx="2798833" cy="940668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জাতীয় ক্ষেত্র National Position     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33255FA3-37D3-DF45-81CB-FFE8F03905F1}"/>
              </a:ext>
            </a:extLst>
          </p:cNvPr>
          <p:cNvSpPr/>
          <p:nvPr/>
        </p:nvSpPr>
        <p:spPr>
          <a:xfrm rot="10800000" flipV="1">
            <a:off x="6697074" y="5478287"/>
            <a:ext cx="3774507" cy="940668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আন্তর্জাতিক ক্ষেত্র International Position  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850F6A-1323-EA42-B59F-028E6F5BA76F}"/>
              </a:ext>
            </a:extLst>
          </p:cNvPr>
          <p:cNvSpPr/>
          <p:nvPr/>
        </p:nvSpPr>
        <p:spPr>
          <a:xfrm rot="10800000" flipV="1">
            <a:off x="1845837" y="3881135"/>
            <a:ext cx="3310086" cy="103518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নাগরিকদের বর্তমান Present of Citizen. 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131429-7C12-4846-890D-AD9924338934}"/>
              </a:ext>
            </a:extLst>
          </p:cNvPr>
          <p:cNvSpPr/>
          <p:nvPr/>
        </p:nvSpPr>
        <p:spPr>
          <a:xfrm>
            <a:off x="5215777" y="3881135"/>
            <a:ext cx="3474355" cy="103518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নাগরিকদের ভবিষ্যৎ Future Citizen.  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B4D18B3-97B0-5A48-AF2A-DDAC428B0283}"/>
              </a:ext>
            </a:extLst>
          </p:cNvPr>
          <p:cNvSpPr/>
          <p:nvPr/>
        </p:nvSpPr>
        <p:spPr>
          <a:xfrm>
            <a:off x="3597512" y="1802860"/>
            <a:ext cx="2963991" cy="97359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কর্তব্য(Duties)  </a:t>
            </a:r>
          </a:p>
        </p:txBody>
      </p:sp>
    </p:spTree>
    <p:extLst>
      <p:ext uri="{BB962C8B-B14F-4D97-AF65-F5344CB8AC3E}">
        <p14:creationId xmlns:p14="http://schemas.microsoft.com/office/powerpoint/2010/main" val="318023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B6350E6-A0E9-AC41-BCD3-84A1076522E8}"/>
              </a:ext>
            </a:extLst>
          </p:cNvPr>
          <p:cNvSpPr/>
          <p:nvPr/>
        </p:nvSpPr>
        <p:spPr>
          <a:xfrm>
            <a:off x="4614595" y="5315662"/>
            <a:ext cx="3762672" cy="144472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সরকারি প্রতিষ্ঠান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820057-7A4D-4D4C-8580-D8A17838E5FF}"/>
              </a:ext>
            </a:extLst>
          </p:cNvPr>
          <p:cNvSpPr/>
          <p:nvPr/>
        </p:nvSpPr>
        <p:spPr>
          <a:xfrm rot="10800000" flipV="1">
            <a:off x="8643496" y="5568572"/>
            <a:ext cx="3548500" cy="119181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নাগরিকদের বর্তমান, অতীত, ও ভবিষ্যৎ দিক 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674F4B-1467-0245-AD38-75812B15C75F}"/>
              </a:ext>
            </a:extLst>
          </p:cNvPr>
          <p:cNvSpPr/>
          <p:nvPr/>
        </p:nvSpPr>
        <p:spPr>
          <a:xfrm rot="10800000" flipV="1">
            <a:off x="8909720" y="4414929"/>
            <a:ext cx="3282280" cy="107377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সরকার  পদ্ধতি 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B129C23-9F07-294A-B762-DD0FCC0D4CFA}"/>
              </a:ext>
            </a:extLst>
          </p:cNvPr>
          <p:cNvSpPr/>
          <p:nvPr/>
        </p:nvSpPr>
        <p:spPr>
          <a:xfrm rot="10800000" flipV="1">
            <a:off x="9477671" y="2857500"/>
            <a:ext cx="2714328" cy="105603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সরকার কাঠামো 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02D2666-3379-844F-B59C-D337A440A76E}"/>
              </a:ext>
            </a:extLst>
          </p:cNvPr>
          <p:cNvSpPr/>
          <p:nvPr/>
        </p:nvSpPr>
        <p:spPr>
          <a:xfrm>
            <a:off x="9477671" y="1765970"/>
            <a:ext cx="2458159" cy="9406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আইন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2211EA5-1DBC-7543-B592-19844B951B7A}"/>
              </a:ext>
            </a:extLst>
          </p:cNvPr>
          <p:cNvSpPr/>
          <p:nvPr/>
        </p:nvSpPr>
        <p:spPr>
          <a:xfrm rot="10800000" flipH="1" flipV="1">
            <a:off x="8377267" y="337220"/>
            <a:ext cx="3558563" cy="111815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সংবিধান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EC8CB83-E39C-AD41-A86E-EB5C20929B7F}"/>
              </a:ext>
            </a:extLst>
          </p:cNvPr>
          <p:cNvSpPr/>
          <p:nvPr/>
        </p:nvSpPr>
        <p:spPr>
          <a:xfrm rot="10800000" flipV="1">
            <a:off x="5448773" y="337219"/>
            <a:ext cx="2751009" cy="1118154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রাষ্ট্র </a:t>
            </a:r>
            <a:r>
              <a:rPr lang="en-US" sz="24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370DFED-5614-224E-A84A-8195B0A3B005}"/>
              </a:ext>
            </a:extLst>
          </p:cNvPr>
          <p:cNvSpPr/>
          <p:nvPr/>
        </p:nvSpPr>
        <p:spPr>
          <a:xfrm>
            <a:off x="1615109" y="337218"/>
            <a:ext cx="3656179" cy="11181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rgbClr val="92D050"/>
                </a:solidFill>
              </a:rPr>
              <a:t>সরকার</a:t>
            </a:r>
            <a:r>
              <a:rPr lang="en-US" sz="2400">
                <a:solidFill>
                  <a:srgbClr val="92D050"/>
                </a:solidFill>
              </a:rPr>
              <a:t>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A4EE562-AC6F-8947-96C3-554735F909BD}"/>
              </a:ext>
            </a:extLst>
          </p:cNvPr>
          <p:cNvSpPr/>
          <p:nvPr/>
        </p:nvSpPr>
        <p:spPr>
          <a:xfrm rot="10800000" flipV="1">
            <a:off x="-2" y="1615108"/>
            <a:ext cx="4419363" cy="109152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ক্ষমতা পৃথকীকরণের নীতি  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5DB3C0B-E248-7A4F-9A1D-412EE9630AD1}"/>
              </a:ext>
            </a:extLst>
          </p:cNvPr>
          <p:cNvSpPr/>
          <p:nvPr/>
        </p:nvSpPr>
        <p:spPr>
          <a:xfrm>
            <a:off x="-2" y="2937369"/>
            <a:ext cx="4280508" cy="976165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মানবতা ও মানবাধিকার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58A7C57-C493-344B-B406-56545D00B7C5}"/>
              </a:ext>
            </a:extLst>
          </p:cNvPr>
          <p:cNvSpPr/>
          <p:nvPr/>
        </p:nvSpPr>
        <p:spPr>
          <a:xfrm>
            <a:off x="0" y="4144265"/>
            <a:ext cx="4280506" cy="93179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জাতিসংঘ ও আন্তর্জাতিক সংস্থাসমূহ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4A76609-29CE-854E-9580-8E607CD295AF}"/>
              </a:ext>
            </a:extLst>
          </p:cNvPr>
          <p:cNvSpPr/>
          <p:nvPr/>
        </p:nvSpPr>
        <p:spPr>
          <a:xfrm rot="10800000" flipH="1" flipV="1">
            <a:off x="70991" y="5466522"/>
            <a:ext cx="4277375" cy="129386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নাগরিকদের অধিকার ও কর্তব্য 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E293123-C0C2-774C-8C78-995E9315A30B}"/>
              </a:ext>
            </a:extLst>
          </p:cNvPr>
          <p:cNvSpPr/>
          <p:nvPr/>
        </p:nvSpPr>
        <p:spPr>
          <a:xfrm>
            <a:off x="4614595" y="1765970"/>
            <a:ext cx="4724221" cy="318584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পৌরনীতি ও সুশাসনের পরিধি ও বিষয়বস্তু    </a:t>
            </a:r>
          </a:p>
        </p:txBody>
      </p:sp>
    </p:spTree>
    <p:extLst>
      <p:ext uri="{BB962C8B-B14F-4D97-AF65-F5344CB8AC3E}">
        <p14:creationId xmlns:p14="http://schemas.microsoft.com/office/powerpoint/2010/main" val="1075092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14120-D11B-3942-A7A1-9907DC448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193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chemeClr val="accent4">
                    <a:lumMod val="50000"/>
                  </a:schemeClr>
                </a:solidFill>
              </a:rPr>
              <a:t>পৌরনীতি পাঠের প্রয়োজনীয়তাঃ Necessity of the Study of Civics.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42C4A-A4D6-5C44-8EC0-3E58A3F24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4791" y="1155178"/>
            <a:ext cx="11005222" cy="5702822"/>
          </a:xfrm>
        </p:spPr>
        <p:txBody>
          <a:bodyPr>
            <a:normAutofit lnSpcReduction="10000"/>
          </a:bodyPr>
          <a:lstStyle/>
          <a:p>
            <a:r>
              <a:rPr lang="en-US" dirty="0" err="1">
                <a:solidFill>
                  <a:srgbClr val="0070C0"/>
                </a:solidFill>
              </a:rPr>
              <a:t>সুনাগরিক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হওয়ার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জন্য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 err="1">
                <a:solidFill>
                  <a:srgbClr val="0070C0"/>
                </a:solidFill>
              </a:rPr>
              <a:t>নাগরিক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অধিকার</a:t>
            </a:r>
            <a:r>
              <a:rPr lang="en-US" dirty="0">
                <a:solidFill>
                  <a:srgbClr val="0070C0"/>
                </a:solidFill>
              </a:rPr>
              <a:t> ও </a:t>
            </a:r>
            <a:r>
              <a:rPr lang="en-US" dirty="0" err="1">
                <a:solidFill>
                  <a:srgbClr val="0070C0"/>
                </a:solidFill>
              </a:rPr>
              <a:t>কর্তব্য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সম্পর্কে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জানার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জন্য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 err="1">
                <a:solidFill>
                  <a:srgbClr val="0070C0"/>
                </a:solidFill>
              </a:rPr>
              <a:t>স্বদেশপ্রেম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জাগ্রত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করার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জন্য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 err="1">
                <a:solidFill>
                  <a:srgbClr val="0070C0"/>
                </a:solidFill>
              </a:rPr>
              <a:t>উন্নত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জীবন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লাভের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জন্য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 err="1">
                <a:solidFill>
                  <a:srgbClr val="0070C0"/>
                </a:solidFill>
              </a:rPr>
              <a:t>রাষ্ট্রীয়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প্রতিষ্ঠান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সম্পর্কে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জ্ঞান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অর্জনের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জন্য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 err="1">
                <a:solidFill>
                  <a:srgbClr val="0070C0"/>
                </a:solidFill>
              </a:rPr>
              <a:t>কল্যাণ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রাষ্ট্রের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ধারণা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লাভের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জন্য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 err="1">
                <a:solidFill>
                  <a:srgbClr val="0070C0"/>
                </a:solidFill>
              </a:rPr>
              <a:t>নাগরিকের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অতীত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বর্তমান</a:t>
            </a:r>
            <a:r>
              <a:rPr lang="en-US" dirty="0">
                <a:solidFill>
                  <a:srgbClr val="0070C0"/>
                </a:solidFill>
              </a:rPr>
              <a:t> ও </a:t>
            </a:r>
            <a:r>
              <a:rPr lang="en-US" dirty="0" err="1">
                <a:solidFill>
                  <a:srgbClr val="0070C0"/>
                </a:solidFill>
              </a:rPr>
              <a:t>ভবিষ্য</a:t>
            </a:r>
            <a:r>
              <a:rPr lang="en-US" dirty="0">
                <a:solidFill>
                  <a:srgbClr val="0070C0"/>
                </a:solidFill>
              </a:rPr>
              <a:t>ৎ </a:t>
            </a:r>
            <a:r>
              <a:rPr lang="en-US" dirty="0" err="1">
                <a:solidFill>
                  <a:srgbClr val="0070C0"/>
                </a:solidFill>
              </a:rPr>
              <a:t>জ্ঞান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লাভের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জন্য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 err="1">
                <a:solidFill>
                  <a:srgbClr val="0070C0"/>
                </a:solidFill>
              </a:rPr>
              <a:t>প্রশাসনিক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জ্ঞান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বৃদ্ধির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জন্য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 err="1">
                <a:solidFill>
                  <a:srgbClr val="0070C0"/>
                </a:solidFill>
              </a:rPr>
              <a:t>গনতন্রের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বিকাশ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সম্পর্কে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জ্ঞান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লাভের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জন্য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সুযোগ্য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নেতৃত্ব</a:t>
            </a:r>
            <a:r>
              <a:rPr lang="en-US" dirty="0">
                <a:solidFill>
                  <a:srgbClr val="0070C0"/>
                </a:solidFill>
              </a:rPr>
              <a:t> ও </a:t>
            </a:r>
            <a:r>
              <a:rPr lang="en-US" dirty="0" err="1">
                <a:solidFill>
                  <a:srgbClr val="0070C0"/>
                </a:solidFill>
              </a:rPr>
              <a:t>সুষ্ঠ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সমাজ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গঠনের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জন্যতুলনামূলক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রাজনীতি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ধারনার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জন্য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 err="1">
                <a:solidFill>
                  <a:srgbClr val="0070C0"/>
                </a:solidFill>
              </a:rPr>
              <a:t>বিশ্বশান্তি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প্রতিষ্ঠার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জন্য</a:t>
            </a:r>
            <a:r>
              <a:rPr lang="en-US" dirty="0">
                <a:solidFill>
                  <a:srgbClr val="0070C0"/>
                </a:solidFill>
              </a:rPr>
              <a:t>।     </a:t>
            </a:r>
          </a:p>
        </p:txBody>
      </p:sp>
    </p:spTree>
    <p:extLst>
      <p:ext uri="{BB962C8B-B14F-4D97-AF65-F5344CB8AC3E}">
        <p14:creationId xmlns:p14="http://schemas.microsoft.com/office/powerpoint/2010/main" val="1458359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9ADC2-3E1B-D24C-8E37-E051A7672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সুশাসনের ধারনাঃ-Concept of the Good Governance.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52392-02C0-D04C-9ECF-1357790F0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sz="12800"/>
              <a:t>Good  যার অর্থ সু, Governance যার অর্থ শাসন  এ দু’টি প্রত্যয়ের সমন্বয়ে গঠিত ।</a:t>
            </a:r>
          </a:p>
          <a:p>
            <a:pPr marL="0" indent="0">
              <a:buNone/>
            </a:pPr>
            <a:r>
              <a:rPr lang="en-US" sz="12800"/>
              <a:t>Governance </a:t>
            </a:r>
            <a:r>
              <a:rPr lang="en-US" sz="12800">
                <a:solidFill>
                  <a:schemeClr val="accent2">
                    <a:lumMod val="75000"/>
                  </a:schemeClr>
                </a:solidFill>
              </a:rPr>
              <a:t>একটি বহুমাত্রিক ধারণা । এটি ল্যাটিন শব্দ gubernan থেকে , যার অর্থ জাহাজ পরিচালনা করা। সাধারণত  Governance বা শাসন এমন একটি পদ্ধতিকে বোঝায়, যেখানে একটি পরিকল্পিত প্রক্রিয়ার মাধ্যমে কোনো সংস্থা , সমাজ বা রাষ্ট্র পরিচালনার ক্ষেত্রে সিদ্ধান্ত গ্রহন ও নীতি নির্ধারণ করা হয়।</a:t>
            </a:r>
          </a:p>
          <a:p>
            <a:pPr marL="0" indent="0">
              <a:buNone/>
            </a:pPr>
            <a:r>
              <a:rPr lang="en-US" sz="12800">
                <a:solidFill>
                  <a:srgbClr val="7030A0"/>
                </a:solidFill>
              </a:rPr>
              <a:t>সুশাসন হলো একটি গনতান্ত্রিক প্রক্রিয়া যা দায়িত্বশীলতা, স্বচ্ছতা, আইন কাঠামো এবং অংশগ্রহণের উপর নির্ভরশীল ।  সুশাসনের মৌলিক কাজ হলো রাষ্ট্রকে দুর্নীতিমুক্ত করে সেখানে ন্যায়পরায়ণতা ও আইনের প্রতিষ্ঠা করা।    </a:t>
            </a:r>
            <a:r>
              <a:rPr lang="en-US" sz="12800">
                <a:solidFill>
                  <a:schemeClr val="accent2">
                    <a:lumMod val="75000"/>
                  </a:schemeClr>
                </a:solidFill>
              </a:rPr>
              <a:t>   </a:t>
            </a:r>
          </a:p>
          <a:p>
            <a:pPr marL="0" indent="0">
              <a:buNone/>
            </a:pPr>
            <a:r>
              <a:rPr lang="en-US" sz="12800">
                <a:solidFill>
                  <a:schemeClr val="accent2">
                    <a:lumMod val="75000"/>
                  </a:schemeClr>
                </a:solidFill>
              </a:rPr>
              <a:t>    </a:t>
            </a:r>
            <a:r>
              <a:rPr lang="en-US" sz="1280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010133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621</Words>
  <Application>Microsoft Office PowerPoint</Application>
  <PresentationFormat>Widescreen</PresentationFormat>
  <Paragraphs>76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শুভেচ্ছা ও শুভকামনা।  </vt:lpstr>
      <vt:lpstr>PowerPoint Presentation</vt:lpstr>
      <vt:lpstr>প্রথম অধ্যায়  পৌরনীতি ও সুশাসন পরিচিতিঃ-  Introduction to Civics and Good Governance.   </vt:lpstr>
      <vt:lpstr>পৌরনীতির ধারনা ও সংজ্ঞা  </vt:lpstr>
      <vt:lpstr>★নাগরিকতার সাথে জড়িত সব প্রশ্ন নিয়ে যে শাস্ত্র আলোচনা করে তাকে পৌরনীতি বলে।ঃ-E. M.White.  ★ Civics is the study of Institutions , habits , activities, and spirit by means of which a Man or Woman may fulfil the duties and receive benefits of membership in a political community: F. I. Gloud. ( “যেসব প্রতিষ্ঠান অভ্যাস কার্যাবলি ও চেতনার দ্বারা মানুষ রাষ্ট্রীয় বা রাজনৈতিক সমাজের প্রতি দায়িত্ব ও কর্তব্য পালন এবং অধিকার ভোগ করতে পারে , তার অধ্যয়নই হচ্ছে পৌরনীতি।”  ★ পৌরনীতি ইংরেজি Civics শব্দের বাংলা প্রতিশব্দ। Civics শব্দটি দু’টি ল্যাটিন শব্দCivis সিভিস) ও Civitas(সিভিটাস) থেকে এসেছে।  শব্দ দুটির অর্থ হলো নাগরিক ও নগর রাষ্ট্র।       পৌরনীতির  আলোচ্য বিষয় নিম্নে ছক আকারে দেয়া হলো। </vt:lpstr>
      <vt:lpstr>PowerPoint Presentation</vt:lpstr>
      <vt:lpstr>PowerPoint Presentation</vt:lpstr>
      <vt:lpstr>পৌরনীতি পাঠের প্রয়োজনীয়তাঃ Necessity of the Study of Civics.   </vt:lpstr>
      <vt:lpstr>সুশাসনের ধারনাঃ-Concept of the Good Governance. </vt:lpstr>
      <vt:lpstr>সুশাসনের বৈশিষ্ট্য:Features of Good Governance.   </vt:lpstr>
      <vt:lpstr>+**বাড়ির কাজ/দলীয় কাজ /একক কাজ/(আলোচনা)।    ★*পৌরনীতি ও সুশাসনের ক্রমবিকাশ ★পৌরনীতি ও সুশাসনের সম্পর্ক ★বাংলাদেশে পৌরনীতি ও সুশাসন পাঠের গুরুত্ব।  ★পৌরনীতি ও সুশাসনের সাথে জ্ঞানের অন্যান্য ক্ষেত্রের সম্পর্ক =&gt;&lt; যেমন –রাষ্ট্রবিজ্ঞান,ইতিহাস, সমাজবিজ্ঞান, লোক প্রশাসন, অর্থনীতি,নীতিশাস্ত্র, ভূগোল, জনসংখ্যা ওউন্নয়নচর্চা,হিউম্যান রাইটস অ্যান্ড জেন্ডার স্টাডিজ, তথ্য ও যোগাযোগ প্রযুক্তি। 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 ও শুভকামনা।  </dc:title>
  <cp:lastModifiedBy>nazminbanu189@gmail.com</cp:lastModifiedBy>
  <cp:revision>11</cp:revision>
  <dcterms:modified xsi:type="dcterms:W3CDTF">2020-08-30T07:55:33Z</dcterms:modified>
</cp:coreProperties>
</file>