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4" r:id="rId3"/>
    <p:sldId id="284" r:id="rId4"/>
    <p:sldId id="285" r:id="rId5"/>
    <p:sldId id="262" r:id="rId6"/>
    <p:sldId id="257" r:id="rId7"/>
    <p:sldId id="269" r:id="rId8"/>
    <p:sldId id="263" r:id="rId9"/>
    <p:sldId id="259" r:id="rId10"/>
    <p:sldId id="266" r:id="rId11"/>
    <p:sldId id="267" r:id="rId12"/>
    <p:sldId id="268" r:id="rId13"/>
    <p:sldId id="270" r:id="rId14"/>
    <p:sldId id="275" r:id="rId15"/>
    <p:sldId id="277" r:id="rId16"/>
    <p:sldId id="271" r:id="rId17"/>
    <p:sldId id="278" r:id="rId18"/>
    <p:sldId id="286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00"/>
    <a:srgbClr val="0080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5341" autoAdjust="0"/>
  </p:normalViewPr>
  <p:slideViewPr>
    <p:cSldViewPr>
      <p:cViewPr varScale="1">
        <p:scale>
          <a:sx n="45" d="100"/>
          <a:sy n="45" d="100"/>
        </p:scale>
        <p:origin x="-4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4D354-4429-4034-B3AD-E99E9CBA3ACA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E54BD-D0F2-4037-9FC5-BB23C7AE2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E54BD-D0F2-4037-9FC5-BB23C7AE2C1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E54BD-D0F2-4037-9FC5-BB23C7AE2C1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E54BD-D0F2-4037-9FC5-BB23C7AE2C1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E54BD-D0F2-4037-9FC5-BB23C7AE2C1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E54BD-D0F2-4037-9FC5-BB23C7AE2C1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E54BD-D0F2-4037-9FC5-BB23C7AE2C1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245-0A42-45C7-8B77-7D8B9C29427C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CBA80-7B41-4728-BE20-60DC4798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245-0A42-45C7-8B77-7D8B9C29427C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CBA80-7B41-4728-BE20-60DC4798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245-0A42-45C7-8B77-7D8B9C29427C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CBA80-7B41-4728-BE20-60DC4798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245-0A42-45C7-8B77-7D8B9C29427C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CBA80-7B41-4728-BE20-60DC4798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245-0A42-45C7-8B77-7D8B9C29427C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CBA80-7B41-4728-BE20-60DC4798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245-0A42-45C7-8B77-7D8B9C29427C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CBA80-7B41-4728-BE20-60DC4798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245-0A42-45C7-8B77-7D8B9C29427C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CBA80-7B41-4728-BE20-60DC4798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245-0A42-45C7-8B77-7D8B9C29427C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CBA80-7B41-4728-BE20-60DC4798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245-0A42-45C7-8B77-7D8B9C29427C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CBA80-7B41-4728-BE20-60DC4798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245-0A42-45C7-8B77-7D8B9C29427C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CBA80-7B41-4728-BE20-60DC4798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245-0A42-45C7-8B77-7D8B9C29427C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CBA80-7B41-4728-BE20-60DC4798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91245-0A42-45C7-8B77-7D8B9C29427C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CBA80-7B41-4728-BE20-60DC4798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hp\Downloads\Voice%20004.m4a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905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514600" y="2362200"/>
            <a:ext cx="3886200" cy="3688662"/>
            <a:chOff x="3428999" y="2331138"/>
            <a:chExt cx="2743201" cy="3841062"/>
          </a:xfrm>
        </p:grpSpPr>
        <p:pic>
          <p:nvPicPr>
            <p:cNvPr id="1026" name="Picture 2" descr="C:\Users\user\Desktop\Picture1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428999" y="4344136"/>
              <a:ext cx="2743201" cy="1828064"/>
            </a:xfrm>
            <a:prstGeom prst="rect">
              <a:avLst/>
            </a:prstGeom>
            <a:solidFill>
              <a:schemeClr val="tx1"/>
            </a:solidFill>
          </p:spPr>
        </p:pic>
        <p:pic>
          <p:nvPicPr>
            <p:cNvPr id="4" name="Picture 2" descr="C:\Users\hp\Desktop\Picture3.pn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428999" y="2331138"/>
              <a:ext cx="2508071" cy="1942118"/>
            </a:xfrm>
            <a:prstGeom prst="rect">
              <a:avLst/>
            </a:prstGeom>
            <a:noFill/>
          </p:spPr>
        </p:pic>
      </p:grpSp>
      <p:pic>
        <p:nvPicPr>
          <p:cNvPr id="6" name="Voice 004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-990600" y="3352800"/>
            <a:ext cx="228600" cy="228600"/>
          </a:xfrm>
          <a:prstGeom prst="rect">
            <a:avLst/>
          </a:prstGeom>
        </p:spPr>
      </p:pic>
    </p:spTree>
  </p:cSld>
  <p:clrMapOvr>
    <a:masterClrMapping/>
  </p:clrMapOvr>
  <p:transition spd="slow" advTm="30000">
    <p:zoom/>
    <p:sndAc>
      <p:stSnd>
        <p:snd r:embed="rId4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solidFill>
            <a:srgbClr val="00B050"/>
          </a:solidFill>
        </p:spPr>
        <p:txBody>
          <a:bodyPr/>
          <a:lstStyle/>
          <a:p>
            <a:r>
              <a:rPr lang="bn-BD" u="sng" spc="-300" dirty="0" smtClean="0">
                <a:latin typeface="NikoshBAN" pitchFamily="2" charset="0"/>
                <a:cs typeface="NikoshBAN" pitchFamily="2" charset="0"/>
              </a:rPr>
              <a:t>পাঠ উপস্থাপনা </a:t>
            </a:r>
            <a:br>
              <a:rPr lang="bn-BD" u="sng" spc="-300" dirty="0" smtClean="0">
                <a:latin typeface="NikoshBAN" pitchFamily="2" charset="0"/>
                <a:cs typeface="NikoshBAN" pitchFamily="2" charset="0"/>
              </a:rPr>
            </a:br>
            <a:r>
              <a:rPr lang="en-US" spc="-300" dirty="0" smtClean="0">
                <a:latin typeface="NikoshBAN" pitchFamily="2" charset="0"/>
                <a:cs typeface="NikoshBAN" pitchFamily="2" charset="0"/>
              </a:rPr>
              <a:t>C </a:t>
            </a:r>
            <a:r>
              <a:rPr lang="bn-BD" spc="-3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pc="-3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pc="-300" dirty="0" smtClean="0">
                <a:latin typeface="NikoshBAN" pitchFamily="2" charset="0"/>
                <a:cs typeface="NikoshBAN" pitchFamily="2" charset="0"/>
              </a:rPr>
              <a:t>ভাষা </a:t>
            </a:r>
            <a:r>
              <a:rPr lang="bn-BD" u="sng" spc="-3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u="sng" spc="-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ডেনিস রিসি যুক্তরাষ্টের বেল ল্যাবরেটারিতে  ১৯৭০ সালে ইউনিক্স অপারেটিং সিস্টেম ব্যবহার করে সি প্রোগ্রামিং ভাষা উদ্ভাবন করেন। সি একটি মধ্যস্তরের ভাষা ।কারন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C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-তে নিম্ম স্তরের ভাষা এবং উচ্চ স্তরের ভাষার সুবিধা আছে।</a:t>
            </a:r>
          </a:p>
          <a:p>
            <a:pPr algn="just">
              <a:buFont typeface="Wingdings" pitchFamily="2" charset="2"/>
              <a:buChar char="v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ডস অপারেটিং বা এপ্লিকেশন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software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থেকে  উইন্ডোজ ভিত্তিক যে কোন প্রোগ্রামে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C-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ব্যবহার হচ্ছে।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C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-প্রোগ্রামের মৌলিক গঠন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0" y="685799"/>
          <a:ext cx="9296400" cy="65191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6993"/>
                <a:gridCol w="4149407"/>
              </a:tblGrid>
              <a:tr h="537381">
                <a:tc>
                  <a:txBody>
                    <a:bodyPr/>
                    <a:lstStyle/>
                    <a:p>
                      <a:pPr>
                        <a:tabLst/>
                      </a:pP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Documentation                 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312863" algn="l"/>
                        </a:tabLst>
                      </a:pPr>
                      <a:r>
                        <a:rPr lang="bn-BD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 প্রোগ্রামে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লেখা  আবশ্যক  নয়।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75966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Link Section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এই সেকশন  মূল  প্রোগ্রামে লেখা আবশ্যক।</a:t>
                      </a:r>
                      <a:endParaRPr lang="en-US" sz="24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60612">
                <a:tc>
                  <a:txBody>
                    <a:bodyPr/>
                    <a:lstStyle/>
                    <a:p>
                      <a:pPr marL="457200" lvl="0" indent="-457200">
                        <a:buFont typeface="Arial" pitchFamily="34" charset="0"/>
                        <a:buNone/>
                      </a:pPr>
                      <a:r>
                        <a:rPr lang="en-US" sz="2400" b="0" dirty="0" smtClean="0"/>
                        <a:t>Definition Section  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প্রোগ্রামে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লেখা  আবশ্যক  নয়।।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60612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Global Declaration section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প্রোগ্রামে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লেখা  আবশ্যক  নয়।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3030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Main()  </a:t>
                      </a:r>
                    </a:p>
                    <a:p>
                      <a:r>
                        <a:rPr lang="en-US" sz="2400" dirty="0" smtClean="0"/>
                        <a:t>     {</a:t>
                      </a:r>
                      <a:r>
                        <a:rPr lang="bn-BD" sz="2400" dirty="0" smtClean="0"/>
                        <a:t>                                                     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Declaration  part</a:t>
                      </a:r>
                    </a:p>
                    <a:p>
                      <a:r>
                        <a:rPr lang="en-US" sz="2400" dirty="0" smtClean="0"/>
                        <a:t> </a:t>
                      </a:r>
                    </a:p>
                    <a:p>
                      <a:r>
                        <a:rPr lang="en-US" sz="2400" dirty="0" smtClean="0"/>
                        <a:t>Executable part</a:t>
                      </a:r>
                    </a:p>
                    <a:p>
                      <a:r>
                        <a:rPr lang="en-US" sz="2400" dirty="0" smtClean="0"/>
                        <a:t>}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  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এই সেকশন গুলি মূল  প্রোগ্রামে লেখা  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   </a:t>
                      </a:r>
                    </a:p>
                    <a:p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      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আবশ্যক।</a:t>
                      </a:r>
                      <a:endParaRPr lang="en-US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93457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 </a:t>
                      </a:r>
                      <a:r>
                        <a:rPr lang="en-US" sz="2400" dirty="0" err="1" smtClean="0"/>
                        <a:t>programe</a:t>
                      </a:r>
                      <a:r>
                        <a:rPr lang="en-US" sz="2400" dirty="0" smtClean="0"/>
                        <a:t>                             </a:t>
                      </a:r>
                    </a:p>
                    <a:p>
                      <a:r>
                        <a:rPr lang="en-US" sz="2400" dirty="0" smtClean="0"/>
                        <a:t>{</a:t>
                      </a:r>
                    </a:p>
                    <a:p>
                      <a:r>
                        <a:rPr lang="en-US" sz="2400" dirty="0" smtClean="0"/>
                        <a:t>Local Declaration</a:t>
                      </a:r>
                    </a:p>
                    <a:p>
                      <a:r>
                        <a:rPr lang="en-US" sz="2400" dirty="0" smtClean="0"/>
                        <a:t>Statement</a:t>
                      </a:r>
                    </a:p>
                    <a:p>
                      <a:r>
                        <a:rPr lang="en-US" sz="2400" dirty="0" smtClean="0"/>
                        <a:t>}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এই সেকশন গুলি মূল          </a:t>
                      </a:r>
                    </a:p>
                    <a:p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            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প্রোগ্রামে লেখা  আবশ্যক   </a:t>
                      </a:r>
                    </a:p>
                    <a:p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         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       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নয়।</a:t>
                      </a:r>
                      <a:endParaRPr lang="en-US" sz="24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9160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মৌলিক গঠনের বর্ণনা।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48006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Documentation   : 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প্রোগ্রামে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লেখা  আবশ্যক  নয়।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/* this is my first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programe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*/                          </a:t>
            </a:r>
          </a:p>
          <a:p>
            <a:pPr>
              <a:buNone/>
            </a:pPr>
            <a:r>
              <a:rPr lang="en-US" sz="2800" dirty="0" smtClean="0"/>
              <a:t>2.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Link</a:t>
            </a:r>
            <a:r>
              <a:rPr lang="en-US" sz="2800" dirty="0" smtClean="0"/>
              <a:t> Section  : #include&lt;</a:t>
            </a:r>
            <a:r>
              <a:rPr lang="en-US" sz="2800" dirty="0" err="1" smtClean="0"/>
              <a:t>stdio.h</a:t>
            </a:r>
            <a:r>
              <a:rPr lang="en-US" sz="2800" dirty="0" smtClean="0"/>
              <a:t>&gt;</a:t>
            </a:r>
            <a:r>
              <a:rPr lang="bn-BD" sz="2800" dirty="0" smtClean="0"/>
              <a:t> (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header file,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আবশ্যক অংশ)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</a:t>
            </a:r>
          </a:p>
          <a:p>
            <a:pPr>
              <a:buNone/>
            </a:pPr>
            <a:r>
              <a:rPr lang="en-US" sz="2400" dirty="0" smtClean="0"/>
              <a:t> Library function           </a:t>
            </a:r>
            <a:r>
              <a:rPr lang="en-US" sz="2800" dirty="0" smtClean="0"/>
              <a:t>   </a:t>
            </a:r>
            <a:r>
              <a:rPr lang="en-US" sz="2800" dirty="0" err="1" smtClean="0"/>
              <a:t>printf</a:t>
            </a:r>
            <a:r>
              <a:rPr lang="en-US" sz="2800" dirty="0" smtClean="0"/>
              <a:t>()     </a:t>
            </a:r>
            <a:r>
              <a:rPr lang="en-US" sz="2800" dirty="0" err="1" smtClean="0"/>
              <a:t>scanf</a:t>
            </a:r>
            <a:r>
              <a:rPr lang="en-US" sz="2400" dirty="0" smtClean="0"/>
              <a:t>(),              Library function</a:t>
            </a:r>
          </a:p>
          <a:p>
            <a:pPr>
              <a:buNone/>
            </a:pPr>
            <a:r>
              <a:rPr lang="en-US" sz="2800" dirty="0" smtClean="0"/>
              <a:t>3. Definition :  #define pie=3.14 (constant) 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লেখা  আবশ্যক  নয়।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4.Global Declaration : variable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প্রোগ্রামে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লেখা  আবশ্যক  নয়।</a:t>
            </a:r>
            <a:endParaRPr lang="bn-BD" sz="2800" dirty="0" smtClean="0"/>
          </a:p>
          <a:p>
            <a:pPr>
              <a:buNone/>
            </a:pPr>
            <a:r>
              <a:rPr lang="bn-BD" sz="2800" dirty="0" smtClean="0">
                <a:solidFill>
                  <a:srgbClr val="000000"/>
                </a:solidFill>
              </a:rPr>
              <a:t>( </a:t>
            </a:r>
            <a:r>
              <a:rPr lang="bn-BD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মেইন ফাংশনের উপরে থাকে।যা ফাংশনে বা প্রোগ্রামে সবখানে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Excute</a:t>
            </a:r>
            <a:r>
              <a:rPr lang="bn-BD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হয়। )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3657600" y="28194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4572000" y="3124200"/>
            <a:ext cx="7620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867400" y="3733800"/>
            <a:ext cx="609600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2514600" y="3733800"/>
            <a:ext cx="685800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Main() function :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আবশ্যক অংশ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main()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=1;                                                 declaration part</a:t>
            </a:r>
          </a:p>
          <a:p>
            <a:pPr>
              <a:buNone/>
            </a:pPr>
            <a:r>
              <a:rPr lang="bn-BD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Input</a:t>
            </a:r>
            <a:r>
              <a:rPr lang="bn-BD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statement  :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scanf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()              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Excute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part</a:t>
            </a:r>
          </a:p>
          <a:p>
            <a:pPr>
              <a:buNone/>
            </a:pPr>
            <a:r>
              <a:rPr lang="bn-BD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Out put</a:t>
            </a:r>
            <a:r>
              <a:rPr lang="bn-BD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statement :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()                      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81200" y="3352800"/>
            <a:ext cx="3733800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67400" y="4267200"/>
            <a:ext cx="762000" cy="1524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4800600" y="3810000"/>
            <a:ext cx="991394" cy="1144588"/>
            <a:chOff x="4800600" y="3810000"/>
            <a:chExt cx="991394" cy="1144588"/>
          </a:xfrm>
        </p:grpSpPr>
        <p:cxnSp>
          <p:nvCxnSpPr>
            <p:cNvPr id="15" name="Straight Connector 14"/>
            <p:cNvCxnSpPr/>
            <p:nvPr/>
          </p:nvCxnSpPr>
          <p:spPr>
            <a:xfrm rot="5400000">
              <a:off x="5220494" y="4381500"/>
              <a:ext cx="1142206" cy="79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800600" y="3810000"/>
              <a:ext cx="990600" cy="158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029200" y="4953000"/>
              <a:ext cx="762000" cy="1588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একটি সরল প্রোগ্রাম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Hello Bangladesh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লেখা স্ক্রীণে প্রদর্শন করা</a:t>
            </a:r>
            <a:br>
              <a:rPr lang="bn-BD" sz="2800" dirty="0" smtClean="0">
                <a:latin typeface="NikoshBAN" pitchFamily="2" charset="0"/>
                <a:cs typeface="NikoshBAN" pitchFamily="2" charset="0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78363"/>
          </a:xfrm>
          <a:solidFill>
            <a:srgbClr val="00FFFF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#include&lt;</a:t>
            </a:r>
            <a:r>
              <a:rPr lang="en-US" sz="2800" dirty="0" err="1" smtClean="0"/>
              <a:t>stdio.h</a:t>
            </a:r>
            <a:r>
              <a:rPr lang="en-US" sz="2800" dirty="0" smtClean="0"/>
              <a:t>&gt;</a:t>
            </a:r>
            <a:endParaRPr lang="bn-BD" sz="2800" dirty="0" smtClean="0"/>
          </a:p>
          <a:p>
            <a:pPr>
              <a:buNone/>
            </a:pPr>
            <a:r>
              <a:rPr lang="bn-BD" sz="2800" dirty="0" smtClean="0">
                <a:solidFill>
                  <a:srgbClr val="FF0000"/>
                </a:solidFill>
              </a:rPr>
              <a:t>#</a:t>
            </a:r>
            <a:r>
              <a:rPr lang="en-US" sz="2800" dirty="0" smtClean="0">
                <a:solidFill>
                  <a:srgbClr val="FF0000"/>
                </a:solidFill>
              </a:rPr>
              <a:t> include&lt;</a:t>
            </a:r>
            <a:r>
              <a:rPr lang="en-US" sz="2800" dirty="0" err="1" smtClean="0">
                <a:solidFill>
                  <a:srgbClr val="FF0000"/>
                </a:solidFill>
              </a:rPr>
              <a:t>conio.h</a:t>
            </a:r>
            <a:r>
              <a:rPr lang="en-US" sz="2800" dirty="0" smtClean="0">
                <a:solidFill>
                  <a:srgbClr val="FF0000"/>
                </a:solidFill>
              </a:rPr>
              <a:t>&gt;</a:t>
            </a:r>
          </a:p>
          <a:p>
            <a:pPr>
              <a:buNone/>
            </a:pPr>
            <a:r>
              <a:rPr lang="en-US" sz="2800" dirty="0" smtClean="0"/>
              <a:t>main()</a:t>
            </a:r>
          </a:p>
          <a:p>
            <a:pPr>
              <a:buNone/>
            </a:pPr>
            <a:r>
              <a:rPr lang="en-US" sz="2800" dirty="0" smtClean="0"/>
              <a:t>{</a:t>
            </a:r>
          </a:p>
          <a:p>
            <a:pPr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printf</a:t>
            </a:r>
            <a:r>
              <a:rPr lang="en-US" sz="2800" dirty="0" smtClean="0">
                <a:solidFill>
                  <a:srgbClr val="FF0000"/>
                </a:solidFill>
              </a:rPr>
              <a:t>("Hello Bangladesh");</a:t>
            </a:r>
          </a:p>
          <a:p>
            <a:pPr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getch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>
              <a:buNone/>
            </a:pPr>
            <a:r>
              <a:rPr lang="en-US" sz="2800" dirty="0" smtClean="0"/>
              <a:t>}</a:t>
            </a:r>
            <a:endParaRPr lang="en-US" sz="2800" dirty="0"/>
          </a:p>
        </p:txBody>
      </p:sp>
      <p:grpSp>
        <p:nvGrpSpPr>
          <p:cNvPr id="4" name="Group 13"/>
          <p:cNvGrpSpPr/>
          <p:nvPr/>
        </p:nvGrpSpPr>
        <p:grpSpPr>
          <a:xfrm>
            <a:off x="3962400" y="2209800"/>
            <a:ext cx="3886200" cy="1981202"/>
            <a:chOff x="4114800" y="2438400"/>
            <a:chExt cx="3048800" cy="1778620"/>
          </a:xfrm>
        </p:grpSpPr>
        <p:cxnSp>
          <p:nvCxnSpPr>
            <p:cNvPr id="5" name="Straight Connector 4"/>
            <p:cNvCxnSpPr/>
            <p:nvPr/>
          </p:nvCxnSpPr>
          <p:spPr>
            <a:xfrm rot="10800000">
              <a:off x="4114800" y="2438400"/>
              <a:ext cx="3048000" cy="158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6274686" y="3328105"/>
              <a:ext cx="1777824" cy="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Arrow Connector 16"/>
          <p:cNvCxnSpPr/>
          <p:nvPr/>
        </p:nvCxnSpPr>
        <p:spPr>
          <a:xfrm>
            <a:off x="2133600" y="4191000"/>
            <a:ext cx="5715000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Hello Bangladesh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লেখাটি ২ বার স্ক্রীণে প্রদর্শন করা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#include&lt;</a:t>
            </a:r>
            <a:r>
              <a:rPr lang="en-US" sz="2800" dirty="0" err="1" smtClean="0"/>
              <a:t>stdio.h</a:t>
            </a:r>
            <a:r>
              <a:rPr lang="en-US" sz="2800" dirty="0" smtClean="0"/>
              <a:t>&gt;</a:t>
            </a:r>
            <a:endParaRPr lang="bn-BD" sz="2800" dirty="0" smtClean="0"/>
          </a:p>
          <a:p>
            <a:pPr>
              <a:buNone/>
            </a:pPr>
            <a:r>
              <a:rPr lang="bn-BD" sz="2800" dirty="0" smtClean="0"/>
              <a:t>#</a:t>
            </a:r>
            <a:r>
              <a:rPr lang="en-US" sz="2800" dirty="0" smtClean="0"/>
              <a:t> include&lt;</a:t>
            </a:r>
            <a:r>
              <a:rPr lang="en-US" sz="2800" dirty="0" err="1" smtClean="0"/>
              <a:t>conio.h</a:t>
            </a:r>
            <a:r>
              <a:rPr lang="en-US" sz="2800" dirty="0" smtClean="0"/>
              <a:t>&gt;</a:t>
            </a:r>
          </a:p>
          <a:p>
            <a:pPr>
              <a:buNone/>
            </a:pPr>
            <a:r>
              <a:rPr lang="en-US" sz="2800" dirty="0" smtClean="0"/>
              <a:t>main()</a:t>
            </a:r>
          </a:p>
          <a:p>
            <a:pPr>
              <a:buNone/>
            </a:pPr>
            <a:r>
              <a:rPr lang="en-US" sz="2800" dirty="0" smtClean="0"/>
              <a:t>{</a:t>
            </a:r>
          </a:p>
          <a:p>
            <a:pPr>
              <a:buNone/>
            </a:pPr>
            <a:r>
              <a:rPr lang="en-US" sz="2800" dirty="0" err="1" smtClean="0"/>
              <a:t>printf</a:t>
            </a:r>
            <a:r>
              <a:rPr lang="en-US" sz="2800" dirty="0" smtClean="0"/>
              <a:t>("Hello Bangladesh");</a:t>
            </a:r>
          </a:p>
          <a:p>
            <a:pPr>
              <a:buNone/>
            </a:pPr>
            <a:r>
              <a:rPr lang="en-US" sz="2800" dirty="0" err="1" smtClean="0"/>
              <a:t>printf</a:t>
            </a:r>
            <a:r>
              <a:rPr lang="en-US" sz="2800" dirty="0" smtClean="0"/>
              <a:t>("Hello Bangladesh");</a:t>
            </a:r>
            <a:endParaRPr lang="bn-BD" sz="2800" dirty="0" smtClean="0"/>
          </a:p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getch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();            </a:t>
            </a:r>
          </a:p>
          <a:p>
            <a:pPr>
              <a:buNone/>
            </a:pPr>
            <a:r>
              <a:rPr lang="en-US" sz="2800" dirty="0" smtClean="0"/>
              <a:t>}</a:t>
            </a:r>
          </a:p>
          <a:p>
            <a:pPr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BD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বি:দ্র: প্রতিটি স্টেটমেন্টের পর সেমিকোলন দিতে হয়।</a:t>
            </a:r>
            <a:endParaRPr lang="en-US" sz="2800" dirty="0" smtClean="0">
              <a:solidFill>
                <a:srgbClr val="002060"/>
              </a:solidFill>
            </a:endParaRPr>
          </a:p>
          <a:p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28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u="sng" dirty="0" smtClean="0">
                <a:latin typeface="NikoshBAN" pitchFamily="2" charset="0"/>
                <a:cs typeface="NikoshBAN" pitchFamily="2" charset="0"/>
              </a:rPr>
              <a:t>একটি সরল প্রোগ্রাম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২টি সংখ্যার যোগফল নির্ণয়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2800" dirty="0" smtClean="0">
                <a:latin typeface="NikoshBAN" pitchFamily="2" charset="0"/>
                <a:cs typeface="NikoshBAN" pitchFamily="2" charset="0"/>
              </a:rPr>
            </a:b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#include&lt;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stdio.h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bn-BD" sz="28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  <a:p>
            <a:pPr>
              <a:buNone/>
            </a:pPr>
            <a:r>
              <a:rPr lang="bn-BD" sz="2800" dirty="0" smtClean="0"/>
              <a:t>#</a:t>
            </a:r>
            <a:r>
              <a:rPr lang="en-US" sz="2800" dirty="0" smtClean="0"/>
              <a:t> include&lt;</a:t>
            </a:r>
            <a:r>
              <a:rPr lang="en-US" sz="2800" dirty="0" err="1" smtClean="0"/>
              <a:t>conio.h</a:t>
            </a:r>
            <a:r>
              <a:rPr lang="en-US" sz="2800" dirty="0" smtClean="0"/>
              <a:t>&gt;</a:t>
            </a:r>
            <a:r>
              <a:rPr lang="bn-BD" sz="2800" dirty="0" smtClean="0"/>
              <a:t>                   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main()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a,b,sum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scanf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("%d %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d",&amp;a,&amp;b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sum=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("%d=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sum",sum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getch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();   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bn-BD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276600" y="1600200"/>
            <a:ext cx="1752600" cy="3352800"/>
            <a:chOff x="3581400" y="1676400"/>
            <a:chExt cx="2133600" cy="3352800"/>
          </a:xfrm>
        </p:grpSpPr>
        <p:cxnSp>
          <p:nvCxnSpPr>
            <p:cNvPr id="18" name="Straight Connector 17"/>
            <p:cNvCxnSpPr/>
            <p:nvPr/>
          </p:nvCxnSpPr>
          <p:spPr>
            <a:xfrm rot="16200000" flipH="1">
              <a:off x="4001294" y="3315494"/>
              <a:ext cx="3352006" cy="75406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581400" y="1676400"/>
              <a:ext cx="2057400" cy="158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Arrow Connector 39"/>
          <p:cNvCxnSpPr/>
          <p:nvPr/>
        </p:nvCxnSpPr>
        <p:spPr>
          <a:xfrm>
            <a:off x="4114800" y="4114800"/>
            <a:ext cx="838200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114800" y="4876800"/>
            <a:ext cx="914400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12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bn-BD" sz="400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প্রোগ্রামের আবশ্যক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section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কি কি  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মেইন ফাংশনের কয়টি অংশ এবং কি কি ?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(),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scanf</a:t>
            </a:r>
            <a:r>
              <a:rPr lang="bn-BD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কোন হেডার ফাইলে থাকে।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Library function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কি ?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love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Baladesh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লেখাটি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স্ক্রীণে ৫বার প্রদর্শন করার সি- প্রোগ্রাম লিখ। ( দলীয় কাজ)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Header file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love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Baladesh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লেখাটি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স্ক্রীণে ৫বার প্রদর্শন করার সি- প্রোগ্রাম লিখ। ( দলীয় কাজ)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দলীয় 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828800"/>
            <a:ext cx="693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love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Baladesh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লেখাটি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স্ক্রীণে ৫বার প্রদর্শন করার সি- প্রোগ্রাম লিখ। 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rgbClr val="00B0F0"/>
          </a:solidFill>
        </p:spPr>
        <p:txBody>
          <a:bodyPr/>
          <a:lstStyle/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৩টি সংখ্যার যোগফল এবং গড় নির্ণয় করার সি- প্রোগ্রাম লিখ।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622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>
              <a:tabLst>
                <a:tab pos="3200400" algn="l"/>
              </a:tabLst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44958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274320">
              <a:spcBef>
                <a:spcPts val="0"/>
              </a:spcBef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274320">
              <a:spcBef>
                <a:spcPts val="0"/>
              </a:spcBef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সালেহ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উদ্দিন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274320">
              <a:spcBef>
                <a:spcPts val="0"/>
              </a:spcBef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সহকারি অধ্যাপক,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274320">
              <a:spcBef>
                <a:spcPts val="0"/>
              </a:spcBef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কালীগঞ্জ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274320">
              <a:spcBef>
                <a:spcPts val="0"/>
              </a:spcBef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কালীগঞ্জ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274320">
              <a:spcBef>
                <a:spcPts val="0"/>
              </a:spcBef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274320">
              <a:spcBef>
                <a:spcPts val="0"/>
              </a:spcBef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274320">
              <a:spcBef>
                <a:spcPts val="0"/>
              </a:spcBef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id-22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hp\Desktop\akm51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2362200"/>
            <a:ext cx="2209800" cy="2590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solidFill>
            <a:srgbClr val="FFFF00"/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E: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9144000" cy="51054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নিচের ছবিগুলো লক্ষ্য কর</a:t>
            </a:r>
            <a:endParaRPr lang="en-US" dirty="0"/>
          </a:p>
        </p:txBody>
      </p:sp>
      <p:pic>
        <p:nvPicPr>
          <p:cNvPr id="69634" name="Picture 2" descr="C:\Users\hp\Desktop\New folder\dreamstime_m_34371068-613x320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2209800"/>
            <a:ext cx="2918460" cy="2743200"/>
          </a:xfrm>
          <a:prstGeom prst="rect">
            <a:avLst/>
          </a:prstGeom>
          <a:noFill/>
        </p:spPr>
      </p:pic>
      <p:pic>
        <p:nvPicPr>
          <p:cNvPr id="69635" name="Picture 3" descr="C:\Users\hp\Desktop\New folder\130214111604_1_540x36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12307" y="2514600"/>
            <a:ext cx="2626493" cy="2590800"/>
          </a:xfrm>
          <a:prstGeom prst="rect">
            <a:avLst/>
          </a:prstGeom>
          <a:noFill/>
        </p:spPr>
      </p:pic>
      <p:pic>
        <p:nvPicPr>
          <p:cNvPr id="69636" name="Picture 4" descr="C:\Users\hp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2514600"/>
            <a:ext cx="2895600" cy="2590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8200" y="5029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মানুষের ভাষা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3429000" y="5074623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পাখির ভাষা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51816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কম্পিউটারের ভাষা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96962"/>
          </a:xfrm>
          <a:solidFill>
            <a:srgbClr val="FFFF00"/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নিচের ছবি গুলো দেখ</a:t>
            </a:r>
            <a:endParaRPr lang="en-US" dirty="0"/>
          </a:p>
        </p:txBody>
      </p:sp>
      <p:pic>
        <p:nvPicPr>
          <p:cNvPr id="70658" name="Picture 2" descr="C:\Users\hp\Desktop\malala-bc9a13908778a256a381dd6287c68b20abeea461-s900-c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600200"/>
            <a:ext cx="2027820" cy="1492332"/>
          </a:xfrm>
          <a:prstGeom prst="rect">
            <a:avLst/>
          </a:prstGeom>
          <a:noFill/>
        </p:spPr>
      </p:pic>
      <p:pic>
        <p:nvPicPr>
          <p:cNvPr id="70659" name="Picture 3" descr="C:\Users\hp\Desktop\p1albvi1d41pac7aq1l4tg251lri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447800"/>
            <a:ext cx="2112264" cy="1600200"/>
          </a:xfrm>
          <a:prstGeom prst="rect">
            <a:avLst/>
          </a:prstGeom>
          <a:noFill/>
        </p:spPr>
      </p:pic>
      <p:pic>
        <p:nvPicPr>
          <p:cNvPr id="70663" name="Picture 7" descr="C:\Users\hp\Desktop\New folder\inde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1" y="1676400"/>
            <a:ext cx="2514600" cy="1623257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/>
        </p:nvGrpSpPr>
        <p:grpSpPr>
          <a:xfrm>
            <a:off x="457200" y="3962400"/>
            <a:ext cx="2895600" cy="1524001"/>
            <a:chOff x="1490293" y="3581400"/>
            <a:chExt cx="2472107" cy="2438399"/>
          </a:xfrm>
        </p:grpSpPr>
        <p:pic>
          <p:nvPicPr>
            <p:cNvPr id="7" name="Picture 5" descr="C:\Users\hp\Desktop\k2-_ed8b8f8d-e696-4a96-8ce9-d78246f10ed1.v1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90293" y="3581400"/>
              <a:ext cx="2472107" cy="2438399"/>
            </a:xfrm>
            <a:prstGeom prst="rect">
              <a:avLst/>
            </a:prstGeom>
            <a:noFill/>
          </p:spPr>
        </p:pic>
        <p:pic>
          <p:nvPicPr>
            <p:cNvPr id="9" name="Picture 2" descr="C:\Users\hp\Desktop\New folder\6617665_orig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057400" y="4038600"/>
              <a:ext cx="1173203" cy="682136"/>
            </a:xfrm>
            <a:prstGeom prst="rect">
              <a:avLst/>
            </a:prstGeom>
            <a:noFill/>
          </p:spPr>
        </p:pic>
      </p:grpSp>
      <p:grpSp>
        <p:nvGrpSpPr>
          <p:cNvPr id="11" name="Group 10"/>
          <p:cNvGrpSpPr/>
          <p:nvPr/>
        </p:nvGrpSpPr>
        <p:grpSpPr>
          <a:xfrm>
            <a:off x="4343400" y="3886200"/>
            <a:ext cx="2971800" cy="1676400"/>
            <a:chOff x="3352800" y="1447800"/>
            <a:chExt cx="3124200" cy="2209800"/>
          </a:xfrm>
        </p:grpSpPr>
        <p:pic>
          <p:nvPicPr>
            <p:cNvPr id="12" name="Picture 6" descr="C:\Users\hp\Desktop\index.jp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352800" y="1447800"/>
              <a:ext cx="3124200" cy="2209800"/>
            </a:xfrm>
            <a:prstGeom prst="rect">
              <a:avLst/>
            </a:prstGeom>
            <a:noFill/>
          </p:spPr>
        </p:pic>
        <p:pic>
          <p:nvPicPr>
            <p:cNvPr id="13" name="Picture 7" descr="C:\Users\hp\Desktop\New folder\index.pn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886200" y="1905000"/>
              <a:ext cx="1066800" cy="800100"/>
            </a:xfrm>
            <a:prstGeom prst="rect">
              <a:avLst/>
            </a:prstGeom>
            <a:noFill/>
          </p:spPr>
        </p:pic>
      </p:grpSp>
      <p:sp>
        <p:nvSpPr>
          <p:cNvPr id="14" name="TextBox 13"/>
          <p:cNvSpPr txBox="1"/>
          <p:nvPr/>
        </p:nvSpPr>
        <p:spPr>
          <a:xfrm>
            <a:off x="457200" y="3352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টিভি প্রোগ্রাম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8200" y="55626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কম্পিউটার প্রোগ্রাম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53340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কম্পিউটার প্রোগ্রাম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800" y="3124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টিভি প্রোগ্রাম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6600" y="3276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টিভি টক শো’প্রোগ্রাম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6553200" cy="715962"/>
          </a:xfrm>
        </p:spPr>
        <p:txBody>
          <a:bodyPr>
            <a:norm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নিচের ছবি গুলো দেখ</a:t>
            </a:r>
            <a:endParaRPr lang="en-US" sz="3600" dirty="0"/>
          </a:p>
        </p:txBody>
      </p:sp>
      <p:pic>
        <p:nvPicPr>
          <p:cNvPr id="1027" name="Picture 3" descr="C:\Users\hp\Desktop\c-image\images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553200" y="2438400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3" descr="C:\Users\hp\Desktop\c-image\images.png"/>
          <p:cNvPicPr>
            <a:picLocks noChangeAspect="1" noChangeArrowheads="1"/>
          </p:cNvPicPr>
          <p:nvPr/>
        </p:nvPicPr>
        <p:blipFill>
          <a:blip r:embed="rId3"/>
          <a:srcRect b="31579"/>
          <a:stretch>
            <a:fillRect/>
          </a:stretch>
        </p:blipFill>
        <p:spPr bwMode="auto">
          <a:xfrm>
            <a:off x="6324600" y="1752600"/>
            <a:ext cx="2819400" cy="990600"/>
          </a:xfrm>
          <a:prstGeom prst="rect">
            <a:avLst/>
          </a:prstGeom>
          <a:noFill/>
        </p:spPr>
      </p:pic>
      <p:pic>
        <p:nvPicPr>
          <p:cNvPr id="16" name="Picture 3" descr="C:\Users\hp\Desktop\c-image\images.png"/>
          <p:cNvPicPr>
            <a:picLocks noChangeAspect="1" noChangeArrowheads="1"/>
          </p:cNvPicPr>
          <p:nvPr/>
        </p:nvPicPr>
        <p:blipFill>
          <a:blip r:embed="rId3"/>
          <a:srcRect b="23810"/>
          <a:stretch>
            <a:fillRect/>
          </a:stretch>
        </p:blipFill>
        <p:spPr bwMode="auto">
          <a:xfrm>
            <a:off x="6553200" y="3810000"/>
            <a:ext cx="2590800" cy="1219199"/>
          </a:xfrm>
          <a:prstGeom prst="rect">
            <a:avLst/>
          </a:prstGeom>
          <a:noFill/>
        </p:spPr>
      </p:pic>
      <p:pic>
        <p:nvPicPr>
          <p:cNvPr id="1026" name="Picture 2" descr="C:\Users\hp\Desktop\c-image\images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 t="15385" r="25807"/>
          <a:stretch>
            <a:fillRect/>
          </a:stretch>
        </p:blipFill>
        <p:spPr bwMode="auto">
          <a:xfrm>
            <a:off x="152400" y="1371600"/>
            <a:ext cx="3886200" cy="371172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914400" y="7902725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Dennis Ritchie</a:t>
            </a:r>
            <a:endParaRPr lang="en-US" sz="3600" dirty="0"/>
          </a:p>
        </p:txBody>
      </p:sp>
      <p:pic>
        <p:nvPicPr>
          <p:cNvPr id="3" name="Picture 2" descr="C:\Users\hp\Desktop\c-image\hqdefaul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0" y="2133600"/>
            <a:ext cx="3429000" cy="2495550"/>
          </a:xfrm>
          <a:prstGeom prst="rect">
            <a:avLst/>
          </a:prstGeom>
          <a:noFill/>
        </p:spPr>
      </p:pic>
      <p:pic>
        <p:nvPicPr>
          <p:cNvPr id="4" name="Picture 3" descr="C:\Users\hp\Desktop\c-image\unnamed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38600" y="3810000"/>
            <a:ext cx="1828800" cy="182880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1066800" y="5029200"/>
            <a:ext cx="220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Dennis Ritchie</a:t>
            </a:r>
            <a:endParaRPr lang="en-US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715962"/>
          </a:xfrm>
        </p:spPr>
        <p:txBody>
          <a:bodyPr>
            <a:no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নিচের ছবি গুলো দেখ</a:t>
            </a:r>
            <a:endParaRPr lang="en-US" sz="3600" dirty="0"/>
          </a:p>
        </p:txBody>
      </p:sp>
      <p:pic>
        <p:nvPicPr>
          <p:cNvPr id="1026" name="Picture 2" descr="C:\Users\hp\Desktop\c-image\images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15385" r="25807"/>
          <a:stretch>
            <a:fillRect/>
          </a:stretch>
        </p:blipFill>
        <p:spPr bwMode="auto">
          <a:xfrm>
            <a:off x="304800" y="1295399"/>
            <a:ext cx="3886200" cy="3711725"/>
          </a:xfrm>
          <a:prstGeom prst="rect">
            <a:avLst/>
          </a:prstGeom>
          <a:noFill/>
        </p:spPr>
      </p:pic>
      <p:pic>
        <p:nvPicPr>
          <p:cNvPr id="1027" name="Picture 3" descr="C:\Users\hp\Desktop\c-image\images.png"/>
          <p:cNvPicPr>
            <a:picLocks noChangeAspect="1" noChangeArrowheads="1"/>
          </p:cNvPicPr>
          <p:nvPr/>
        </p:nvPicPr>
        <p:blipFill>
          <a:blip r:embed="rId4"/>
          <a:srcRect b="24378"/>
          <a:stretch>
            <a:fillRect/>
          </a:stretch>
        </p:blipFill>
        <p:spPr bwMode="auto">
          <a:xfrm>
            <a:off x="6096000" y="2133600"/>
            <a:ext cx="2586736" cy="1447800"/>
          </a:xfrm>
          <a:prstGeom prst="rect">
            <a:avLst/>
          </a:prstGeom>
          <a:noFill/>
        </p:spPr>
      </p:pic>
      <p:pic>
        <p:nvPicPr>
          <p:cNvPr id="7" name="Picture 3" descr="C:\Users\hp\Desktop\c-image\images.png"/>
          <p:cNvPicPr>
            <a:picLocks noChangeAspect="1" noChangeArrowheads="1"/>
          </p:cNvPicPr>
          <p:nvPr/>
        </p:nvPicPr>
        <p:blipFill>
          <a:blip r:embed="rId4"/>
          <a:srcRect b="31579"/>
          <a:stretch>
            <a:fillRect/>
          </a:stretch>
        </p:blipFill>
        <p:spPr bwMode="auto">
          <a:xfrm>
            <a:off x="5867400" y="1371600"/>
            <a:ext cx="2819400" cy="990600"/>
          </a:xfrm>
          <a:prstGeom prst="rect">
            <a:avLst/>
          </a:prstGeom>
          <a:noFill/>
        </p:spPr>
      </p:pic>
      <p:pic>
        <p:nvPicPr>
          <p:cNvPr id="16" name="Picture 3" descr="C:\Users\hp\Desktop\c-image\images.png"/>
          <p:cNvPicPr>
            <a:picLocks noChangeAspect="1" noChangeArrowheads="1"/>
          </p:cNvPicPr>
          <p:nvPr/>
        </p:nvPicPr>
        <p:blipFill>
          <a:blip r:embed="rId4"/>
          <a:srcRect b="23810"/>
          <a:stretch>
            <a:fillRect/>
          </a:stretch>
        </p:blipFill>
        <p:spPr bwMode="auto">
          <a:xfrm>
            <a:off x="6172200" y="3429000"/>
            <a:ext cx="2590800" cy="1219199"/>
          </a:xfrm>
          <a:prstGeom prst="rect">
            <a:avLst/>
          </a:prstGeom>
          <a:noFill/>
        </p:spPr>
      </p:pic>
      <p:pic>
        <p:nvPicPr>
          <p:cNvPr id="39" name="Picture 3" descr="C:\Users\hp\Desktop\c-image\images.png"/>
          <p:cNvPicPr>
            <a:picLocks noChangeAspect="1" noChangeArrowheads="1"/>
          </p:cNvPicPr>
          <p:nvPr/>
        </p:nvPicPr>
        <p:blipFill>
          <a:blip r:embed="rId4"/>
          <a:srcRect r="12500" b="27778"/>
          <a:stretch>
            <a:fillRect/>
          </a:stretch>
        </p:blipFill>
        <p:spPr bwMode="auto">
          <a:xfrm>
            <a:off x="3200400" y="2209800"/>
            <a:ext cx="533400" cy="990600"/>
          </a:xfrm>
          <a:prstGeom prst="rect">
            <a:avLst/>
          </a:prstGeom>
          <a:noFill/>
        </p:spPr>
      </p:pic>
      <p:pic>
        <p:nvPicPr>
          <p:cNvPr id="40" name="Picture 3" descr="C:\Users\hp\Desktop\c-image\images.png"/>
          <p:cNvPicPr>
            <a:picLocks noChangeAspect="1" noChangeArrowheads="1"/>
          </p:cNvPicPr>
          <p:nvPr/>
        </p:nvPicPr>
        <p:blipFill>
          <a:blip r:embed="rId4"/>
          <a:srcRect b="30104"/>
          <a:stretch>
            <a:fillRect/>
          </a:stretch>
        </p:blipFill>
        <p:spPr bwMode="auto">
          <a:xfrm>
            <a:off x="3200400" y="3505200"/>
            <a:ext cx="1295400" cy="7620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12" name="TextBox 11"/>
          <p:cNvSpPr txBox="1"/>
          <p:nvPr/>
        </p:nvSpPr>
        <p:spPr>
          <a:xfrm>
            <a:off x="838200" y="426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Dennis Ritchie</a:t>
            </a:r>
            <a:endParaRPr lang="en-US" sz="3600" dirty="0"/>
          </a:p>
        </p:txBody>
      </p:sp>
      <p:pic>
        <p:nvPicPr>
          <p:cNvPr id="14" name="Picture 3" descr="C:\Users\hp\Desktop\c-image\images.png"/>
          <p:cNvPicPr>
            <a:picLocks noChangeAspect="1" noChangeArrowheads="1"/>
          </p:cNvPicPr>
          <p:nvPr/>
        </p:nvPicPr>
        <p:blipFill>
          <a:blip r:embed="rId4"/>
          <a:srcRect b="21189"/>
          <a:stretch>
            <a:fillRect/>
          </a:stretch>
        </p:blipFill>
        <p:spPr bwMode="auto">
          <a:xfrm>
            <a:off x="2895600" y="1371600"/>
            <a:ext cx="762000" cy="93198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526E-6 L 0.4 3.352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5 -0.00555 L 0.4125 0.0404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7 0.0222 L 0.33333 0.044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বলতো কি আলোচনা করবো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05000" y="1600201"/>
            <a:ext cx="5105400" cy="3962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bn-BD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endParaRPr lang="bn-BD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n-BD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bn-BD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C- </a:t>
            </a:r>
            <a:r>
              <a:rPr lang="bn-BD" sz="4000" dirty="0" smtClean="0">
                <a:latin typeface="Times New Roman" pitchFamily="18" charset="0"/>
                <a:cs typeface="Times New Roman" pitchFamily="18" charset="0"/>
              </a:rPr>
              <a:t>প্রোগ্রাম</a:t>
            </a:r>
            <a:r>
              <a:rPr lang="bn-BD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131" name="Picture 3" descr="C:\Users\hp\Desktop\c-image\nUE0pQbiY2R1Yz16p3EuqTywYzAioF91pl9lZmNiHUIlpTkyAwxiqwDiBQRiZzViBQHiBQRlLwt1ATLgLJZ4Lv0kZ2L1YJEwMzZgZmSuAmRkLGLjLwNjY2ywo24kAmI4ZGp1YaOhMj==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6999" y="1524000"/>
            <a:ext cx="3046555" cy="28194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924800" cy="33528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bn-BD" sz="3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অধ্যায়- ৫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সি-প্রোগ্রামিং মৌলিক গঠন,একটি সরল সি-প্রোগ্রামের উদাহরন এবং ব্যাখ্যা। </a:t>
            </a:r>
            <a:endParaRPr lang="en-US" sz="36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38600"/>
            <a:ext cx="7848600" cy="10668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    শ্রেণি-একাদশ-দ্বাদশ</a:t>
            </a:r>
          </a:p>
          <a:p>
            <a:pPr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br>
              <a:rPr lang="bn-BD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</a:br>
            <a:endParaRPr lang="en-US" sz="48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১। সি- প্রোগ্রাম কি বলতে পারবে।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২। সি- প্রোগ্রামের মৌলিক গঠন এর বর্ণনা দিতে পারবে।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৩। সি- প্রোগ্রামের মৌলিক গঠনসহ  একটি সরল সি -প্রোগ্রামের উদাহরন বিশ্লেষন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467100" y="1485900"/>
            <a:ext cx="14478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2115</TotalTime>
  <Words>550</Words>
  <Application>Microsoft Office PowerPoint</Application>
  <PresentationFormat>On-screen Show (4:3)</PresentationFormat>
  <Paragraphs>134</Paragraphs>
  <Slides>20</Slides>
  <Notes>6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স্বাগতম</vt:lpstr>
      <vt:lpstr> পরিচিতি </vt:lpstr>
      <vt:lpstr>নিচের ছবিগুলো লক্ষ্য কর</vt:lpstr>
      <vt:lpstr>নিচের ছবি গুলো দেখ</vt:lpstr>
      <vt:lpstr>নিচের ছবি গুলো দেখ</vt:lpstr>
      <vt:lpstr>নিচের ছবি গুলো দেখ</vt:lpstr>
      <vt:lpstr>বলতো কি আলোচনা করবো ?</vt:lpstr>
      <vt:lpstr>পাঠ পরিচিতি অধ্যায়- ৫  সি-প্রোগ্রামিং মৌলিক গঠন,একটি সরল সি-প্রোগ্রামের উদাহরন এবং ব্যাখ্যা। </vt:lpstr>
      <vt:lpstr> শিখন ফল </vt:lpstr>
      <vt:lpstr>পাঠ উপস্থাপনা  C -  ভাষা  </vt:lpstr>
      <vt:lpstr>C -প্রোগ্রামের মৌলিক গঠন</vt:lpstr>
      <vt:lpstr>মৌলিক গঠনের বর্ণনা।</vt:lpstr>
      <vt:lpstr>Slide 13</vt:lpstr>
      <vt:lpstr>একটি সরল প্রোগ্রাম Hello Bangladesh    লেখা স্ক্রীণে প্রদর্শন করা </vt:lpstr>
      <vt:lpstr>Hello Bangladesh লেখাটি ২ বার স্ক্রীণে প্রদর্শন করা</vt:lpstr>
      <vt:lpstr> একটি সরল প্রোগ্রাম  ২টি সংখ্যার যোগফল নির্ণয়  </vt:lpstr>
      <vt:lpstr>মূল্যায়ন </vt:lpstr>
      <vt:lpstr> দলীয় কাজ </vt:lpstr>
      <vt:lpstr>বাড়ির কাজ</vt:lpstr>
      <vt:lpstr>সবাইকে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hp</dc:creator>
  <cp:lastModifiedBy>hp</cp:lastModifiedBy>
  <cp:revision>314</cp:revision>
  <dcterms:created xsi:type="dcterms:W3CDTF">2017-04-19T07:21:35Z</dcterms:created>
  <dcterms:modified xsi:type="dcterms:W3CDTF">2020-08-28T05:02:37Z</dcterms:modified>
</cp:coreProperties>
</file>