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1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4.jp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07" r:id="rId2"/>
    <p:sldId id="286" r:id="rId3"/>
    <p:sldId id="265" r:id="rId4"/>
    <p:sldId id="295" r:id="rId5"/>
    <p:sldId id="278" r:id="rId6"/>
    <p:sldId id="306" r:id="rId7"/>
    <p:sldId id="296" r:id="rId8"/>
    <p:sldId id="294" r:id="rId9"/>
    <p:sldId id="277" r:id="rId10"/>
    <p:sldId id="297" r:id="rId11"/>
    <p:sldId id="279" r:id="rId12"/>
    <p:sldId id="298" r:id="rId13"/>
    <p:sldId id="299" r:id="rId14"/>
    <p:sldId id="300" r:id="rId15"/>
    <p:sldId id="304" r:id="rId16"/>
    <p:sldId id="280" r:id="rId17"/>
    <p:sldId id="274" r:id="rId18"/>
    <p:sldId id="305" r:id="rId19"/>
    <p:sldId id="273" r:id="rId20"/>
    <p:sldId id="301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3" autoAdjust="0"/>
    <p:restoredTop sz="90074" autoAdjust="0"/>
  </p:normalViewPr>
  <p:slideViewPr>
    <p:cSldViewPr snapToGrid="0">
      <p:cViewPr varScale="1">
        <p:scale>
          <a:sx n="81" d="100"/>
          <a:sy n="81" d="100"/>
        </p:scale>
        <p:origin x="750" y="9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52D4-275F-4B87-8D02-9F4390CFD30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FE062-C944-4EE8-B963-7F5EF0C20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4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7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89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56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4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4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76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79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2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2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0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8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8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3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0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5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0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5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B63B-212C-465C-BC9E-64B30243691B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6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হিলিয়াম কীভাবে প্রথম আবিষ্কার হয়েছিল। হিলিয়াম কোথায় ব্যবহৃত হয়?">
            <a:extLst>
              <a:ext uri="{FF2B5EF4-FFF2-40B4-BE49-F238E27FC236}">
                <a16:creationId xmlns:a16="http://schemas.microsoft.com/office/drawing/2014/main" id="{9E125E21-4FB7-4557-A5B6-FEE166EE4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5" y="237504"/>
            <a:ext cx="7070271" cy="57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হিলিয়াম কীভাবে প্রথম আবিষ্কার হয়েছিল। হিলিয়াম কোথায় ব্যবহৃত হয়?">
            <a:extLst>
              <a:ext uri="{FF2B5EF4-FFF2-40B4-BE49-F238E27FC236}">
                <a16:creationId xmlns:a16="http://schemas.microsoft.com/office/drawing/2014/main" id="{F34C66FA-B546-4FF6-9B34-C3F67F68E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4384"/>
            <a:ext cx="5924025" cy="560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tomic Nucleus Bohr Model Mass Number Proton, PNG, 2319x2400px, Atomic  Nucleus, Area, Atom, Atomic Mass, Atomic">
            <a:extLst>
              <a:ext uri="{FF2B5EF4-FFF2-40B4-BE49-F238E27FC236}">
                <a16:creationId xmlns:a16="http://schemas.microsoft.com/office/drawing/2014/main" id="{A5EA3288-0973-424B-A7BC-36FCDEBEB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64" l="0" r="982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43" y="344384"/>
            <a:ext cx="6923314" cy="616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443DC83-E835-4B0F-AE86-793D4B2341A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9144001" cy="6858000"/>
          </a:xfrm>
        </p:grpSpPr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891FB461-2766-4783-8F1B-1AED397D013F}"/>
                </a:ext>
              </a:extLst>
            </p:cNvPr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985E5204-09BE-4308-86F0-CCE71BD713C3}"/>
                </a:ext>
              </a:extLst>
            </p:cNvPr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DB1627D1-4E2F-40CE-98C8-03C3EDB17ECB}"/>
                </a:ext>
              </a:extLst>
            </p:cNvPr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9A6A1D54-E653-470F-AEB9-0911E360C1A1}"/>
                </a:ext>
              </a:extLst>
            </p:cNvPr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DE6CCDE-8872-47BE-B121-B3C4DFC21F57}"/>
              </a:ext>
            </a:extLst>
          </p:cNvPr>
          <p:cNvSpPr txBox="1"/>
          <p:nvPr/>
        </p:nvSpPr>
        <p:spPr>
          <a:xfrm>
            <a:off x="2339534" y="1543868"/>
            <a:ext cx="2088715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 </a:t>
            </a:r>
            <a:endParaRPr lang="en-US" sz="239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33F7DA-2A98-4F22-92AF-C8C391B8C72C}"/>
              </a:ext>
            </a:extLst>
          </p:cNvPr>
          <p:cNvSpPr txBox="1"/>
          <p:nvPr/>
        </p:nvSpPr>
        <p:spPr>
          <a:xfrm>
            <a:off x="4532926" y="1543868"/>
            <a:ext cx="1697081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3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9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FA3EFA-93EC-41A0-A2B1-94193649BB82}"/>
              </a:ext>
            </a:extLst>
          </p:cNvPr>
          <p:cNvSpPr txBox="1"/>
          <p:nvPr/>
        </p:nvSpPr>
        <p:spPr>
          <a:xfrm>
            <a:off x="6294995" y="1543870"/>
            <a:ext cx="1566536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endParaRPr lang="en-US" sz="239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304BB0-8F4B-4864-A0B8-B114C5E600DB}"/>
              </a:ext>
            </a:extLst>
          </p:cNvPr>
          <p:cNvSpPr txBox="1"/>
          <p:nvPr/>
        </p:nvSpPr>
        <p:spPr>
          <a:xfrm>
            <a:off x="7946562" y="1543868"/>
            <a:ext cx="1697081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23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9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AutoShape 2" descr="পরিবেশগত এবং বাস্তুসংস্থান আন্দোলন">
            <a:extLst>
              <a:ext uri="{FF2B5EF4-FFF2-40B4-BE49-F238E27FC236}">
                <a16:creationId xmlns:a16="http://schemas.microsoft.com/office/drawing/2014/main" id="{15658B72-8E11-4DB4-90D7-3196912977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54334" y="45156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" descr="পরিবেশগত এবং বাস্তুসংস্থান আন্দোলন">
            <a:extLst>
              <a:ext uri="{FF2B5EF4-FFF2-40B4-BE49-F238E27FC236}">
                <a16:creationId xmlns:a16="http://schemas.microsoft.com/office/drawing/2014/main" id="{2841857E-82DB-4BFA-8097-5E24A2D670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06734" y="4668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" descr="পরিবেশগত এবং বাস্তুসংস্থান আন্দোলন">
            <a:extLst>
              <a:ext uri="{FF2B5EF4-FFF2-40B4-BE49-F238E27FC236}">
                <a16:creationId xmlns:a16="http://schemas.microsoft.com/office/drawing/2014/main" id="{19E29267-F790-4A75-9435-9CBFB4D351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59134" y="48204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" descr="Bengali laghukatha story | bastusongsthan ...">
            <a:extLst>
              <a:ext uri="{FF2B5EF4-FFF2-40B4-BE49-F238E27FC236}">
                <a16:creationId xmlns:a16="http://schemas.microsoft.com/office/drawing/2014/main" id="{7C77B335-500F-4A77-8917-EF9F445744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11534" y="49728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1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1999" cy="6858000"/>
            <a:chOff x="0" y="0"/>
            <a:chExt cx="9144001" cy="6858000"/>
          </a:xfrm>
        </p:grpSpPr>
        <p:sp>
          <p:nvSpPr>
            <p:cNvPr id="8" name="Half Frame 7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2" descr="এসএসসি রসায়ন তৃতীয় অধ্যায় পদার্থের গঠন আইসোটোপের ব্যবহার - YouTube">
            <a:extLst>
              <a:ext uri="{FF2B5EF4-FFF2-40B4-BE49-F238E27FC236}">
                <a16:creationId xmlns:a16="http://schemas.microsoft.com/office/drawing/2014/main" id="{2BE8E790-51B2-4DDC-A5BE-22D9AB235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2"/>
          <a:stretch/>
        </p:blipFill>
        <p:spPr bwMode="auto">
          <a:xfrm>
            <a:off x="435429" y="943186"/>
            <a:ext cx="5004991" cy="497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F0E76E-1323-4D1E-8319-6AE4CF488D5C}"/>
              </a:ext>
            </a:extLst>
          </p:cNvPr>
          <p:cNvSpPr txBox="1"/>
          <p:nvPr/>
        </p:nvSpPr>
        <p:spPr>
          <a:xfrm>
            <a:off x="5627396" y="751233"/>
            <a:ext cx="6129175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2800" b="1" dirty="0">
                <a:solidFill>
                  <a:srgbClr val="21212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চিকিৎসা ক্ষেত্রে তেজস্ক্রিয় আইসোটোপের ব্যবহার ।</a:t>
            </a:r>
          </a:p>
          <a:p>
            <a:pPr algn="l"/>
            <a:b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একই মৌলের বিভিন্ন ভর যুক্ত পরমাণুসমূহকে পরস্পরের আইসোটোপ বলে। কিছু আইসোটোপ রয়েছে প্রকৃতিতে পাও</a:t>
            </a:r>
            <a:r>
              <a:rPr lang="en-US" sz="2000" b="1" dirty="0" err="1">
                <a:solidFill>
                  <a:srgbClr val="75757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আবার কিছু আইসোটোপ কৃত্রিমভাবে তৈরি করা যা</a:t>
            </a:r>
            <a:r>
              <a:rPr lang="en-US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যে সকল পদার্থ স্বতঃস্ফূর্তভাবে বিভিন্ন ধরনের রশ্মি বিকিরণ করে তাদেরকে তেজস্ক্রি</a:t>
            </a:r>
            <a:r>
              <a:rPr lang="en-US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পদার্থ বলা হ</a:t>
            </a:r>
            <a:r>
              <a:rPr lang="en-US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কিছু তেজস্ক্রি</a:t>
            </a:r>
            <a:r>
              <a:rPr lang="en-US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আইসোটোপ রোগ নির্ণ</a:t>
            </a:r>
            <a:r>
              <a:rPr lang="en-US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রোগ নিরাম</a:t>
            </a:r>
            <a:r>
              <a:rPr lang="en-US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আমরা চিকিৎসা বিজ্ঞানে ব্যবহার করি।</a:t>
            </a:r>
            <a:b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চিকিৎসা বিজ্ঞানে কিছু তেজস্ক্রি</a:t>
            </a:r>
            <a:r>
              <a:rPr lang="en-US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আইসোটোপের ব্যবহার নিম্নরূপঃ</a:t>
            </a:r>
            <a:b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১. </a:t>
            </a:r>
            <a:r>
              <a:rPr lang="en-US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Tc-99m 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আইসোটোপটি দেহের হাড় বেড়ে যা</a:t>
            </a:r>
            <a:r>
              <a:rPr lang="en-US" sz="2000" b="1" dirty="0" err="1">
                <a:solidFill>
                  <a:srgbClr val="75757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এবং দেহের কোথা</a:t>
            </a:r>
            <a:r>
              <a:rPr lang="en-US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ব্যথা হচ্ছে তা নির্ণয়ে ব্যবহার করা </a:t>
            </a:r>
            <a:r>
              <a:rPr lang="en-US" sz="2000" b="1" dirty="0" err="1">
                <a:solidFill>
                  <a:srgbClr val="75757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>
                <a:solidFill>
                  <a:srgbClr val="75757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২. ³²</a:t>
            </a:r>
            <a:r>
              <a:rPr lang="en-US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আইসোটোপ রক্তের লিউকোমি</a:t>
            </a:r>
            <a:r>
              <a:rPr lang="en-US" sz="2000" b="1" dirty="0" err="1">
                <a:solidFill>
                  <a:srgbClr val="75757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রোগের চিকিৎসা</a:t>
            </a:r>
            <a:r>
              <a:rPr lang="en-US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করা হ</a:t>
            </a:r>
            <a:r>
              <a:rPr lang="en-US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b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৩. থাইর</a:t>
            </a:r>
            <a:r>
              <a:rPr lang="en-US" sz="2000" b="1" dirty="0" err="1">
                <a:solidFill>
                  <a:srgbClr val="75757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ইয়েড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গ্রন্থির কোষকলা বৃদ্ধি প্রতিহত করতে ¹³¹</a:t>
            </a:r>
            <a:r>
              <a:rPr lang="en-US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আইসোটোপ ব্যবহার করা হ</a:t>
            </a:r>
            <a:r>
              <a:rPr lang="en-US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b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৪. ক্যান্সার কোষ ধ্বংস করতে তেজস্ক্রি</a:t>
            </a:r>
            <a:r>
              <a:rPr lang="en-US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⁶</a:t>
            </a:r>
            <a:r>
              <a:rPr lang="en-US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ºCo 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আইসোটোপ ব্যবহার করা হ</a:t>
            </a:r>
            <a:r>
              <a:rPr lang="en-US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⁶</a:t>
            </a:r>
            <a:r>
              <a:rPr lang="en-US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ºCo 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আইসোটোপ দ্বারা টিউমারের উপস্থিতি নির্ণ</a:t>
            </a:r>
            <a:r>
              <a:rPr lang="en-US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করা যা</a:t>
            </a:r>
            <a:r>
              <a:rPr lang="en-US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75757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5004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47" y="1223730"/>
            <a:ext cx="6268613" cy="521221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12191999" cy="6858000"/>
            <a:chOff x="0" y="0"/>
            <a:chExt cx="9144001" cy="6858000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94D9CA8-DDA1-4318-8271-3733DE45B097}"/>
              </a:ext>
            </a:extLst>
          </p:cNvPr>
          <p:cNvSpPr txBox="1"/>
          <p:nvPr/>
        </p:nvSpPr>
        <p:spPr>
          <a:xfrm>
            <a:off x="2287979" y="165687"/>
            <a:ext cx="7170616" cy="830997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1AAD9A-75B8-45EF-BFE7-68C02DB205B1}"/>
              </a:ext>
            </a:extLst>
          </p:cNvPr>
          <p:cNvSpPr/>
          <p:nvPr/>
        </p:nvSpPr>
        <p:spPr>
          <a:xfrm>
            <a:off x="816245" y="2186430"/>
            <a:ext cx="4600461" cy="106679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পতঙ্গ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রশ্নি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3C1AF8-0BF7-4468-BCBD-DCBFEA5AE0FC}"/>
              </a:ext>
            </a:extLst>
          </p:cNvPr>
          <p:cNvSpPr/>
          <p:nvPr/>
        </p:nvSpPr>
        <p:spPr>
          <a:xfrm>
            <a:off x="874707" y="4372108"/>
            <a:ext cx="4541999" cy="120534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8AB52FB1-9B1E-4397-8F93-071706CE1CB5}"/>
              </a:ext>
            </a:extLst>
          </p:cNvPr>
          <p:cNvSpPr/>
          <p:nvPr/>
        </p:nvSpPr>
        <p:spPr>
          <a:xfrm>
            <a:off x="9149596" y="2615920"/>
            <a:ext cx="2733405" cy="6373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গাইগার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মুলার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কাউন্টার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Bent-Up Arrow 4">
            <a:extLst>
              <a:ext uri="{FF2B5EF4-FFF2-40B4-BE49-F238E27FC236}">
                <a16:creationId xmlns:a16="http://schemas.microsoft.com/office/drawing/2014/main" id="{0CAEF79C-F567-443F-918A-9929736EC024}"/>
              </a:ext>
            </a:extLst>
          </p:cNvPr>
          <p:cNvSpPr/>
          <p:nvPr/>
        </p:nvSpPr>
        <p:spPr>
          <a:xfrm rot="10800000">
            <a:off x="8909272" y="2934574"/>
            <a:ext cx="549323" cy="637310"/>
          </a:xfrm>
          <a:prstGeom prst="bent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1999" cy="6858000"/>
            <a:chOff x="0" y="0"/>
            <a:chExt cx="9144001" cy="6858000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CF3F5C3-BD76-4115-BE1E-F053FF59A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81" y="1356220"/>
            <a:ext cx="6092041" cy="4827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521EB7-A4A9-450D-B290-F2DA508CBABB}"/>
              </a:ext>
            </a:extLst>
          </p:cNvPr>
          <p:cNvSpPr txBox="1"/>
          <p:nvPr/>
        </p:nvSpPr>
        <p:spPr>
          <a:xfrm>
            <a:off x="1818905" y="165687"/>
            <a:ext cx="8077200" cy="830997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2A328A-E3E7-4BA2-8B2D-7C979C5E2C82}"/>
              </a:ext>
            </a:extLst>
          </p:cNvPr>
          <p:cNvSpPr/>
          <p:nvPr/>
        </p:nvSpPr>
        <p:spPr>
          <a:xfrm>
            <a:off x="354774" y="1596242"/>
            <a:ext cx="4513113" cy="205047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ব্যাকটেরিয়াসহ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রশ্নিতে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রশ্নি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ফলমূলকে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জীবাণুমুক্ত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006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66951" y="915714"/>
            <a:ext cx="3610030" cy="2071970"/>
            <a:chOff x="1787236" y="1230103"/>
            <a:chExt cx="2980542" cy="1579418"/>
          </a:xfrm>
        </p:grpSpPr>
        <p:sp>
          <p:nvSpPr>
            <p:cNvPr id="10" name="Cloud 9"/>
            <p:cNvSpPr/>
            <p:nvPr/>
          </p:nvSpPr>
          <p:spPr>
            <a:xfrm>
              <a:off x="1787236" y="1230103"/>
              <a:ext cx="2507673" cy="1579418"/>
            </a:xfrm>
            <a:prstGeom prst="cloud">
              <a:avLst/>
            </a:prstGeom>
            <a:solidFill>
              <a:schemeClr val="bg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318367" y="1628849"/>
              <a:ext cx="2449411" cy="5396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</a:t>
              </a:r>
              <a:endPara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246981" y="1202240"/>
            <a:ext cx="244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০৮ মিনিট 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1160" y="3870317"/>
            <a:ext cx="9571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 কোন কোন ক্ষেত্রে ব্যবহার করা হয়  তার তালিকা তৈরী কর।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1999" cy="6858000"/>
            <a:chOff x="0" y="0"/>
            <a:chExt cx="9144001" cy="6858000"/>
          </a:xfrm>
        </p:grpSpPr>
        <p:sp>
          <p:nvSpPr>
            <p:cNvPr id="6" name="Half Frame 5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5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7025" y="5968926"/>
            <a:ext cx="7402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ভূতাত্ত্বিক বৈজ্ঞানিক গবেষণা কাজে আইসোটোপের ব্যবহার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1999" cy="6858000"/>
            <a:chOff x="0" y="0"/>
            <a:chExt cx="9144001" cy="6858000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098" name="Picture 2" descr="আধুনিকতার স্পর্শে বিলুপ্তির পথে লাঙ্গল দিয়ে হাল চাষ! –">
            <a:extLst>
              <a:ext uri="{FF2B5EF4-FFF2-40B4-BE49-F238E27FC236}">
                <a16:creationId xmlns:a16="http://schemas.microsoft.com/office/drawing/2014/main" id="{DC01399F-5FA2-4E8C-B654-85DD258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52" y="581186"/>
            <a:ext cx="10485912" cy="533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20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_8 তেজসিক্রয় আইসোটোপ ও তাদের ব্যবহার - YouTube">
            <a:extLst>
              <a:ext uri="{FF2B5EF4-FFF2-40B4-BE49-F238E27FC236}">
                <a16:creationId xmlns:a16="http://schemas.microsoft.com/office/drawing/2014/main" id="{BECD3EDB-F3E5-4A26-8B14-C2F2534E8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6" b="13776"/>
          <a:stretch/>
        </p:blipFill>
        <p:spPr bwMode="auto">
          <a:xfrm>
            <a:off x="822366" y="567047"/>
            <a:ext cx="10257312" cy="572390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5C33426-EA7A-40D5-B52E-C7DD6104D638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9144001" cy="6858000"/>
          </a:xfrm>
        </p:grpSpPr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4C1D24B3-9BEC-4731-88E7-8EBB32805091}"/>
                </a:ext>
              </a:extLst>
            </p:cNvPr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58A0D977-7DFC-435E-94AB-0ECE60C01173}"/>
                </a:ext>
              </a:extLst>
            </p:cNvPr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3AFD7881-EDF2-437C-8D76-F31CD33FB2FF}"/>
                </a:ext>
              </a:extLst>
            </p:cNvPr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C88A1552-E62D-404B-B0B1-CF07222D7012}"/>
                </a:ext>
              </a:extLst>
            </p:cNvPr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2" descr="এসএসসি রসায়ন তৃতীয় অধ্যায় পদার্থের গঠন আইসোটোপের ব্যবহার - YouTube">
            <a:extLst>
              <a:ext uri="{FF2B5EF4-FFF2-40B4-BE49-F238E27FC236}">
                <a16:creationId xmlns:a16="http://schemas.microsoft.com/office/drawing/2014/main" id="{6C343298-BD39-4CC2-B233-DBD065C30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2"/>
          <a:stretch/>
        </p:blipFill>
        <p:spPr bwMode="auto">
          <a:xfrm>
            <a:off x="7681355" y="537409"/>
            <a:ext cx="3954483" cy="57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5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2525" y="3547753"/>
            <a:ext cx="11198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ক্ষেত্রে, কৃষি ক্ষেত্রে, খাদ্যদ্রব্য সংরক্ষণে আইসোটোপের ব্যবহার লেখ।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93818" y="1065593"/>
            <a:ext cx="4189977" cy="999980"/>
            <a:chOff x="2097939" y="1065593"/>
            <a:chExt cx="3061855" cy="999980"/>
          </a:xfrm>
        </p:grpSpPr>
        <p:sp>
          <p:nvSpPr>
            <p:cNvPr id="11" name="Snip Diagonal Corner Rectangle 10"/>
            <p:cNvSpPr/>
            <p:nvPr/>
          </p:nvSpPr>
          <p:spPr>
            <a:xfrm>
              <a:off x="2097939" y="1065593"/>
              <a:ext cx="3061855" cy="999980"/>
            </a:xfrm>
            <a:prstGeom prst="snip2Diag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83914" y="1103918"/>
              <a:ext cx="22632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541921" y="1355734"/>
            <a:ext cx="244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১২ মিনিট 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1999" cy="6858000"/>
            <a:chOff x="0" y="0"/>
            <a:chExt cx="9144001" cy="6858000"/>
          </a:xfrm>
        </p:grpSpPr>
        <p:sp>
          <p:nvSpPr>
            <p:cNvPr id="6" name="Half Frame 5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29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1999" cy="6858000"/>
            <a:chOff x="0" y="0"/>
            <a:chExt cx="9144001" cy="6858000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C067F10D-9273-47F8-9C04-489E6C7E7A76}"/>
              </a:ext>
            </a:extLst>
          </p:cNvPr>
          <p:cNvSpPr/>
          <p:nvPr/>
        </p:nvSpPr>
        <p:spPr>
          <a:xfrm>
            <a:off x="4354245" y="123762"/>
            <a:ext cx="2324097" cy="823821"/>
          </a:xfrm>
          <a:prstGeom prst="roundRect">
            <a:avLst/>
          </a:prstGeom>
          <a:noFill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endParaRPr kumimoji="0" lang="en-US" sz="4800" i="0" u="none" strike="noStrike" kern="120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7FFF9-DDB5-42DD-A192-FB75F5FA1814}"/>
              </a:ext>
            </a:extLst>
          </p:cNvPr>
          <p:cNvSpPr txBox="1"/>
          <p:nvPr/>
        </p:nvSpPr>
        <p:spPr>
          <a:xfrm>
            <a:off x="1014549" y="3057807"/>
            <a:ext cx="101629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অস্থায়ী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noProof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r>
              <a:rPr lang="en-US" sz="2800" b="1" noProof="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pPr marL="857250" lvl="0" indent="-857250">
              <a:buFont typeface="+mj-lt"/>
              <a:buAutoNum type="romanUcPeriod"/>
              <a:defRPr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আলফা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গামা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রশ্নি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lvl="0" indent="-857250">
              <a:buFont typeface="+mj-lt"/>
              <a:buAutoNum type="romanUcPeriod"/>
              <a:defRPr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পতঙ্গ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lvl="0" indent="-857250">
              <a:buFont typeface="+mj-lt"/>
              <a:buAutoNum type="romanUcPeriod"/>
              <a:defRPr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জ়ীবাশ্নের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নিচের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কোনটি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সঠিক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(ক) I ও II     (খ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 I ও III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(গ)</a:t>
            </a:r>
            <a:r>
              <a:rPr kumimoji="0" lang="bn-I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II ও III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(ঘ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 I, II ও III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F310BC-179E-43B2-BE8B-694FA72D5ED2}"/>
              </a:ext>
            </a:extLst>
          </p:cNvPr>
          <p:cNvSpPr/>
          <p:nvPr/>
        </p:nvSpPr>
        <p:spPr>
          <a:xfrm>
            <a:off x="9551722" y="135142"/>
            <a:ext cx="1482440" cy="119336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উত্তর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4" name="Donut 5">
            <a:extLst>
              <a:ext uri="{FF2B5EF4-FFF2-40B4-BE49-F238E27FC236}">
                <a16:creationId xmlns:a16="http://schemas.microsoft.com/office/drawing/2014/main" id="{3FAE2D37-D482-42D9-B8B0-2EFC03017126}"/>
              </a:ext>
            </a:extLst>
          </p:cNvPr>
          <p:cNvSpPr/>
          <p:nvPr/>
        </p:nvSpPr>
        <p:spPr>
          <a:xfrm>
            <a:off x="6428509" y="1757866"/>
            <a:ext cx="499666" cy="497932"/>
          </a:xfrm>
          <a:prstGeom prst="donut">
            <a:avLst>
              <a:gd name="adj" fmla="val 12928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Donut 6">
            <a:extLst>
              <a:ext uri="{FF2B5EF4-FFF2-40B4-BE49-F238E27FC236}">
                <a16:creationId xmlns:a16="http://schemas.microsoft.com/office/drawing/2014/main" id="{19170CF6-B93A-439C-AB1A-8936CBB7AE99}"/>
              </a:ext>
            </a:extLst>
          </p:cNvPr>
          <p:cNvSpPr/>
          <p:nvPr/>
        </p:nvSpPr>
        <p:spPr>
          <a:xfrm>
            <a:off x="6587749" y="5319049"/>
            <a:ext cx="471055" cy="420871"/>
          </a:xfrm>
          <a:prstGeom prst="donut">
            <a:avLst>
              <a:gd name="adj" fmla="val 12928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82D352-AFA6-434B-A3C8-6EDBD66C6483}"/>
              </a:ext>
            </a:extLst>
          </p:cNvPr>
          <p:cNvSpPr txBox="1"/>
          <p:nvPr/>
        </p:nvSpPr>
        <p:spPr>
          <a:xfrm>
            <a:off x="889569" y="1217865"/>
            <a:ext cx="10446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noProof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sz="3200" b="1" noProof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noProof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ফলমূলে</a:t>
            </a:r>
            <a:r>
              <a:rPr lang="en-US" sz="3200" b="1" noProof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আইসোটপের</a:t>
            </a:r>
            <a:r>
              <a:rPr lang="en-US" sz="3200" b="1" noProof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3200" b="1" noProof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রশ্নি</a:t>
            </a:r>
            <a:r>
              <a:rPr lang="en-US" sz="3200" b="1" noProof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b="1" noProof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b="1" noProof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noProof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(ক)</a:t>
            </a: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ব্যাকটেরিয়ার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সংখ্যা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বৃদ্ধি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করার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জন্য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(খ)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ব্যাকটেরিয়াকে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ফলমূলের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(ঘ) </a:t>
            </a: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কোনটাই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সটিক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257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56F447-79A7-4CB6-9B28-F7AE0B68185B}"/>
              </a:ext>
            </a:extLst>
          </p:cNvPr>
          <p:cNvSpPr txBox="1"/>
          <p:nvPr/>
        </p:nvSpPr>
        <p:spPr>
          <a:xfrm>
            <a:off x="893615" y="2557263"/>
            <a:ext cx="10342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kumimoji="0" lang="bn-IN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অস্থায়ী</a:t>
            </a:r>
            <a:r>
              <a:rPr kumimoji="0" lang="en-US" sz="3600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r>
              <a:rPr lang="en-US" sz="36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pPr marL="857250" lvl="0" indent="-857250">
              <a:buFont typeface="+mj-lt"/>
              <a:buAutoNum type="romanUcPeriod"/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রশ্নি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বিকিরণ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lvl="0" indent="-857250">
              <a:buFont typeface="+mj-lt"/>
              <a:buAutoNum type="romanUcPeriod"/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জীবাণুমুক্ত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lvl="0" indent="-857250">
              <a:buFont typeface="+mj-lt"/>
              <a:buAutoNum type="romanUcPeriod"/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ডায়বেটিকস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নিচের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কোনটি</a:t>
            </a:r>
            <a:r>
              <a:rPr kumimoji="0" lang="en-US" sz="3600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সঠিক</a:t>
            </a:r>
            <a:r>
              <a:rPr kumimoji="0" lang="en-US" sz="3600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  <a:endParaRPr kumimoji="0" lang="en-US" sz="36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lvl="0"/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(ক) I ও II     (খ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I ও III      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(গ)</a:t>
            </a:r>
            <a:r>
              <a:rPr kumimoji="0" lang="bn-IN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 ও III    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(ঘ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I, II ও III</a:t>
            </a:r>
            <a:endParaRPr kumimoji="0" lang="en-US" sz="36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nut 6">
            <a:extLst>
              <a:ext uri="{FF2B5EF4-FFF2-40B4-BE49-F238E27FC236}">
                <a16:creationId xmlns:a16="http://schemas.microsoft.com/office/drawing/2014/main" id="{E2981128-96C7-403E-A1D1-464CFDA8A630}"/>
              </a:ext>
            </a:extLst>
          </p:cNvPr>
          <p:cNvSpPr/>
          <p:nvPr/>
        </p:nvSpPr>
        <p:spPr>
          <a:xfrm>
            <a:off x="973777" y="5347361"/>
            <a:ext cx="581891" cy="561688"/>
          </a:xfrm>
          <a:prstGeom prst="donut">
            <a:avLst>
              <a:gd name="adj" fmla="val 12928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onut 11">
            <a:extLst>
              <a:ext uri="{FF2B5EF4-FFF2-40B4-BE49-F238E27FC236}">
                <a16:creationId xmlns:a16="http://schemas.microsoft.com/office/drawing/2014/main" id="{43155AD2-AE08-4AB8-B9AC-CCB3C64414D7}"/>
              </a:ext>
            </a:extLst>
          </p:cNvPr>
          <p:cNvSpPr/>
          <p:nvPr/>
        </p:nvSpPr>
        <p:spPr>
          <a:xfrm>
            <a:off x="893615" y="1330036"/>
            <a:ext cx="590801" cy="623047"/>
          </a:xfrm>
          <a:prstGeom prst="donut">
            <a:avLst>
              <a:gd name="adj" fmla="val 12928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728DBA-3C30-4904-9377-533170C08FA0}"/>
              </a:ext>
            </a:extLst>
          </p:cNvPr>
          <p:cNvSpPr/>
          <p:nvPr/>
        </p:nvSpPr>
        <p:spPr>
          <a:xfrm>
            <a:off x="9587341" y="484489"/>
            <a:ext cx="1731822" cy="132200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উত্তর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F611A-7C23-43CF-A740-2ED61902CA37}"/>
              </a:ext>
            </a:extLst>
          </p:cNvPr>
          <p:cNvSpPr txBox="1"/>
          <p:nvPr/>
        </p:nvSpPr>
        <p:spPr>
          <a:xfrm>
            <a:off x="828184" y="766513"/>
            <a:ext cx="104463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noProof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noProof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3600" noProof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রশ্নি</a:t>
            </a:r>
            <a:r>
              <a:rPr lang="en-US" sz="3600" noProof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600" noProof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noProof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noProof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noProof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600" noProof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lvl="0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(ক)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গাইগার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মুলার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কাউন্টার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 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ল্যাকটোমিটার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(গ) Mass Spectrometer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(ঘ)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noProof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থার্মোমিটার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095AD0-D856-41EE-83B9-4064B059BB92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9144001" cy="6858000"/>
          </a:xfrm>
        </p:grpSpPr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9655D53B-0235-4BA1-93E6-17885ADCE272}"/>
                </a:ext>
              </a:extLst>
            </p:cNvPr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7FFE5020-645B-4B0F-9581-3CDB6C9F044E}"/>
                </a:ext>
              </a:extLst>
            </p:cNvPr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404A26D5-288A-4A82-AFCD-1CE5042A6363}"/>
                </a:ext>
              </a:extLst>
            </p:cNvPr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FB33C33E-E4BB-48A6-ABFF-8A10BE124A58}"/>
                </a:ext>
              </a:extLst>
            </p:cNvPr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14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1984" y="240240"/>
            <a:ext cx="38555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1999" cy="6858000"/>
            <a:chOff x="0" y="0"/>
            <a:chExt cx="9144001" cy="6858000"/>
          </a:xfrm>
        </p:grpSpPr>
        <p:sp>
          <p:nvSpPr>
            <p:cNvPr id="6" name="Half Frame 5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E7C81AA-3CD9-44A1-AE61-AFE7F2964CF9}"/>
              </a:ext>
            </a:extLst>
          </p:cNvPr>
          <p:cNvSpPr/>
          <p:nvPr/>
        </p:nvSpPr>
        <p:spPr>
          <a:xfrm>
            <a:off x="1591160" y="1943276"/>
            <a:ext cx="10086108" cy="290945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আইসোটপের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আইসোটপের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055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9C04D3-97B2-46BB-8ABE-C920B1F98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81" y="1219697"/>
            <a:ext cx="3074387" cy="532179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1999" cy="6858000"/>
            <a:chOff x="0" y="0"/>
            <a:chExt cx="9144001" cy="6858000"/>
          </a:xfrm>
        </p:grpSpPr>
        <p:sp>
          <p:nvSpPr>
            <p:cNvPr id="18" name="Half Frame 17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Oval 4" descr="Large, blue circle with a small light blue circle inside">
            <a:extLst>
              <a:ext uri="{FF2B5EF4-FFF2-40B4-BE49-F238E27FC236}">
                <a16:creationId xmlns:a16="http://schemas.microsoft.com/office/drawing/2014/main" id="{A77294D1-79B3-4F79-A6D5-3E0C0F9981FF}"/>
              </a:ext>
            </a:extLst>
          </p:cNvPr>
          <p:cNvSpPr/>
          <p:nvPr/>
        </p:nvSpPr>
        <p:spPr>
          <a:xfrm>
            <a:off x="583683" y="835529"/>
            <a:ext cx="3576274" cy="3662046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val 5" descr="Small light blue circle inside a large dark blue circle">
            <a:extLst>
              <a:ext uri="{FF2B5EF4-FFF2-40B4-BE49-F238E27FC236}">
                <a16:creationId xmlns:a16="http://schemas.microsoft.com/office/drawing/2014/main" id="{C88CAD5E-CAC9-4598-B7C8-B55218D96639}"/>
              </a:ext>
            </a:extLst>
          </p:cNvPr>
          <p:cNvSpPr/>
          <p:nvPr/>
        </p:nvSpPr>
        <p:spPr bwMode="ltGray">
          <a:xfrm>
            <a:off x="1248568" y="1562238"/>
            <a:ext cx="2148929" cy="21017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695B67-358A-4E79-BA1F-F1E601F287B5}"/>
              </a:ext>
            </a:extLst>
          </p:cNvPr>
          <p:cNvSpPr txBox="1"/>
          <p:nvPr/>
        </p:nvSpPr>
        <p:spPr>
          <a:xfrm>
            <a:off x="266636" y="4727967"/>
            <a:ext cx="5535256" cy="20990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নুরকাজী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হালিমিয়া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ফটিকছড়ি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C8DFC2-3A9D-4080-9806-EE8BC4E5D440}"/>
              </a:ext>
            </a:extLst>
          </p:cNvPr>
          <p:cNvSpPr txBox="1"/>
          <p:nvPr/>
        </p:nvSpPr>
        <p:spPr>
          <a:xfrm>
            <a:off x="3736473" y="231853"/>
            <a:ext cx="5205391" cy="827074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6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000" b="1" dirty="0" err="1">
                <a:ln/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r>
              <a:rPr lang="en-US" sz="6000" b="1" dirty="0" err="1">
                <a:ln/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b="1" dirty="0" err="1">
                <a:ln/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F97222-9F7F-4D2D-9C9A-CEB1CE544B65}"/>
              </a:ext>
            </a:extLst>
          </p:cNvPr>
          <p:cNvSpPr txBox="1"/>
          <p:nvPr/>
        </p:nvSpPr>
        <p:spPr>
          <a:xfrm>
            <a:off x="8941864" y="4676516"/>
            <a:ext cx="1944988" cy="1848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৬ষ্ঠ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৭-৮    </a:t>
            </a:r>
            <a:r>
              <a:rPr lang="bn-IN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Oval 68" descr="Large, blue circle with a small light blue circle inside">
            <a:extLst>
              <a:ext uri="{FF2B5EF4-FFF2-40B4-BE49-F238E27FC236}">
                <a16:creationId xmlns:a16="http://schemas.microsoft.com/office/drawing/2014/main" id="{546603C6-81EA-47A5-BB0F-5351311BFB4E}"/>
              </a:ext>
            </a:extLst>
          </p:cNvPr>
          <p:cNvSpPr/>
          <p:nvPr/>
        </p:nvSpPr>
        <p:spPr>
          <a:xfrm>
            <a:off x="8130858" y="835529"/>
            <a:ext cx="3576274" cy="3662046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390E6CB-25B1-4894-8C0A-43C6C62433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9" b="1720"/>
          <a:stretch/>
        </p:blipFill>
        <p:spPr>
          <a:xfrm>
            <a:off x="8942333" y="1605896"/>
            <a:ext cx="1999580" cy="19035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C911DC-A537-4777-A7EE-896A831C4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72" y="1572014"/>
            <a:ext cx="2148929" cy="210175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8331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16" grpId="0"/>
      <p:bldP spid="22" grpId="0"/>
      <p:bldP spid="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3865" y="985731"/>
            <a:ext cx="3333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গুরুত্ত্বপূর্ণ শব্দ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1687" y="2440458"/>
            <a:ext cx="289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 বিকিরণ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1999" cy="6857999"/>
            <a:chOff x="0" y="0"/>
            <a:chExt cx="9144001" cy="6858000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99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3" r="2864" b="169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12191999" cy="6858000"/>
            <a:chOff x="0" y="0"/>
            <a:chExt cx="9144001" cy="6858000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FAEFA68-CA14-4F66-B524-3FBB49DB92EF}"/>
              </a:ext>
            </a:extLst>
          </p:cNvPr>
          <p:cNvSpPr txBox="1"/>
          <p:nvPr/>
        </p:nvSpPr>
        <p:spPr>
          <a:xfrm>
            <a:off x="2388468" y="1543868"/>
            <a:ext cx="2088715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23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9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48AB84-59BF-4514-8FFE-35D9E168A7A0}"/>
              </a:ext>
            </a:extLst>
          </p:cNvPr>
          <p:cNvSpPr txBox="1"/>
          <p:nvPr/>
        </p:nvSpPr>
        <p:spPr>
          <a:xfrm>
            <a:off x="4382823" y="1555819"/>
            <a:ext cx="1697081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3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9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F1869-C1B8-4BFA-A692-A228963E2966}"/>
              </a:ext>
            </a:extLst>
          </p:cNvPr>
          <p:cNvSpPr txBox="1"/>
          <p:nvPr/>
        </p:nvSpPr>
        <p:spPr>
          <a:xfrm>
            <a:off x="6294995" y="1543870"/>
            <a:ext cx="1566536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3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9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2EBBB5-E441-47C1-B35F-7A4BAAF19F04}"/>
              </a:ext>
            </a:extLst>
          </p:cNvPr>
          <p:cNvSpPr txBox="1"/>
          <p:nvPr/>
        </p:nvSpPr>
        <p:spPr>
          <a:xfrm>
            <a:off x="7966208" y="1543870"/>
            <a:ext cx="1697081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BD" sz="23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9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AutoShape 2" descr="পরিবেশগত এবং বাস্তুসংস্থান আন্দোলন">
            <a:extLst>
              <a:ext uri="{FF2B5EF4-FFF2-40B4-BE49-F238E27FC236}">
                <a16:creationId xmlns:a16="http://schemas.microsoft.com/office/drawing/2014/main" id="{3AB8716C-5D54-4DCC-B870-78255652F2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54334" y="45156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পরিবেশগত এবং বাস্তুসংস্থান আন্দোলন">
            <a:extLst>
              <a:ext uri="{FF2B5EF4-FFF2-40B4-BE49-F238E27FC236}">
                <a16:creationId xmlns:a16="http://schemas.microsoft.com/office/drawing/2014/main" id="{C4EEA00A-A16D-4B43-AFB5-8C4BB88EAD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06734" y="4668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" descr="পরিবেশগত এবং বাস্তুসংস্থান আন্দোলন">
            <a:extLst>
              <a:ext uri="{FF2B5EF4-FFF2-40B4-BE49-F238E27FC236}">
                <a16:creationId xmlns:a16="http://schemas.microsoft.com/office/drawing/2014/main" id="{79B5C26F-D62D-477B-A037-41602DC34D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59134" y="48204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" descr="Bengali laghukatha story | bastusongsthan ...">
            <a:extLst>
              <a:ext uri="{FF2B5EF4-FFF2-40B4-BE49-F238E27FC236}">
                <a16:creationId xmlns:a16="http://schemas.microsoft.com/office/drawing/2014/main" id="{B450D834-27DB-4350-8FB8-E4B87B3ED4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11534" y="49728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55152" y="3489741"/>
            <a:ext cx="3811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কী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893657" y="2151580"/>
                <a:ext cx="3303431" cy="980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sup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sPre>
                    </m:oMath>
                  </m:oMathPara>
                </a14:m>
                <a:endParaRPr lang="en-US" sz="135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657" y="2151580"/>
                <a:ext cx="3303431" cy="9809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248647" y="2123272"/>
                <a:ext cx="3303431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𝟏𝟑</m:t>
                          </m:r>
                        </m:sup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sPre>
                    </m:oMath>
                  </m:oMathPara>
                </a14:m>
                <a:endParaRPr lang="en-US" sz="135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647" y="2123272"/>
                <a:ext cx="3303431" cy="984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924233" y="2123272"/>
                <a:ext cx="3303431" cy="980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</m:sup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sPre>
                    </m:oMath>
                  </m:oMathPara>
                </a14:m>
                <a:endParaRPr lang="en-US" sz="135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233" y="2123272"/>
                <a:ext cx="3303431" cy="980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0" y="0"/>
            <a:ext cx="12191999" cy="6858000"/>
            <a:chOff x="0" y="0"/>
            <a:chExt cx="9144001" cy="6858000"/>
          </a:xfrm>
        </p:grpSpPr>
        <p:sp>
          <p:nvSpPr>
            <p:cNvPr id="11" name="Half Frame 10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C0EA6C9-2BE5-4A86-90CE-48C1ADA0B71C}"/>
              </a:ext>
            </a:extLst>
          </p:cNvPr>
          <p:cNvSpPr txBox="1"/>
          <p:nvPr/>
        </p:nvSpPr>
        <p:spPr>
          <a:xfrm>
            <a:off x="2458192" y="4795100"/>
            <a:ext cx="89658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কার্বনের নিচের সংখ্যাটি</a:t>
            </a:r>
            <a:r>
              <a:rPr lang="bn-BD" sz="3200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পারমাণবিক সংখ্যা, উপরের সংখ্যাটি ভর সংখ্যা নির্দেশ করছে। পারমাণবিক সংখ্যা একই কিন্তু ভর সংখ্যা ভিন্ন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2546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81891" y="464798"/>
            <a:ext cx="11128262" cy="5866409"/>
            <a:chOff x="1510146" y="1870364"/>
            <a:chExt cx="6096000" cy="1524000"/>
          </a:xfrm>
        </p:grpSpPr>
        <p:sp>
          <p:nvSpPr>
            <p:cNvPr id="2" name="Horizontal Scroll 1"/>
            <p:cNvSpPr/>
            <p:nvPr/>
          </p:nvSpPr>
          <p:spPr>
            <a:xfrm>
              <a:off x="1510146" y="1870364"/>
              <a:ext cx="6096000" cy="1524000"/>
            </a:xfrm>
            <a:prstGeom prst="horizontalScroll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74657" y="2350602"/>
              <a:ext cx="5376686" cy="343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b="1" dirty="0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আইসোটোপের ধর্ম ও ব্যবহার</a:t>
              </a:r>
              <a:endParaRPr lang="en-US" sz="8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0"/>
            <a:ext cx="12191999" cy="6858000"/>
            <a:chOff x="0" y="0"/>
            <a:chExt cx="9144001" cy="6858000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64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3211" y="2088648"/>
            <a:ext cx="561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47669" y="3425792"/>
            <a:ext cx="8478750" cy="3071728"/>
            <a:chOff x="912252" y="2495751"/>
            <a:chExt cx="9680720" cy="4095636"/>
          </a:xfrm>
        </p:grpSpPr>
        <p:sp>
          <p:nvSpPr>
            <p:cNvPr id="3" name="TextBox 2"/>
            <p:cNvSpPr txBox="1"/>
            <p:nvPr/>
          </p:nvSpPr>
          <p:spPr>
            <a:xfrm>
              <a:off x="912252" y="2495751"/>
              <a:ext cx="7248074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আইসোটোপ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bn-BD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পারবে।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2252" y="3383081"/>
              <a:ext cx="9680720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আইসোটোপের ধর্ম ব্যাখ্যা করতে পারবে।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2252" y="4267766"/>
              <a:ext cx="9680720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৩। আইসোটোপের ব্যবহার বর্ণনা করতে পারবে।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2252" y="5155097"/>
              <a:ext cx="9680720" cy="143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৪। আমাদের জীবনে আইসোটোপের অবদান বর্ণনা করতে পারবে।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0"/>
            <a:ext cx="12191999" cy="6858000"/>
            <a:chOff x="0" y="0"/>
            <a:chExt cx="9144001" cy="6858000"/>
          </a:xfrm>
        </p:grpSpPr>
        <p:sp>
          <p:nvSpPr>
            <p:cNvPr id="9" name="Half Frame 8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3105C8A-E6ED-482B-8326-B326682F7766}"/>
              </a:ext>
            </a:extLst>
          </p:cNvPr>
          <p:cNvSpPr txBox="1"/>
          <p:nvPr/>
        </p:nvSpPr>
        <p:spPr>
          <a:xfrm>
            <a:off x="3990136" y="410425"/>
            <a:ext cx="3277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6401E9-9867-45AB-9FDC-D55053629783}"/>
              </a:ext>
            </a:extLst>
          </p:cNvPr>
          <p:cNvSpPr txBox="1"/>
          <p:nvPr/>
        </p:nvSpPr>
        <p:spPr>
          <a:xfrm>
            <a:off x="1626652" y="1876277"/>
            <a:ext cx="52132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কার্বনের নিচের সংখ্যাটি</a:t>
            </a:r>
            <a:r>
              <a:rPr lang="bn-BD" sz="3600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পারমাণবিক সংখ্যা, উপরের সংখ্যাটি ভর সংখ্যা নির্দেশ করছে। পারমাণবিক সংখ্যা একই কিন্তু ভর সংখ্যা ভিন্ন হলে তাকে পরস্পরের আইসোটোপ বলে।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392F7B-7EA8-4CA3-B895-732505A00263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9144001" cy="6858000"/>
          </a:xfrm>
        </p:grpSpPr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691477CB-23FE-4973-8726-F29DE71A9245}"/>
                </a:ext>
              </a:extLst>
            </p:cNvPr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E6108B33-4A2A-4BA8-B64E-8F1D34F9AD12}"/>
                </a:ext>
              </a:extLst>
            </p:cNvPr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F8E1960D-E228-4426-B6A1-D36E62EB2316}"/>
                </a:ext>
              </a:extLst>
            </p:cNvPr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B6139073-B622-4355-AC14-BBD51A198DCF}"/>
                </a:ext>
              </a:extLst>
            </p:cNvPr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463C04-857A-4D88-96C5-22C3CB829A00}"/>
                  </a:ext>
                </a:extLst>
              </p:cNvPr>
              <p:cNvSpPr txBox="1"/>
              <p:nvPr/>
            </p:nvSpPr>
            <p:spPr>
              <a:xfrm>
                <a:off x="7510686" y="2078158"/>
                <a:ext cx="3303431" cy="980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sup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sPre>
                    </m:oMath>
                  </m:oMathPara>
                </a14:m>
                <a:endParaRPr lang="en-US" sz="1350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463C04-857A-4D88-96C5-22C3CB829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686" y="2078158"/>
                <a:ext cx="3303431" cy="9809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17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191999" cy="6858000"/>
            <a:chOff x="0" y="0"/>
            <a:chExt cx="9144001" cy="6858000"/>
          </a:xfrm>
        </p:grpSpPr>
        <p:sp>
          <p:nvSpPr>
            <p:cNvPr id="16" name="Half Frame 15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21FA8E8-21E7-41ED-A145-73B544074A14}"/>
              </a:ext>
            </a:extLst>
          </p:cNvPr>
          <p:cNvSpPr txBox="1"/>
          <p:nvPr/>
        </p:nvSpPr>
        <p:spPr>
          <a:xfrm>
            <a:off x="3689266" y="297113"/>
            <a:ext cx="3673152" cy="830997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839F9F-35AA-4FBF-B41B-008FC09A3138}"/>
              </a:ext>
            </a:extLst>
          </p:cNvPr>
          <p:cNvSpPr/>
          <p:nvPr/>
        </p:nvSpPr>
        <p:spPr>
          <a:xfrm>
            <a:off x="983673" y="1990255"/>
            <a:ext cx="4847111" cy="175952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আইসোটোপগুলোর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থাকেনা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CE2F7D-AE10-494C-897F-271996CDDDB6}"/>
              </a:ext>
            </a:extLst>
          </p:cNvPr>
          <p:cNvSpPr/>
          <p:nvPr/>
        </p:nvSpPr>
        <p:spPr>
          <a:xfrm>
            <a:off x="983673" y="4611927"/>
            <a:ext cx="5417127" cy="120534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আইসোটোপগুলোর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ঘনত্ব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গলনাঙ্ক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স্ফুটনাঙ্ক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2" descr="Royal Bengal News">
            <a:extLst>
              <a:ext uri="{FF2B5EF4-FFF2-40B4-BE49-F238E27FC236}">
                <a16:creationId xmlns:a16="http://schemas.microsoft.com/office/drawing/2014/main" id="{4ADEE78E-CF30-4ABC-9600-35D44644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62910"/>
            <a:ext cx="4639293" cy="497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42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09675" y="190006"/>
            <a:ext cx="3416164" cy="1983178"/>
            <a:chOff x="3146933" y="1193371"/>
            <a:chExt cx="2341418" cy="801684"/>
          </a:xfrm>
        </p:grpSpPr>
        <p:sp>
          <p:nvSpPr>
            <p:cNvPr id="2" name="Flowchart: Decision 1"/>
            <p:cNvSpPr/>
            <p:nvPr/>
          </p:nvSpPr>
          <p:spPr>
            <a:xfrm>
              <a:off x="3146933" y="1193371"/>
              <a:ext cx="2341418" cy="801684"/>
            </a:xfrm>
            <a:prstGeom prst="flowChartDecision">
              <a:avLst/>
            </a:prstGeom>
            <a:solidFill>
              <a:schemeClr val="bg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63080" y="1444418"/>
              <a:ext cx="1725271" cy="286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91161" y="2519426"/>
            <a:ext cx="7438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1999" cy="6858000"/>
            <a:chOff x="0" y="0"/>
            <a:chExt cx="9144001" cy="6858000"/>
          </a:xfrm>
        </p:grpSpPr>
        <p:sp>
          <p:nvSpPr>
            <p:cNvPr id="7" name="Half Frame 6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6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1999" cy="6858000"/>
            <a:chOff x="0" y="0"/>
            <a:chExt cx="9144001" cy="6858000"/>
          </a:xfrm>
        </p:grpSpPr>
        <p:sp>
          <p:nvSpPr>
            <p:cNvPr id="6" name="Half Frame 5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5AF6916-BA8E-465F-BD5E-905C1814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56" y="1162373"/>
            <a:ext cx="5832763" cy="52716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353411-89B9-4001-A2BC-E3D54BF72B36}"/>
              </a:ext>
            </a:extLst>
          </p:cNvPr>
          <p:cNvSpPr txBox="1"/>
          <p:nvPr/>
        </p:nvSpPr>
        <p:spPr>
          <a:xfrm>
            <a:off x="2088513" y="185234"/>
            <a:ext cx="7370619" cy="769441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57CF47-75A1-458A-8223-D9D8058F1118}"/>
              </a:ext>
            </a:extLst>
          </p:cNvPr>
          <p:cNvSpPr/>
          <p:nvPr/>
        </p:nvSpPr>
        <p:spPr>
          <a:xfrm>
            <a:off x="529549" y="1157162"/>
            <a:ext cx="5832763" cy="106679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নালী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ক্ষতিগ্রস্ত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পাঠিয়ে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B7D568-FF69-49D0-B643-0BF55D31AE79}"/>
              </a:ext>
            </a:extLst>
          </p:cNvPr>
          <p:cNvSpPr/>
          <p:nvPr/>
        </p:nvSpPr>
        <p:spPr>
          <a:xfrm>
            <a:off x="462216" y="2062063"/>
            <a:ext cx="5528089" cy="120534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কোষটি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C030B5-5A6A-4F57-A1F6-259245A65242}"/>
              </a:ext>
            </a:extLst>
          </p:cNvPr>
          <p:cNvSpPr/>
          <p:nvPr/>
        </p:nvSpPr>
        <p:spPr>
          <a:xfrm>
            <a:off x="476066" y="3267410"/>
            <a:ext cx="5514239" cy="120534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কোষকে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বিকিরণ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362F67-1A17-4EC4-B5B3-311F257A48C6}"/>
              </a:ext>
            </a:extLst>
          </p:cNvPr>
          <p:cNvSpPr/>
          <p:nvPr/>
        </p:nvSpPr>
        <p:spPr>
          <a:xfrm>
            <a:off x="475934" y="5032456"/>
            <a:ext cx="5832762" cy="120534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রশ্নি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জীবাণুমুক্ত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6083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1380</TotalTime>
  <Words>726</Words>
  <Application>Microsoft Office PowerPoint</Application>
  <PresentationFormat>Widescreen</PresentationFormat>
  <Paragraphs>91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ANISUR</dc:creator>
  <cp:lastModifiedBy>Most.Selina Khatun</cp:lastModifiedBy>
  <cp:revision>212</cp:revision>
  <dcterms:created xsi:type="dcterms:W3CDTF">2014-09-20T16:42:22Z</dcterms:created>
  <dcterms:modified xsi:type="dcterms:W3CDTF">2020-08-31T07:05:05Z</dcterms:modified>
</cp:coreProperties>
</file>