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eb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  <p:sldId id="275" r:id="rId4"/>
    <p:sldId id="314" r:id="rId5"/>
    <p:sldId id="284" r:id="rId6"/>
    <p:sldId id="413" r:id="rId7"/>
    <p:sldId id="433" r:id="rId8"/>
    <p:sldId id="456" r:id="rId9"/>
    <p:sldId id="458" r:id="rId10"/>
    <p:sldId id="459" r:id="rId11"/>
    <p:sldId id="460" r:id="rId12"/>
    <p:sldId id="454" r:id="rId13"/>
    <p:sldId id="449" r:id="rId14"/>
    <p:sldId id="450" r:id="rId15"/>
    <p:sldId id="451" r:id="rId16"/>
    <p:sldId id="452" r:id="rId17"/>
    <p:sldId id="428" r:id="rId18"/>
    <p:sldId id="435" r:id="rId19"/>
    <p:sldId id="263" r:id="rId20"/>
    <p:sldId id="293" r:id="rId21"/>
    <p:sldId id="262" r:id="rId22"/>
    <p:sldId id="264" r:id="rId23"/>
    <p:sldId id="277" r:id="rId24"/>
    <p:sldId id="3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3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4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3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7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6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0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8_pQs-vwDw?feature=oembed" TargetMode="Externa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web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572" y="557492"/>
            <a:ext cx="640912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0450" y="1419315"/>
            <a:ext cx="8321287" cy="5019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2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CF75D7-BB58-4A1F-890E-1FF4DB2E21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9"/>
          <a:stretch/>
        </p:blipFill>
        <p:spPr>
          <a:xfrm>
            <a:off x="6374429" y="1424058"/>
            <a:ext cx="5345733" cy="342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A36913-1CCA-468A-A980-A61A43E1D1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" b="4483"/>
          <a:stretch/>
        </p:blipFill>
        <p:spPr>
          <a:xfrm>
            <a:off x="548742" y="1347767"/>
            <a:ext cx="5345733" cy="342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55621-C5F3-40EE-901F-F5E427355190}"/>
              </a:ext>
            </a:extLst>
          </p:cNvPr>
          <p:cNvSpPr txBox="1"/>
          <p:nvPr/>
        </p:nvSpPr>
        <p:spPr>
          <a:xfrm>
            <a:off x="2683769" y="5697616"/>
            <a:ext cx="66912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পরিষ্কার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0180B-A6F7-4C73-B2DD-18140C107610}"/>
              </a:ext>
            </a:extLst>
          </p:cNvPr>
          <p:cNvSpPr txBox="1"/>
          <p:nvPr/>
        </p:nvSpPr>
        <p:spPr>
          <a:xfrm>
            <a:off x="2683769" y="5697617"/>
            <a:ext cx="66912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4DF10-E28A-4C72-BDD1-9EEF66AD8CDD}"/>
              </a:ext>
            </a:extLst>
          </p:cNvPr>
          <p:cNvSpPr txBox="1"/>
          <p:nvPr/>
        </p:nvSpPr>
        <p:spPr>
          <a:xfrm>
            <a:off x="901700" y="4891323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পরিষ্কার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চ্ছ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ন্ন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34DA8-C32B-4722-8CC1-2916DE7ADF01}"/>
              </a:ext>
            </a:extLst>
          </p:cNvPr>
          <p:cNvSpPr txBox="1"/>
          <p:nvPr/>
        </p:nvSpPr>
        <p:spPr>
          <a:xfrm>
            <a:off x="7073900" y="4891323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পরিষ্কার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চ্ছ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ন্ন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A5166-6649-49CE-8341-CF1547D9418D}"/>
              </a:ext>
            </a:extLst>
          </p:cNvPr>
          <p:cNvSpPr txBox="1"/>
          <p:nvPr/>
        </p:nvSpPr>
        <p:spPr>
          <a:xfrm>
            <a:off x="2528687" y="392931"/>
            <a:ext cx="673157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7326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CF75D7-BB58-4A1F-890E-1FF4DB2E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7530" y="1309758"/>
            <a:ext cx="5345730" cy="342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A36913-1CCA-468A-A980-A61A43E1D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740" y="1250263"/>
            <a:ext cx="5345733" cy="342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55621-C5F3-40EE-901F-F5E427355190}"/>
              </a:ext>
            </a:extLst>
          </p:cNvPr>
          <p:cNvSpPr txBox="1"/>
          <p:nvPr/>
        </p:nvSpPr>
        <p:spPr>
          <a:xfrm>
            <a:off x="2683769" y="5583316"/>
            <a:ext cx="66912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পরিষ্কার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0180B-A6F7-4C73-B2DD-18140C107610}"/>
              </a:ext>
            </a:extLst>
          </p:cNvPr>
          <p:cNvSpPr txBox="1"/>
          <p:nvPr/>
        </p:nvSpPr>
        <p:spPr>
          <a:xfrm>
            <a:off x="2683769" y="5580919"/>
            <a:ext cx="66912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4DF10-E28A-4C72-BDD1-9EEF66AD8CDD}"/>
              </a:ext>
            </a:extLst>
          </p:cNvPr>
          <p:cNvSpPr txBox="1"/>
          <p:nvPr/>
        </p:nvSpPr>
        <p:spPr>
          <a:xfrm>
            <a:off x="1123287" y="4733411"/>
            <a:ext cx="4196641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পরিষ্কার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চ্ছ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ন্ন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34DA8-C32B-4722-8CC1-2916DE7ADF01}"/>
              </a:ext>
            </a:extLst>
          </p:cNvPr>
          <p:cNvSpPr txBox="1"/>
          <p:nvPr/>
        </p:nvSpPr>
        <p:spPr>
          <a:xfrm>
            <a:off x="6029369" y="4794891"/>
            <a:ext cx="5836920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শিক্ষার্থীরা বিদ্যালয়ের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পরিষ্কার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A5166-6649-49CE-8341-CF1547D9418D}"/>
              </a:ext>
            </a:extLst>
          </p:cNvPr>
          <p:cNvSpPr txBox="1"/>
          <p:nvPr/>
        </p:nvSpPr>
        <p:spPr>
          <a:xfrm>
            <a:off x="2730211" y="309569"/>
            <a:ext cx="67315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3386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D2C476-8C0F-4E1A-9080-414A60C430EF}"/>
              </a:ext>
            </a:extLst>
          </p:cNvPr>
          <p:cNvSpPr txBox="1"/>
          <p:nvPr/>
        </p:nvSpPr>
        <p:spPr>
          <a:xfrm>
            <a:off x="1219425" y="2263653"/>
            <a:ext cx="945357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43590-4248-43C7-B135-A3D3F46FA8A6}"/>
              </a:ext>
            </a:extLst>
          </p:cNvPr>
          <p:cNvSpPr txBox="1"/>
          <p:nvPr/>
        </p:nvSpPr>
        <p:spPr>
          <a:xfrm>
            <a:off x="1219425" y="656499"/>
            <a:ext cx="945357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FEAA5-2AE7-47C6-9867-034C4EF1B3D4}"/>
              </a:ext>
            </a:extLst>
          </p:cNvPr>
          <p:cNvSpPr txBox="1"/>
          <p:nvPr/>
        </p:nvSpPr>
        <p:spPr>
          <a:xfrm>
            <a:off x="1219425" y="3250625"/>
            <a:ext cx="945357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যেখানে সেখানে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মলমূত্র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8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A3758E-4FE1-4B50-899E-CDFEB5C87254}"/>
              </a:ext>
            </a:extLst>
          </p:cNvPr>
          <p:cNvSpPr txBox="1"/>
          <p:nvPr/>
        </p:nvSpPr>
        <p:spPr>
          <a:xfrm>
            <a:off x="2831811" y="262847"/>
            <a:ext cx="6731577" cy="646331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BF9F21-2E47-43A1-8963-586E0A376B74}"/>
              </a:ext>
            </a:extLst>
          </p:cNvPr>
          <p:cNvSpPr txBox="1"/>
          <p:nvPr/>
        </p:nvSpPr>
        <p:spPr>
          <a:xfrm>
            <a:off x="2730210" y="6080115"/>
            <a:ext cx="6731577" cy="584775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ময়লা-আবর্জনা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750908-3BB5-48DA-91F9-0B032B48EAE1}"/>
              </a:ext>
            </a:extLst>
          </p:cNvPr>
          <p:cNvGrpSpPr/>
          <p:nvPr/>
        </p:nvGrpSpPr>
        <p:grpSpPr>
          <a:xfrm>
            <a:off x="1204687" y="996262"/>
            <a:ext cx="10232570" cy="4794937"/>
            <a:chOff x="1557558" y="944798"/>
            <a:chExt cx="9197532" cy="51353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68A057-F6B4-41F3-9E9D-D892BDE6C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8228" y="944798"/>
              <a:ext cx="4426857" cy="2484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6B8F294-2B73-4A5F-8B1A-F99B76555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7558" y="944798"/>
              <a:ext cx="4426858" cy="2484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618597-2CD3-4368-B65B-053A27414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7558" y="3595914"/>
              <a:ext cx="4426858" cy="2484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CCBE97-76CF-4D22-AA2B-CA9CFE36A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8227" y="3595913"/>
              <a:ext cx="4426863" cy="2484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872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A3758E-4FE1-4B50-899E-CDFEB5C87254}"/>
              </a:ext>
            </a:extLst>
          </p:cNvPr>
          <p:cNvSpPr txBox="1"/>
          <p:nvPr/>
        </p:nvSpPr>
        <p:spPr>
          <a:xfrm>
            <a:off x="2730211" y="283218"/>
            <a:ext cx="6731577" cy="707886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46BF3-88EA-4AB7-AC96-A641825BCDD9}"/>
              </a:ext>
            </a:extLst>
          </p:cNvPr>
          <p:cNvSpPr txBox="1"/>
          <p:nvPr/>
        </p:nvSpPr>
        <p:spPr>
          <a:xfrm>
            <a:off x="924738" y="5855506"/>
            <a:ext cx="10545439" cy="646331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459591-7C71-4BD3-B6FD-E63EE3CA1731}"/>
              </a:ext>
            </a:extLst>
          </p:cNvPr>
          <p:cNvGrpSpPr/>
          <p:nvPr/>
        </p:nvGrpSpPr>
        <p:grpSpPr>
          <a:xfrm>
            <a:off x="9740900" y="2340353"/>
            <a:ext cx="1534824" cy="2181155"/>
            <a:chOff x="8908143" y="1174508"/>
            <a:chExt cx="1534824" cy="21811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B1ED53-E06B-445F-A6B0-02F5061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08143" y="1174508"/>
              <a:ext cx="1534824" cy="1534824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D2E7E4-DAA1-406D-AAA8-C6667D291ACF}"/>
                </a:ext>
              </a:extLst>
            </p:cNvPr>
            <p:cNvSpPr txBox="1"/>
            <p:nvPr/>
          </p:nvSpPr>
          <p:spPr>
            <a:xfrm>
              <a:off x="9076546" y="2709332"/>
              <a:ext cx="1198017" cy="646331"/>
            </a:xfrm>
            <a:prstGeom prst="rect">
              <a:avLst/>
            </a:prstGeom>
            <a:noFill/>
            <a:ln w="28575"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না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Online Media 2" title="যেখানে সেখানে ময়লা আবর্জনা ফেলবেন না">
            <a:hlinkClick r:id="" action="ppaction://media"/>
            <a:extLst>
              <a:ext uri="{FF2B5EF4-FFF2-40B4-BE49-F238E27FC236}">
                <a16:creationId xmlns:a16="http://schemas.microsoft.com/office/drawing/2014/main" id="{2A6CBCDA-679A-49C2-9AC9-E5FECC3F2D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7999" y="1714500"/>
            <a:ext cx="6096000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21CBA4-B9C0-4625-8027-7575A9DF12E1}"/>
              </a:ext>
            </a:extLst>
          </p:cNvPr>
          <p:cNvSpPr txBox="1"/>
          <p:nvPr/>
        </p:nvSpPr>
        <p:spPr>
          <a:xfrm>
            <a:off x="3973393" y="946997"/>
            <a:ext cx="4245211" cy="400110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https://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youtu.be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a8_pQs-vwDw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E46BF3-88EA-4AB7-AC96-A641825BCDD9}"/>
              </a:ext>
            </a:extLst>
          </p:cNvPr>
          <p:cNvSpPr txBox="1"/>
          <p:nvPr/>
        </p:nvSpPr>
        <p:spPr>
          <a:xfrm>
            <a:off x="2152625" y="5821973"/>
            <a:ext cx="7005889" cy="584775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B8F294-2B73-4A5F-8B1A-F99B7655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0" b="4968"/>
          <a:stretch/>
        </p:blipFill>
        <p:spPr>
          <a:xfrm>
            <a:off x="628368" y="979973"/>
            <a:ext cx="3714410" cy="2254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9E397B-E751-4567-BF2F-13F242A11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/>
          <a:stretch/>
        </p:blipFill>
        <p:spPr>
          <a:xfrm>
            <a:off x="628368" y="3483484"/>
            <a:ext cx="3714410" cy="2254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8AD0C7-E57F-4DBA-835A-0A2C507611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3659" r="51995" b="1883"/>
          <a:stretch/>
        </p:blipFill>
        <p:spPr>
          <a:xfrm>
            <a:off x="8604721" y="1011722"/>
            <a:ext cx="2490215" cy="472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D4CED-9CA0-49E0-B7AC-0E5E1DAA92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68335" r="1839" b="1883"/>
          <a:stretch/>
        </p:blipFill>
        <p:spPr>
          <a:xfrm>
            <a:off x="4651298" y="3462041"/>
            <a:ext cx="3644903" cy="2275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21C6B0-02FC-4583-ADE7-C00DB390F0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34701" r="1839" b="34951"/>
          <a:stretch/>
        </p:blipFill>
        <p:spPr>
          <a:xfrm>
            <a:off x="4651298" y="1011722"/>
            <a:ext cx="3644903" cy="2222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8E81E1-99AB-4698-9CC7-649E6D83296D}"/>
              </a:ext>
            </a:extLst>
          </p:cNvPr>
          <p:cNvSpPr txBox="1"/>
          <p:nvPr/>
        </p:nvSpPr>
        <p:spPr>
          <a:xfrm>
            <a:off x="2730209" y="158180"/>
            <a:ext cx="6731577" cy="646331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E46BF3-88EA-4AB7-AC96-A641825BCDD9}"/>
              </a:ext>
            </a:extLst>
          </p:cNvPr>
          <p:cNvSpPr txBox="1"/>
          <p:nvPr/>
        </p:nvSpPr>
        <p:spPr>
          <a:xfrm>
            <a:off x="823280" y="5604903"/>
            <a:ext cx="10545439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86CFE-E3F2-43E2-80A1-6A38A8E1E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6"/>
          <a:stretch/>
        </p:blipFill>
        <p:spPr>
          <a:xfrm>
            <a:off x="823280" y="804511"/>
            <a:ext cx="7355521" cy="392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F03DCC-C275-4BD2-ABC6-332A72F06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9591" y="825184"/>
            <a:ext cx="3142157" cy="392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F73362-3D72-4AEB-A54F-9478B0DAFD80}"/>
              </a:ext>
            </a:extLst>
          </p:cNvPr>
          <p:cNvSpPr txBox="1"/>
          <p:nvPr/>
        </p:nvSpPr>
        <p:spPr>
          <a:xfrm>
            <a:off x="3126818" y="5604902"/>
            <a:ext cx="5822247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3A94B9-F34C-4818-A05F-0547614FC321}"/>
              </a:ext>
            </a:extLst>
          </p:cNvPr>
          <p:cNvSpPr txBox="1"/>
          <p:nvPr/>
        </p:nvSpPr>
        <p:spPr>
          <a:xfrm>
            <a:off x="823281" y="4727738"/>
            <a:ext cx="10798467" cy="584775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ডাস্টবিন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21AAFD-7DF4-4596-8F2C-7865C6038905}"/>
              </a:ext>
            </a:extLst>
          </p:cNvPr>
          <p:cNvSpPr txBox="1"/>
          <p:nvPr/>
        </p:nvSpPr>
        <p:spPr>
          <a:xfrm>
            <a:off x="2730209" y="158180"/>
            <a:ext cx="6731577" cy="646331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89803-A255-45B0-87E8-BC882A2D6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145" y="1556223"/>
            <a:ext cx="4560681" cy="34205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4CB18A-1A2B-4EBE-9571-3E11FBE03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71" y="1556223"/>
            <a:ext cx="5351089" cy="34205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4D399-33A3-4CBF-BA64-03E333A28858}"/>
              </a:ext>
            </a:extLst>
          </p:cNvPr>
          <p:cNvSpPr txBox="1"/>
          <p:nvPr/>
        </p:nvSpPr>
        <p:spPr>
          <a:xfrm>
            <a:off x="2730211" y="509954"/>
            <a:ext cx="6731577" cy="584775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D8BCF-F9EC-4F51-99F2-E6D4E67D2D85}"/>
              </a:ext>
            </a:extLst>
          </p:cNvPr>
          <p:cNvSpPr txBox="1"/>
          <p:nvPr/>
        </p:nvSpPr>
        <p:spPr>
          <a:xfrm>
            <a:off x="3684431" y="5115062"/>
            <a:ext cx="4543199" cy="646331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শিক্ষার্থীরা বাগান তৈরি করছে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8EDFA-1993-43A5-9375-EB14BC171D19}"/>
              </a:ext>
            </a:extLst>
          </p:cNvPr>
          <p:cNvSpPr txBox="1"/>
          <p:nvPr/>
        </p:nvSpPr>
        <p:spPr>
          <a:xfrm>
            <a:off x="457199" y="5899721"/>
            <a:ext cx="11277600" cy="646331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পরিবেশ দূষণ রোধ করতে হলে আমাদের বৃক্ষরোপণ করতে হবে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98FEA7-7CBA-4D01-9578-51F8659C6520}"/>
              </a:ext>
            </a:extLst>
          </p:cNvPr>
          <p:cNvSpPr txBox="1"/>
          <p:nvPr/>
        </p:nvSpPr>
        <p:spPr>
          <a:xfrm>
            <a:off x="1280734" y="2339500"/>
            <a:ext cx="9558075" cy="37240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১। যেখানে-সেখানে থুথু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কফ ফেলা উচিত নয়।</a:t>
            </a:r>
          </a:p>
          <a:p>
            <a:pPr>
              <a:lnSpc>
                <a:spcPct val="150000"/>
              </a:lnSpc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২। যেখানে সেখানে মলমূত্র ত্যাগ করা উচিত নয়।</a:t>
            </a:r>
          </a:p>
          <a:p>
            <a:pPr>
              <a:lnSpc>
                <a:spcPct val="150000"/>
              </a:lnSpc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৩। বাড়ি-ঘর, রাস্তাঘাট ও খেলার মাঠ পরিষ্কার রাখা উচিত।</a:t>
            </a:r>
          </a:p>
          <a:p>
            <a:pPr>
              <a:lnSpc>
                <a:spcPct val="150000"/>
              </a:lnSpc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৪। পুকুর, নদী, খাল বা 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কোন জায়গায় ময়লা-আর্বজনা ফেলা উচিত নয়। </a:t>
            </a:r>
          </a:p>
          <a:p>
            <a:pPr>
              <a:lnSpc>
                <a:spcPct val="150000"/>
              </a:lnSpc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৫। নির্দিষ্ট স্থানে ময়লা-আবর্জনা ফেলা উচিত।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84FF04F-8A06-440A-9819-242BBD1D49FD}"/>
              </a:ext>
            </a:extLst>
          </p:cNvPr>
          <p:cNvSpPr/>
          <p:nvPr/>
        </p:nvSpPr>
        <p:spPr>
          <a:xfrm>
            <a:off x="1280734" y="1001486"/>
            <a:ext cx="9558075" cy="629438"/>
          </a:xfrm>
          <a:prstGeom prst="wedgeRectCallout">
            <a:avLst>
              <a:gd name="adj1" fmla="val -50011"/>
              <a:gd name="adj2" fmla="val 1617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পরিবেশ দূষণ রোধ ও সংরক্ষণ করতে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 যা কর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12" y="2785050"/>
            <a:ext cx="1804271" cy="1353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lowchart: Terminator 3"/>
          <p:cNvSpPr/>
          <p:nvPr/>
        </p:nvSpPr>
        <p:spPr>
          <a:xfrm>
            <a:off x="656391" y="4138253"/>
            <a:ext cx="2264663" cy="635419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799" y="1185379"/>
            <a:ext cx="3254042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2329" y="1195309"/>
            <a:ext cx="3255264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2553" y="1185379"/>
            <a:ext cx="3241418" cy="4353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00128" y="262046"/>
            <a:ext cx="80073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42 ও 43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নিরবে পড়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59308"/>
            <a:ext cx="104887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1458324"/>
            <a:ext cx="4456090" cy="4832092"/>
            <a:chOff x="914400" y="1458324"/>
            <a:chExt cx="4456090" cy="4832092"/>
          </a:xfrm>
        </p:grpSpPr>
        <p:sp>
          <p:nvSpPr>
            <p:cNvPr id="4" name="TextBox 3"/>
            <p:cNvSpPr txBox="1"/>
            <p:nvPr/>
          </p:nvSpPr>
          <p:spPr>
            <a:xfrm>
              <a:off x="914400" y="1458324"/>
              <a:ext cx="4456090" cy="4832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মোছা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শামশুন্নাহার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শালদাইড়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কামারখন্দ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সিরাজগঞ্জ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ইমেইল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koly8821@gmail.com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2" t="8045" r="12422" b="21729"/>
            <a:stretch/>
          </p:blipFill>
          <p:spPr>
            <a:xfrm>
              <a:off x="2207874" y="1630392"/>
              <a:ext cx="1869141" cy="22906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6851561" y="1458324"/>
            <a:ext cx="4456090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বাংলাদেশ ও বিশ্বপরিচয়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প্রতিরোধ ও সংরক্ষণ</a:t>
            </a:r>
          </a:p>
          <a:p>
            <a:pPr algn="ctr"/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  <a:endParaRPr lang="bn-IN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3321" r="5564" b="5557"/>
          <a:stretch/>
        </p:blipFill>
        <p:spPr>
          <a:xfrm>
            <a:off x="8145035" y="1630392"/>
            <a:ext cx="1869141" cy="2290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811369" y="984730"/>
            <a:ext cx="105917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88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6418" y="472372"/>
            <a:ext cx="369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718" y="1823198"/>
            <a:ext cx="1135856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পরিবেশ দূষণ রোধ করতে পারি তার একটি তালিকা তৈরি 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3নং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112653"/>
              </p:ext>
            </p:extLst>
          </p:nvPr>
        </p:nvGraphicFramePr>
        <p:xfrm>
          <a:off x="416718" y="3604911"/>
          <a:ext cx="11358564" cy="2002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188">
                  <a:extLst>
                    <a:ext uri="{9D8B030D-6E8A-4147-A177-3AD203B41FA5}">
                      <a16:colId xmlns:a16="http://schemas.microsoft.com/office/drawing/2014/main" val="1661287821"/>
                    </a:ext>
                  </a:extLst>
                </a:gridCol>
                <a:gridCol w="3786188">
                  <a:extLst>
                    <a:ext uri="{9D8B030D-6E8A-4147-A177-3AD203B41FA5}">
                      <a16:colId xmlns:a16="http://schemas.microsoft.com/office/drawing/2014/main" val="2149556971"/>
                    </a:ext>
                  </a:extLst>
                </a:gridCol>
                <a:gridCol w="3786188">
                  <a:extLst>
                    <a:ext uri="{9D8B030D-6E8A-4147-A177-3AD203B41FA5}">
                      <a16:colId xmlns:a16="http://schemas.microsoft.com/office/drawing/2014/main" val="3324672184"/>
                    </a:ext>
                  </a:extLst>
                </a:gridCol>
              </a:tblGrid>
              <a:tr h="46852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বিদ্যালয়ে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 এলাকায়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বাড়িতে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2234"/>
                  </a:ext>
                </a:extLst>
              </a:tr>
              <a:tr h="390438">
                <a:tc>
                  <a:txBody>
                    <a:bodyPr/>
                    <a:lstStyle/>
                    <a:p>
                      <a:pPr algn="l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বিদ্যালয়ের মাঠ পরিষ্কার করে।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নির্দিষ্ট স্থানে ময়লা আর্বজনা ফেলে।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যথাস্থানে মলমূত্র ত্যাগ করে 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519853"/>
                  </a:ext>
                </a:extLst>
              </a:tr>
              <a:tr h="390438">
                <a:tc>
                  <a:txBody>
                    <a:bodyPr/>
                    <a:lstStyle/>
                    <a:p>
                      <a:pPr algn="l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বিদ্যালয়ে বৃক্ষরোপণ করে 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জনসচেতনতা তৈরি করে 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যেখানে সেখানে থুথু, কফ না ফেলে।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990421"/>
                  </a:ext>
                </a:extLst>
              </a:tr>
              <a:tr h="50871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699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30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429" y="1327226"/>
            <a:ext cx="637177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সঠিক শব্দ দিয়ে শূন্যস্থান পূরণ করিঃ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382" y="2596395"/>
            <a:ext cx="964210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নির্দিষ্ট জায়গায় ...................... ফেলা উচিৎ ।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3885" y="2403492"/>
            <a:ext cx="16639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আর্বজনা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6A6E6-8909-45A5-8AE2-4E6813C65A7A}"/>
              </a:ext>
            </a:extLst>
          </p:cNvPr>
          <p:cNvSpPr txBox="1"/>
          <p:nvPr/>
        </p:nvSpPr>
        <p:spPr>
          <a:xfrm>
            <a:off x="1011382" y="3382324"/>
            <a:ext cx="946793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বিদ্যালয়ের মাঠ   ......................করা উচিৎ।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1DB3F7-E394-46FB-A37C-B21A0B669BD3}"/>
              </a:ext>
            </a:extLst>
          </p:cNvPr>
          <p:cNvSpPr txBox="1"/>
          <p:nvPr/>
        </p:nvSpPr>
        <p:spPr>
          <a:xfrm>
            <a:off x="3816875" y="3246508"/>
            <a:ext cx="17697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FBF657-D775-4231-8277-5D230D99D2AB}"/>
              </a:ext>
            </a:extLst>
          </p:cNvPr>
          <p:cNvSpPr txBox="1"/>
          <p:nvPr/>
        </p:nvSpPr>
        <p:spPr>
          <a:xfrm>
            <a:off x="1011382" y="4301633"/>
            <a:ext cx="964210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যেখানে সেখানে ময়লা- আর্বজনা ফেললে   ..................... ছড়ায় ।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E31882-F2E6-4845-9D2F-39013B8B3D76}"/>
              </a:ext>
            </a:extLst>
          </p:cNvPr>
          <p:cNvSpPr txBox="1"/>
          <p:nvPr/>
        </p:nvSpPr>
        <p:spPr>
          <a:xfrm>
            <a:off x="6967804" y="4176513"/>
            <a:ext cx="16972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দূর্গন্ধ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3C4850-5C5A-4061-96FA-B44D466E8144}"/>
              </a:ext>
            </a:extLst>
          </p:cNvPr>
          <p:cNvSpPr txBox="1"/>
          <p:nvPr/>
        </p:nvSpPr>
        <p:spPr>
          <a:xfrm>
            <a:off x="1011382" y="5220942"/>
            <a:ext cx="946793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মানুষের   ...................অভাবে পরিবেশ দূষিত হয় ।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77625B-1B11-41A1-8DDD-8719B72ACD20}"/>
              </a:ext>
            </a:extLst>
          </p:cNvPr>
          <p:cNvSpPr txBox="1"/>
          <p:nvPr/>
        </p:nvSpPr>
        <p:spPr>
          <a:xfrm>
            <a:off x="2666678" y="5021841"/>
            <a:ext cx="18744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সচেতনতার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34C52-9B97-4F81-B699-C4D95B5B3EC1}"/>
              </a:ext>
            </a:extLst>
          </p:cNvPr>
          <p:cNvSpPr txBox="1"/>
          <p:nvPr/>
        </p:nvSpPr>
        <p:spPr>
          <a:xfrm>
            <a:off x="5488037" y="236517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941" y="1627848"/>
            <a:ext cx="4639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130657" y="2197278"/>
            <a:ext cx="6639438" cy="1240406"/>
            <a:chOff x="1676224" y="2124342"/>
            <a:chExt cx="6639438" cy="1240406"/>
          </a:xfrm>
        </p:grpSpPr>
        <p:sp>
          <p:nvSpPr>
            <p:cNvPr id="3" name="Oval 2"/>
            <p:cNvSpPr/>
            <p:nvPr/>
          </p:nvSpPr>
          <p:spPr>
            <a:xfrm>
              <a:off x="1676224" y="2152030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31498" y="2132498"/>
              <a:ext cx="27911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ডাস্টবিন বা নির্দিষ্ট স্থানে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822576" y="2173242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81160" y="2124342"/>
              <a:ext cx="1491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রাস্তার পাশে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705914" y="2884031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3158" y="2841528"/>
              <a:ext cx="18517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যেখানে সেখানে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825920" y="2883543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0059" y="2841528"/>
              <a:ext cx="19656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আঙ্গিনায়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488037" y="236517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146279" y="2230175"/>
            <a:ext cx="455274" cy="43821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220342-2F75-4C53-8EE3-5A2C603F36D6}"/>
              </a:ext>
            </a:extLst>
          </p:cNvPr>
          <p:cNvSpPr txBox="1"/>
          <p:nvPr/>
        </p:nvSpPr>
        <p:spPr>
          <a:xfrm>
            <a:off x="1640941" y="3752557"/>
            <a:ext cx="4849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রোধে আমাদের করনীয়?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CB499C1-F314-497A-B53B-7D574D54C14A}"/>
              </a:ext>
            </a:extLst>
          </p:cNvPr>
          <p:cNvGrpSpPr/>
          <p:nvPr/>
        </p:nvGrpSpPr>
        <p:grpSpPr>
          <a:xfrm>
            <a:off x="2130657" y="4321987"/>
            <a:ext cx="8825934" cy="1240406"/>
            <a:chOff x="1676224" y="2124342"/>
            <a:chExt cx="8825934" cy="124040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AE505FA-4E50-4372-87B8-6AEEC1D1FB1A}"/>
                </a:ext>
              </a:extLst>
            </p:cNvPr>
            <p:cNvSpPr/>
            <p:nvPr/>
          </p:nvSpPr>
          <p:spPr>
            <a:xfrm>
              <a:off x="1676224" y="2152030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338DCC-1279-4C49-A9E6-59E1B22C1AB8}"/>
                </a:ext>
              </a:extLst>
            </p:cNvPr>
            <p:cNvSpPr txBox="1"/>
            <p:nvPr/>
          </p:nvSpPr>
          <p:spPr>
            <a:xfrm>
              <a:off x="2131498" y="2132498"/>
              <a:ext cx="3212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যেখানে সেখানে ময়লা ফেলা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FEDE84C-C55C-425D-9CA2-E824A739F291}"/>
                </a:ext>
              </a:extLst>
            </p:cNvPr>
            <p:cNvSpPr/>
            <p:nvPr/>
          </p:nvSpPr>
          <p:spPr>
            <a:xfrm>
              <a:off x="5822576" y="2173242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A80AEAA-4761-4E6E-8C42-6FBBF949DA03}"/>
                </a:ext>
              </a:extLst>
            </p:cNvPr>
            <p:cNvSpPr txBox="1"/>
            <p:nvPr/>
          </p:nvSpPr>
          <p:spPr>
            <a:xfrm>
              <a:off x="6281160" y="2124342"/>
              <a:ext cx="36247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যেখানে সেখানে থুথু , কফ ফেলা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CA023B6-BC3C-486C-B94B-580658B8D25B}"/>
                </a:ext>
              </a:extLst>
            </p:cNvPr>
            <p:cNvSpPr/>
            <p:nvPr/>
          </p:nvSpPr>
          <p:spPr>
            <a:xfrm>
              <a:off x="1705914" y="2884031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07ADBB9-96EA-43AB-BDBA-E49E46EBAC72}"/>
                </a:ext>
              </a:extLst>
            </p:cNvPr>
            <p:cNvSpPr txBox="1"/>
            <p:nvPr/>
          </p:nvSpPr>
          <p:spPr>
            <a:xfrm>
              <a:off x="2163158" y="2841528"/>
              <a:ext cx="3163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রাস্তাঘাটে মলমূত্র ত্যাগ করা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EF59CCA-C7AF-4295-9067-D40C1FA0B15D}"/>
                </a:ext>
              </a:extLst>
            </p:cNvPr>
            <p:cNvSpPr/>
            <p:nvPr/>
          </p:nvSpPr>
          <p:spPr>
            <a:xfrm>
              <a:off x="5825920" y="2883543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9ED92D4-8398-460C-8EC5-DB0389DA59CF}"/>
                </a:ext>
              </a:extLst>
            </p:cNvPr>
            <p:cNvSpPr txBox="1"/>
            <p:nvPr/>
          </p:nvSpPr>
          <p:spPr>
            <a:xfrm>
              <a:off x="6350059" y="2841528"/>
              <a:ext cx="4152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আঙ্গিনা পরিষ্কার পরিছন্ন রাখা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45BAE624-A86C-460A-82ED-3B55AA14C9B2}"/>
              </a:ext>
            </a:extLst>
          </p:cNvPr>
          <p:cNvSpPr/>
          <p:nvPr/>
        </p:nvSpPr>
        <p:spPr>
          <a:xfrm>
            <a:off x="6276776" y="5081188"/>
            <a:ext cx="455274" cy="43821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2F164-313E-4F03-A6EA-448D70BFE5F5}"/>
              </a:ext>
            </a:extLst>
          </p:cNvPr>
          <p:cNvSpPr txBox="1"/>
          <p:nvPr/>
        </p:nvSpPr>
        <p:spPr>
          <a:xfrm>
            <a:off x="4947334" y="723156"/>
            <a:ext cx="2297332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n w="0"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FEE1B-3CBF-4F84-BE09-89D1620B92F7}"/>
              </a:ext>
            </a:extLst>
          </p:cNvPr>
          <p:cNvSpPr txBox="1"/>
          <p:nvPr/>
        </p:nvSpPr>
        <p:spPr>
          <a:xfrm>
            <a:off x="1131774" y="2844225"/>
            <a:ext cx="9928452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পরিবেশ দূষণ রোধ ও সংরক্ষণ করতে তুমি কী কী করবে ৩টি বাক্যে লিখ 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66F27-FCC6-45EC-A364-85AF123B6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6" t="7292" r="21701" b="8088"/>
          <a:stretch/>
        </p:blipFill>
        <p:spPr>
          <a:xfrm>
            <a:off x="9869715" y="232228"/>
            <a:ext cx="1596571" cy="1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19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459256" y="228599"/>
            <a:ext cx="5273488" cy="860613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440" y="1222562"/>
            <a:ext cx="9768839" cy="522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81200" y="304800"/>
            <a:ext cx="4495800" cy="10668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এসো ভিডিও দেখিঃ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70300" y="1264022"/>
            <a:ext cx="60960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কী কী দেখতে পেলে?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70300" y="2139763"/>
            <a:ext cx="60960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70300" y="4652686"/>
            <a:ext cx="60960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70300" y="5541686"/>
            <a:ext cx="60960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দূষণরোধ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ণ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52496"/>
              </p:ext>
            </p:extLst>
          </p:nvPr>
        </p:nvGraphicFramePr>
        <p:xfrm>
          <a:off x="0" y="3293402"/>
          <a:ext cx="3497943" cy="821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3762360" imgH="491040" progId="Package">
                  <p:embed/>
                </p:oleObj>
              </mc:Choice>
              <mc:Fallback>
                <p:oleObj name="Packager Shell Object" showAsIcon="1" r:id="rId3" imgW="37623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293402"/>
                        <a:ext cx="3497943" cy="821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9A485C49-B3AA-4B2B-9D8C-2DCC09D1D0C0}"/>
              </a:ext>
            </a:extLst>
          </p:cNvPr>
          <p:cNvSpPr/>
          <p:nvPr/>
        </p:nvSpPr>
        <p:spPr>
          <a:xfrm>
            <a:off x="3670300" y="2979782"/>
            <a:ext cx="60960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13AF7DCD-216E-45F9-B420-41861AEDE468}"/>
              </a:ext>
            </a:extLst>
          </p:cNvPr>
          <p:cNvSpPr/>
          <p:nvPr/>
        </p:nvSpPr>
        <p:spPr>
          <a:xfrm>
            <a:off x="3670300" y="3835912"/>
            <a:ext cx="60960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595" y="277422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2518" y="5460292"/>
            <a:ext cx="50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দূষণরোধ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সংরক্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ণ”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9"/>
          <a:stretch/>
        </p:blipFill>
        <p:spPr>
          <a:xfrm>
            <a:off x="3905446" y="1176143"/>
            <a:ext cx="4302349" cy="3916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11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ular Callout 48"/>
          <p:cNvSpPr/>
          <p:nvPr/>
        </p:nvSpPr>
        <p:spPr>
          <a:xfrm>
            <a:off x="1885576" y="1821241"/>
            <a:ext cx="4261320" cy="698520"/>
          </a:xfrm>
          <a:prstGeom prst="wedgeRoundRectCallout">
            <a:avLst>
              <a:gd name="adj1" fmla="val -42738"/>
              <a:gd name="adj2" fmla="val 14092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92719" y="3195684"/>
            <a:ext cx="7908482" cy="771431"/>
            <a:chOff x="2487825" y="1928908"/>
            <a:chExt cx="9111365" cy="771431"/>
          </a:xfrm>
          <a:scene3d>
            <a:camera prst="orthographicFront"/>
            <a:lightRig rig="flat" dir="t"/>
          </a:scene3d>
        </p:grpSpPr>
        <p:sp>
          <p:nvSpPr>
            <p:cNvPr id="28" name="Pentagon 27"/>
            <p:cNvSpPr/>
            <p:nvPr/>
          </p:nvSpPr>
          <p:spPr>
            <a:xfrm rot="10800000">
              <a:off x="2487825" y="1928908"/>
              <a:ext cx="9111365" cy="771431"/>
            </a:xfrm>
            <a:prstGeom prst="homePlate">
              <a:avLst/>
            </a:prstGeom>
            <a:ln w="12700"/>
            <a:sp3d prstMaterial="plastic">
              <a:bevelT w="120900" h="88900"/>
              <a:bevelB w="88900" h="31750"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9" name="Pentagon 4"/>
            <p:cNvSpPr/>
            <p:nvPr/>
          </p:nvSpPr>
          <p:spPr>
            <a:xfrm rot="21600000">
              <a:off x="2680683" y="1928908"/>
              <a:ext cx="8918507" cy="771431"/>
            </a:xfrm>
            <a:prstGeom prst="rect">
              <a:avLst/>
            </a:prstGeom>
            <a:ln w="1270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0180" tIns="121920" rIns="227584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১১.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.১</a:t>
              </a:r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সংরক্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 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ংশগ্রহণ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1307001" y="3088913"/>
            <a:ext cx="771431" cy="77143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78187" y="257125"/>
            <a:ext cx="2940424" cy="10668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45444" y="1891228"/>
            <a:ext cx="3141583" cy="52429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3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9C3C3A4-403F-4EC4-9CC7-2D908AA7008B}"/>
              </a:ext>
            </a:extLst>
          </p:cNvPr>
          <p:cNvSpPr txBox="1"/>
          <p:nvPr/>
        </p:nvSpPr>
        <p:spPr>
          <a:xfrm>
            <a:off x="2994380" y="5808450"/>
            <a:ext cx="6203239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যেখানে সেখানে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থুথু ফেল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00D8C8-DF36-40E5-9086-6AA3FF249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6157" y="1348841"/>
            <a:ext cx="4977100" cy="373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B0F26A-3709-4601-AFF9-D088939D2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2" y="1348841"/>
            <a:ext cx="5127830" cy="373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CCCFD-23BC-4153-BC17-BFE8CDB57A14}"/>
              </a:ext>
            </a:extLst>
          </p:cNvPr>
          <p:cNvSpPr txBox="1"/>
          <p:nvPr/>
        </p:nvSpPr>
        <p:spPr>
          <a:xfrm>
            <a:off x="2892107" y="418390"/>
            <a:ext cx="6731577" cy="646331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FDEAF-FE7D-4EE9-A71B-09CED5168E69}"/>
              </a:ext>
            </a:extLst>
          </p:cNvPr>
          <p:cNvSpPr txBox="1"/>
          <p:nvPr/>
        </p:nvSpPr>
        <p:spPr>
          <a:xfrm>
            <a:off x="1137139" y="5161419"/>
            <a:ext cx="4323732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যেখানে সেখানে থুথু ফেলছে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628A1-8C3F-45C4-B696-E7CEAEF18E92}"/>
              </a:ext>
            </a:extLst>
          </p:cNvPr>
          <p:cNvSpPr txBox="1"/>
          <p:nvPr/>
        </p:nvSpPr>
        <p:spPr>
          <a:xfrm>
            <a:off x="2730212" y="5794686"/>
            <a:ext cx="6731577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যেখানে সেখানে থুথু , কফ ফেলা উচিৎ নয়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9AF5D-785E-4BCA-A1D4-8F536DFF8AD2}"/>
              </a:ext>
            </a:extLst>
          </p:cNvPr>
          <p:cNvSpPr txBox="1"/>
          <p:nvPr/>
        </p:nvSpPr>
        <p:spPr>
          <a:xfrm>
            <a:off x="6731130" y="5183448"/>
            <a:ext cx="4323732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যেখানে সেখানে থুথু ফেলছে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7EEAF-750C-4AC6-9E7E-0DABF601B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8" y="1538650"/>
            <a:ext cx="5042181" cy="358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70240D-14B9-4CF2-9BC9-8945AAD4633D}"/>
              </a:ext>
            </a:extLst>
          </p:cNvPr>
          <p:cNvSpPr txBox="1"/>
          <p:nvPr/>
        </p:nvSpPr>
        <p:spPr>
          <a:xfrm>
            <a:off x="2606035" y="606696"/>
            <a:ext cx="6979927" cy="646331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41375-AAF2-49F4-BB95-B3B904DC0B41}"/>
              </a:ext>
            </a:extLst>
          </p:cNvPr>
          <p:cNvSpPr txBox="1"/>
          <p:nvPr/>
        </p:nvSpPr>
        <p:spPr>
          <a:xfrm>
            <a:off x="1108603" y="5228313"/>
            <a:ext cx="431829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যেখানে সেখানে মলমূত্র ত্যাগ করছে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42973-FE2A-40F6-9DE8-8FE6E4CED1B7}"/>
              </a:ext>
            </a:extLst>
          </p:cNvPr>
          <p:cNvSpPr txBox="1"/>
          <p:nvPr/>
        </p:nvSpPr>
        <p:spPr>
          <a:xfrm>
            <a:off x="2994380" y="5901894"/>
            <a:ext cx="6203239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যেখানে সেখানে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মলমূত্র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341E23-CD34-4C5B-B264-265355C32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402" y="1538649"/>
            <a:ext cx="5053423" cy="358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2F97E6-4164-44E2-9CD3-6280BADAB5A4}"/>
              </a:ext>
            </a:extLst>
          </p:cNvPr>
          <p:cNvSpPr txBox="1"/>
          <p:nvPr/>
        </p:nvSpPr>
        <p:spPr>
          <a:xfrm>
            <a:off x="6673968" y="5228313"/>
            <a:ext cx="431829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যেখানে সেখানে মলমূত্র ত্যাগ করছে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4736D-8DA3-4DC3-A7C6-7EA1D3183D2F}"/>
              </a:ext>
            </a:extLst>
          </p:cNvPr>
          <p:cNvSpPr txBox="1"/>
          <p:nvPr/>
        </p:nvSpPr>
        <p:spPr>
          <a:xfrm>
            <a:off x="2730209" y="5901894"/>
            <a:ext cx="6731577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যেখানে সেখানে মলমূত্র ত্যাগ করা উচিৎ নয়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572DA-281E-4225-9C8F-A77C453099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7" t="4447" r="22686" b="4091"/>
          <a:stretch/>
        </p:blipFill>
        <p:spPr>
          <a:xfrm flipH="1">
            <a:off x="723517" y="3658704"/>
            <a:ext cx="1665135" cy="1419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09284B-BF6A-4651-B6F7-7899DC54D8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7" t="4447" r="22686" b="4091"/>
          <a:stretch/>
        </p:blipFill>
        <p:spPr>
          <a:xfrm>
            <a:off x="9668605" y="3755154"/>
            <a:ext cx="1665135" cy="1419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57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12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D558D0-60B0-4A85-87D3-89E202AED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1" b="39056"/>
          <a:stretch/>
        </p:blipFill>
        <p:spPr>
          <a:xfrm>
            <a:off x="381675" y="1034846"/>
            <a:ext cx="5509728" cy="38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6796A-C014-42DF-A494-39F752FA1AD0}"/>
              </a:ext>
            </a:extLst>
          </p:cNvPr>
          <p:cNvSpPr txBox="1"/>
          <p:nvPr/>
        </p:nvSpPr>
        <p:spPr>
          <a:xfrm>
            <a:off x="2528687" y="220443"/>
            <a:ext cx="673157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8DCED-2B96-48E6-B663-7809B41B5700}"/>
              </a:ext>
            </a:extLst>
          </p:cNvPr>
          <p:cNvSpPr txBox="1"/>
          <p:nvPr/>
        </p:nvSpPr>
        <p:spPr>
          <a:xfrm>
            <a:off x="825500" y="5014318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বাড়িঘর পরিষ্কার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চ্ছ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ন্ন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EB398-48C7-4173-9EDE-2422A832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98" y="976500"/>
            <a:ext cx="5399198" cy="38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54495A-420A-44F3-A98A-32E090AA4869}"/>
              </a:ext>
            </a:extLst>
          </p:cNvPr>
          <p:cNvSpPr txBox="1"/>
          <p:nvPr/>
        </p:nvSpPr>
        <p:spPr>
          <a:xfrm>
            <a:off x="6997700" y="5014318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বাড়িঘর পরিষ্কার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চ্ছ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ন্ন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5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CF75D7-BB58-4A1F-890E-1FF4DB2E21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9"/>
          <a:stretch/>
        </p:blipFill>
        <p:spPr>
          <a:xfrm>
            <a:off x="6374429" y="1290708"/>
            <a:ext cx="5345733" cy="342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A36913-1CCA-468A-A980-A61A43E1D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838" y="1305875"/>
            <a:ext cx="5420806" cy="339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55621-C5F3-40EE-901F-F5E427355190}"/>
              </a:ext>
            </a:extLst>
          </p:cNvPr>
          <p:cNvSpPr txBox="1"/>
          <p:nvPr/>
        </p:nvSpPr>
        <p:spPr>
          <a:xfrm>
            <a:off x="2683769" y="5488882"/>
            <a:ext cx="6691200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বাড়িঘর পরিষ্কার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0180B-A6F7-4C73-B2DD-18140C107610}"/>
              </a:ext>
            </a:extLst>
          </p:cNvPr>
          <p:cNvSpPr txBox="1"/>
          <p:nvPr/>
        </p:nvSpPr>
        <p:spPr>
          <a:xfrm>
            <a:off x="2712300" y="5483579"/>
            <a:ext cx="6691200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বাড়িঘর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4DF10-E28A-4C72-BDD1-9EEF66AD8CDD}"/>
              </a:ext>
            </a:extLst>
          </p:cNvPr>
          <p:cNvSpPr txBox="1"/>
          <p:nvPr/>
        </p:nvSpPr>
        <p:spPr>
          <a:xfrm>
            <a:off x="901700" y="4757973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বাড়িঘর পরিষ্কার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চ্ছ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ন্ন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34DA8-C32B-4722-8CC1-2916DE7ADF01}"/>
              </a:ext>
            </a:extLst>
          </p:cNvPr>
          <p:cNvSpPr txBox="1"/>
          <p:nvPr/>
        </p:nvSpPr>
        <p:spPr>
          <a:xfrm>
            <a:off x="7073900" y="4757973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বাড়িঘর পরিষ্কার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চ্ছ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ন্ন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19CED-F80B-4BC4-8784-D867AA5F9A14}"/>
              </a:ext>
            </a:extLst>
          </p:cNvPr>
          <p:cNvSpPr txBox="1"/>
          <p:nvPr/>
        </p:nvSpPr>
        <p:spPr>
          <a:xfrm>
            <a:off x="2710023" y="253873"/>
            <a:ext cx="67315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734</Words>
  <Application>Microsoft Office PowerPoint</Application>
  <PresentationFormat>Widescreen</PresentationFormat>
  <Paragraphs>136</Paragraphs>
  <Slides>24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Afzal</dc:creator>
  <cp:lastModifiedBy>Afzal Hossain</cp:lastModifiedBy>
  <cp:revision>120</cp:revision>
  <dcterms:created xsi:type="dcterms:W3CDTF">2020-07-19T09:28:33Z</dcterms:created>
  <dcterms:modified xsi:type="dcterms:W3CDTF">2020-08-30T19:20:47Z</dcterms:modified>
</cp:coreProperties>
</file>