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63" r:id="rId2"/>
    <p:sldId id="262" r:id="rId3"/>
    <p:sldId id="261" r:id="rId4"/>
    <p:sldId id="269" r:id="rId5"/>
    <p:sldId id="259" r:id="rId6"/>
    <p:sldId id="285" r:id="rId7"/>
    <p:sldId id="260" r:id="rId8"/>
    <p:sldId id="278" r:id="rId9"/>
    <p:sldId id="271" r:id="rId10"/>
    <p:sldId id="273" r:id="rId11"/>
    <p:sldId id="274" r:id="rId12"/>
    <p:sldId id="275" r:id="rId13"/>
    <p:sldId id="276" r:id="rId14"/>
    <p:sldId id="279" r:id="rId15"/>
    <p:sldId id="280" r:id="rId16"/>
    <p:sldId id="281" r:id="rId17"/>
    <p:sldId id="282" r:id="rId18"/>
    <p:sldId id="283" r:id="rId19"/>
  </p:sldIdLst>
  <p:sldSz cx="13716000" cy="9144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CCFF66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176" y="-108"/>
      </p:cViewPr>
      <p:guideLst>
        <p:guide orient="horz" pos="2880"/>
        <p:guide pos="44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F2297F-DD21-43DC-BEB9-3A162074A696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64C5479-9C17-4204-9695-155E4D80F9BA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bn-IN" sz="6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ধারা</a:t>
          </a:r>
          <a:endParaRPr lang="en-US" sz="60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7C8C3640-3760-4541-947D-69F5CDF777C9}" type="parTrans" cxnId="{6E0DA897-BD3B-425B-B76C-9D82E67ADCAE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933D6945-80AC-4378-87DB-078C36EE72D1}" type="sibTrans" cxnId="{6E0DA897-BD3B-425B-B76C-9D82E67ADCAE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B6B6919E-3137-40D7-A1A1-697DD523F48A}">
      <dgm:prSet phldrT="[Text]" custT="1"/>
      <dgm:spPr>
        <a:solidFill>
          <a:srgbClr val="FF0000"/>
        </a:solidFill>
      </dgm:spPr>
      <dgm:t>
        <a:bodyPr/>
        <a:lstStyle/>
        <a:p>
          <a:r>
            <a:rPr lang="bn-IN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সসিম</a:t>
          </a:r>
          <a:endParaRPr lang="en-US" sz="28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BA1C4791-B637-46A9-B174-9962149A7491}" type="parTrans" cxnId="{CDB83472-C7A5-4E58-8B3D-48075DE918AE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94D8E995-5D2C-45AC-B8AC-2DD8F4C8B89C}" type="sibTrans" cxnId="{CDB83472-C7A5-4E58-8B3D-48075DE918AE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DB2972FD-470C-4C00-9846-7F702E6E4584}">
      <dgm:prSet phldrT="[Text]" custT="1"/>
      <dgm:spPr>
        <a:solidFill>
          <a:srgbClr val="FF0000"/>
        </a:solidFill>
      </dgm:spPr>
      <dgm:t>
        <a:bodyPr/>
        <a:lstStyle/>
        <a:p>
          <a:r>
            <a:rPr lang="bn-IN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অসীম</a:t>
          </a:r>
          <a:endParaRPr lang="en-US" sz="28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2B04E90B-107A-49BB-9EF0-0928E2446881}" type="parTrans" cxnId="{3DEEA858-BD39-469A-B6DF-7B74411274E7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B05FFD62-D5BE-4D38-9FBB-7436B5A06E85}" type="sibTrans" cxnId="{3DEEA858-BD39-469A-B6DF-7B74411274E7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C26D9AB3-9AF5-4155-B814-3E57CC6912EA}" type="pres">
      <dgm:prSet presAssocID="{1BF2297F-DD21-43DC-BEB9-3A162074A69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3C82A49-E652-4403-845B-D7EF42669B26}" type="pres">
      <dgm:prSet presAssocID="{964C5479-9C17-4204-9695-155E4D80F9BA}" presName="centerShape" presStyleLbl="node0" presStyleIdx="0" presStyleCnt="1"/>
      <dgm:spPr/>
      <dgm:t>
        <a:bodyPr/>
        <a:lstStyle/>
        <a:p>
          <a:endParaRPr lang="en-US"/>
        </a:p>
      </dgm:t>
    </dgm:pt>
    <dgm:pt modelId="{9288F3F7-2F42-4A02-9049-F607F9938C93}" type="pres">
      <dgm:prSet presAssocID="{B6B6919E-3137-40D7-A1A1-697DD523F48A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37B6B3-8465-4BEA-B656-172EE6CD2A47}" type="pres">
      <dgm:prSet presAssocID="{B6B6919E-3137-40D7-A1A1-697DD523F48A}" presName="dummy" presStyleCnt="0"/>
      <dgm:spPr/>
    </dgm:pt>
    <dgm:pt modelId="{76C547CC-DFBB-40FF-A2A4-6DF96F56D298}" type="pres">
      <dgm:prSet presAssocID="{94D8E995-5D2C-45AC-B8AC-2DD8F4C8B89C}" presName="sibTrans" presStyleLbl="sibTrans2D1" presStyleIdx="0" presStyleCnt="2" custLinFactNeighborX="-3028" custLinFactNeighborY="-3028"/>
      <dgm:spPr/>
      <dgm:t>
        <a:bodyPr/>
        <a:lstStyle/>
        <a:p>
          <a:endParaRPr lang="en-US"/>
        </a:p>
      </dgm:t>
    </dgm:pt>
    <dgm:pt modelId="{B3A06A4D-EEB8-444E-8D55-8A1A422A92BE}" type="pres">
      <dgm:prSet presAssocID="{DB2972FD-470C-4C00-9846-7F702E6E4584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A343FD-4CF6-40A2-80BD-6331386854C6}" type="pres">
      <dgm:prSet presAssocID="{DB2972FD-470C-4C00-9846-7F702E6E4584}" presName="dummy" presStyleCnt="0"/>
      <dgm:spPr/>
    </dgm:pt>
    <dgm:pt modelId="{2C3AF41C-36E7-48E7-8051-C1F1733F7721}" type="pres">
      <dgm:prSet presAssocID="{B05FFD62-D5BE-4D38-9FBB-7436B5A06E85}" presName="sibTrans" presStyleLbl="sibTrans2D1" presStyleIdx="1" presStyleCnt="2"/>
      <dgm:spPr/>
      <dgm:t>
        <a:bodyPr/>
        <a:lstStyle/>
        <a:p>
          <a:endParaRPr lang="en-US"/>
        </a:p>
      </dgm:t>
    </dgm:pt>
  </dgm:ptLst>
  <dgm:cxnLst>
    <dgm:cxn modelId="{0C42BA75-5576-4E5B-9B56-D3C5051DFA62}" type="presOf" srcId="{94D8E995-5D2C-45AC-B8AC-2DD8F4C8B89C}" destId="{76C547CC-DFBB-40FF-A2A4-6DF96F56D298}" srcOrd="0" destOrd="0" presId="urn:microsoft.com/office/officeart/2005/8/layout/radial6"/>
    <dgm:cxn modelId="{025934AF-1A26-4CB4-A4B8-E1C0B3C9C3A9}" type="presOf" srcId="{1BF2297F-DD21-43DC-BEB9-3A162074A696}" destId="{C26D9AB3-9AF5-4155-B814-3E57CC6912EA}" srcOrd="0" destOrd="0" presId="urn:microsoft.com/office/officeart/2005/8/layout/radial6"/>
    <dgm:cxn modelId="{6E0DA897-BD3B-425B-B76C-9D82E67ADCAE}" srcId="{1BF2297F-DD21-43DC-BEB9-3A162074A696}" destId="{964C5479-9C17-4204-9695-155E4D80F9BA}" srcOrd="0" destOrd="0" parTransId="{7C8C3640-3760-4541-947D-69F5CDF777C9}" sibTransId="{933D6945-80AC-4378-87DB-078C36EE72D1}"/>
    <dgm:cxn modelId="{3DEEA858-BD39-469A-B6DF-7B74411274E7}" srcId="{964C5479-9C17-4204-9695-155E4D80F9BA}" destId="{DB2972FD-470C-4C00-9846-7F702E6E4584}" srcOrd="1" destOrd="0" parTransId="{2B04E90B-107A-49BB-9EF0-0928E2446881}" sibTransId="{B05FFD62-D5BE-4D38-9FBB-7436B5A06E85}"/>
    <dgm:cxn modelId="{239E5016-0A14-4663-87C7-59817EB8496E}" type="presOf" srcId="{B6B6919E-3137-40D7-A1A1-697DD523F48A}" destId="{9288F3F7-2F42-4A02-9049-F607F9938C93}" srcOrd="0" destOrd="0" presId="urn:microsoft.com/office/officeart/2005/8/layout/radial6"/>
    <dgm:cxn modelId="{1F1042AA-0A55-4EA5-8855-E25F83F1529E}" type="presOf" srcId="{B05FFD62-D5BE-4D38-9FBB-7436B5A06E85}" destId="{2C3AF41C-36E7-48E7-8051-C1F1733F7721}" srcOrd="0" destOrd="0" presId="urn:microsoft.com/office/officeart/2005/8/layout/radial6"/>
    <dgm:cxn modelId="{FA5F85F4-6623-428F-ABA2-E92F7358411B}" type="presOf" srcId="{DB2972FD-470C-4C00-9846-7F702E6E4584}" destId="{B3A06A4D-EEB8-444E-8D55-8A1A422A92BE}" srcOrd="0" destOrd="0" presId="urn:microsoft.com/office/officeart/2005/8/layout/radial6"/>
    <dgm:cxn modelId="{ED6E883D-5431-48C7-828E-21114F813367}" type="presOf" srcId="{964C5479-9C17-4204-9695-155E4D80F9BA}" destId="{A3C82A49-E652-4403-845B-D7EF42669B26}" srcOrd="0" destOrd="0" presId="urn:microsoft.com/office/officeart/2005/8/layout/radial6"/>
    <dgm:cxn modelId="{CDB83472-C7A5-4E58-8B3D-48075DE918AE}" srcId="{964C5479-9C17-4204-9695-155E4D80F9BA}" destId="{B6B6919E-3137-40D7-A1A1-697DD523F48A}" srcOrd="0" destOrd="0" parTransId="{BA1C4791-B637-46A9-B174-9962149A7491}" sibTransId="{94D8E995-5D2C-45AC-B8AC-2DD8F4C8B89C}"/>
    <dgm:cxn modelId="{7CBEA14E-5306-4883-8296-95B7A721E44F}" type="presParOf" srcId="{C26D9AB3-9AF5-4155-B814-3E57CC6912EA}" destId="{A3C82A49-E652-4403-845B-D7EF42669B26}" srcOrd="0" destOrd="0" presId="urn:microsoft.com/office/officeart/2005/8/layout/radial6"/>
    <dgm:cxn modelId="{9E5F49E6-B374-4E76-8264-F0CEAA4594EF}" type="presParOf" srcId="{C26D9AB3-9AF5-4155-B814-3E57CC6912EA}" destId="{9288F3F7-2F42-4A02-9049-F607F9938C93}" srcOrd="1" destOrd="0" presId="urn:microsoft.com/office/officeart/2005/8/layout/radial6"/>
    <dgm:cxn modelId="{4AFB53B7-C900-4DC2-818F-E7308E155454}" type="presParOf" srcId="{C26D9AB3-9AF5-4155-B814-3E57CC6912EA}" destId="{9837B6B3-8465-4BEA-B656-172EE6CD2A47}" srcOrd="2" destOrd="0" presId="urn:microsoft.com/office/officeart/2005/8/layout/radial6"/>
    <dgm:cxn modelId="{18299F28-7D64-4744-8A84-35AD2A9815DD}" type="presParOf" srcId="{C26D9AB3-9AF5-4155-B814-3E57CC6912EA}" destId="{76C547CC-DFBB-40FF-A2A4-6DF96F56D298}" srcOrd="3" destOrd="0" presId="urn:microsoft.com/office/officeart/2005/8/layout/radial6"/>
    <dgm:cxn modelId="{2D5F9C0E-7721-44EF-AD5E-175EAF629BA1}" type="presParOf" srcId="{C26D9AB3-9AF5-4155-B814-3E57CC6912EA}" destId="{B3A06A4D-EEB8-444E-8D55-8A1A422A92BE}" srcOrd="4" destOrd="0" presId="urn:microsoft.com/office/officeart/2005/8/layout/radial6"/>
    <dgm:cxn modelId="{15FB53C1-0508-4A0A-84A9-120329590F49}" type="presParOf" srcId="{C26D9AB3-9AF5-4155-B814-3E57CC6912EA}" destId="{65A343FD-4CF6-40A2-80BD-6331386854C6}" srcOrd="5" destOrd="0" presId="urn:microsoft.com/office/officeart/2005/8/layout/radial6"/>
    <dgm:cxn modelId="{D5AA90F5-1529-4026-B0A7-A8E1707EB604}" type="presParOf" srcId="{C26D9AB3-9AF5-4155-B814-3E57CC6912EA}" destId="{2C3AF41C-36E7-48E7-8051-C1F1733F7721}" srcOrd="6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3AF41C-36E7-48E7-8051-C1F1733F7721}">
      <dsp:nvSpPr>
        <dsp:cNvPr id="0" name=""/>
        <dsp:cNvSpPr/>
      </dsp:nvSpPr>
      <dsp:spPr>
        <a:xfrm>
          <a:off x="1980380" y="625714"/>
          <a:ext cx="4167238" cy="4167238"/>
        </a:xfrm>
        <a:prstGeom prst="blockArc">
          <a:avLst>
            <a:gd name="adj1" fmla="val 5400000"/>
            <a:gd name="adj2" fmla="val 162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C547CC-DFBB-40FF-A2A4-6DF96F56D298}">
      <dsp:nvSpPr>
        <dsp:cNvPr id="0" name=""/>
        <dsp:cNvSpPr/>
      </dsp:nvSpPr>
      <dsp:spPr>
        <a:xfrm>
          <a:off x="1854196" y="499530"/>
          <a:ext cx="4167238" cy="4167238"/>
        </a:xfrm>
        <a:prstGeom prst="blockArc">
          <a:avLst>
            <a:gd name="adj1" fmla="val 16200000"/>
            <a:gd name="adj2" fmla="val 540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C82A49-E652-4403-845B-D7EF42669B26}">
      <dsp:nvSpPr>
        <dsp:cNvPr id="0" name=""/>
        <dsp:cNvSpPr/>
      </dsp:nvSpPr>
      <dsp:spPr>
        <a:xfrm>
          <a:off x="3104554" y="1749888"/>
          <a:ext cx="1918890" cy="1918890"/>
        </a:xfrm>
        <a:prstGeom prst="ellipse">
          <a:avLst/>
        </a:prstGeom>
        <a:solidFill>
          <a:schemeClr val="accent4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60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ধারা</a:t>
          </a:r>
          <a:endParaRPr lang="en-US" sz="60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3385569" y="2030903"/>
        <a:ext cx="1356860" cy="1356860"/>
      </dsp:txXfrm>
    </dsp:sp>
    <dsp:sp modelId="{9288F3F7-2F42-4A02-9049-F607F9938C93}">
      <dsp:nvSpPr>
        <dsp:cNvPr id="0" name=""/>
        <dsp:cNvSpPr/>
      </dsp:nvSpPr>
      <dsp:spPr>
        <a:xfrm>
          <a:off x="3392388" y="2458"/>
          <a:ext cx="1343223" cy="1343223"/>
        </a:xfrm>
        <a:prstGeom prst="ellipse">
          <a:avLst/>
        </a:prstGeom>
        <a:solidFill>
          <a:srgbClr val="FF0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সসিম</a:t>
          </a:r>
          <a:endParaRPr lang="en-US" sz="28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3589098" y="199168"/>
        <a:ext cx="949803" cy="949803"/>
      </dsp:txXfrm>
    </dsp:sp>
    <dsp:sp modelId="{B3A06A4D-EEB8-444E-8D55-8A1A422A92BE}">
      <dsp:nvSpPr>
        <dsp:cNvPr id="0" name=""/>
        <dsp:cNvSpPr/>
      </dsp:nvSpPr>
      <dsp:spPr>
        <a:xfrm>
          <a:off x="3392388" y="4072985"/>
          <a:ext cx="1343223" cy="1343223"/>
        </a:xfrm>
        <a:prstGeom prst="ellipse">
          <a:avLst/>
        </a:prstGeom>
        <a:solidFill>
          <a:srgbClr val="FF0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অসীম</a:t>
          </a:r>
          <a:endParaRPr lang="en-US" sz="28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3589098" y="4269695"/>
        <a:ext cx="949803" cy="9498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BC6D3-B47F-4900-8030-215BFD516F05}" type="datetimeFigureOut">
              <a:rPr lang="en-US" smtClean="0"/>
              <a:t>8/31/2020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C0D8B-C1BB-4927-ACA7-AF2BA06EC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495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8C0D8B-C1BB-4927-ACA7-AF2BA06EC08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79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8C0D8B-C1BB-4927-ACA7-AF2BA06EC08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446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355501"/>
            <a:ext cx="10972800" cy="3460033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888707"/>
            <a:ext cx="10972800" cy="1526176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2602" y="2435612"/>
            <a:ext cx="2238749" cy="597927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81786" y="2435612"/>
            <a:ext cx="7862214" cy="597927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690096"/>
            <a:ext cx="10972800" cy="1724789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5153465"/>
            <a:ext cx="10972800" cy="146458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371600" y="2059622"/>
            <a:ext cx="10972800" cy="153879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371600" y="3657600"/>
            <a:ext cx="5349240" cy="47914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7022592" y="3657602"/>
            <a:ext cx="5349240" cy="47942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4522" y="3657600"/>
            <a:ext cx="5047488" cy="829056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327717" y="3657600"/>
            <a:ext cx="5043093" cy="829056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371600" y="2059622"/>
            <a:ext cx="10972800" cy="153879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371600" y="4511040"/>
            <a:ext cx="5349240" cy="39380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7022591" y="4511040"/>
            <a:ext cx="5349240" cy="39380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433818"/>
            <a:ext cx="4426404" cy="28973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32628" y="2435612"/>
            <a:ext cx="6311772" cy="5968819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0" y="5414796"/>
            <a:ext cx="4426404" cy="29938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438400"/>
            <a:ext cx="4430268" cy="2901696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0" y="3048000"/>
            <a:ext cx="6057900" cy="44704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0" y="5413248"/>
            <a:ext cx="4430268" cy="2999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2652902" y="765076"/>
            <a:ext cx="129354" cy="7630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854129" y="765076"/>
            <a:ext cx="864108" cy="76308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2059622"/>
            <a:ext cx="10972800" cy="15387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3693113"/>
            <a:ext cx="10972800" cy="47193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11535" y="731729"/>
            <a:ext cx="1783698" cy="3972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1624" y="731729"/>
            <a:ext cx="1411805" cy="4023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13033" y="1141277"/>
            <a:ext cx="3369734" cy="401636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inde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825" y="310093"/>
            <a:ext cx="8746759" cy="5617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Up Ribbon 6"/>
          <p:cNvSpPr/>
          <p:nvPr/>
        </p:nvSpPr>
        <p:spPr>
          <a:xfrm>
            <a:off x="2135823" y="5928064"/>
            <a:ext cx="10517575" cy="2763918"/>
          </a:xfrm>
          <a:prstGeom prst="ribbon2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69689" tIns="34844" rIns="69689" bIns="34844" rtlCol="0" anchor="ctr"/>
          <a:lstStyle/>
          <a:p>
            <a:pPr algn="ctr"/>
            <a:r>
              <a:rPr lang="bn-BD" sz="8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সবাইকে শুভেচ্ছা</a:t>
            </a:r>
            <a:endParaRPr lang="en-US" sz="8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087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0200" y="1981200"/>
            <a:ext cx="3733800" cy="1143000"/>
          </a:xfrm>
          <a:solidFill>
            <a:srgbClr val="00B0F0"/>
          </a:solidFill>
          <a:ln w="381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bn-IN" sz="5400" b="1" dirty="0" smtClean="0">
                <a:solidFill>
                  <a:schemeClr val="bg1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              একক কাজ</a:t>
            </a:r>
            <a:endParaRPr lang="en-US" sz="5400" b="1" dirty="0">
              <a:solidFill>
                <a:schemeClr val="bg1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343400"/>
            <a:ext cx="12366268" cy="2116368"/>
          </a:xfrm>
          <a:ln w="381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en-US" sz="48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সমান্তর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ধারা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অন্তর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।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329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1091" y="2146027"/>
            <a:ext cx="8693240" cy="84946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lIns="109728" tIns="54864" rIns="109728" bIns="54864" rtlCol="0">
            <a:spAutoFit/>
          </a:bodyPr>
          <a:lstStyle/>
          <a:p>
            <a:r>
              <a:rPr lang="en-US" sz="4800" dirty="0">
                <a:latin typeface="Narkisim" panose="020E0502050101010101" pitchFamily="34" charset="-79"/>
                <a:cs typeface="Narkisim" panose="020E0502050101010101" pitchFamily="34" charset="-79"/>
              </a:rPr>
              <a:t>      2+5+8+………………+23</a:t>
            </a:r>
            <a:endParaRPr lang="en-US" sz="4800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2863899" y="3057996"/>
            <a:ext cx="231820" cy="9450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60732" y="4086292"/>
            <a:ext cx="2356910" cy="115724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lIns="109728" tIns="54864" rIns="109728" bIns="54864" rtlCol="0">
            <a:spAutoFit/>
          </a:bodyPr>
          <a:lstStyle/>
          <a:p>
            <a:r>
              <a:rPr lang="bn-IN" sz="3400" dirty="0">
                <a:latin typeface="Narkisim" panose="020E0502050101010101" pitchFamily="34" charset="-79"/>
                <a:cs typeface="Narkisim" panose="020E0502050101010101" pitchFamily="34" charset="-79"/>
              </a:rPr>
              <a:t>প্রথম পদ</a:t>
            </a:r>
            <a:r>
              <a:rPr lang="en-US" sz="3400" dirty="0">
                <a:latin typeface="Narkisim" panose="020E0502050101010101" pitchFamily="34" charset="-79"/>
                <a:cs typeface="Narkisim" panose="020E0502050101010101" pitchFamily="34" charset="-79"/>
              </a:rPr>
              <a:t>,</a:t>
            </a:r>
            <a:r>
              <a:rPr lang="bn-IN" sz="3400" dirty="0"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en-US" sz="3400" dirty="0">
                <a:latin typeface="Narkisim" panose="020E0502050101010101" pitchFamily="34" charset="-79"/>
                <a:cs typeface="Narkisim" panose="020E0502050101010101" pitchFamily="34" charset="-79"/>
              </a:rPr>
              <a:t>a=2</a:t>
            </a:r>
            <a:endParaRPr lang="en-US" sz="3400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7" name="Block Arc 6"/>
          <p:cNvSpPr/>
          <p:nvPr/>
        </p:nvSpPr>
        <p:spPr>
          <a:xfrm>
            <a:off x="2863900" y="1981390"/>
            <a:ext cx="840347" cy="636561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Up Arrow 7"/>
          <p:cNvSpPr/>
          <p:nvPr/>
        </p:nvSpPr>
        <p:spPr>
          <a:xfrm>
            <a:off x="3122261" y="1220706"/>
            <a:ext cx="323621" cy="82244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29844" y="441004"/>
            <a:ext cx="3361385" cy="115724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lIns="109728" tIns="54864" rIns="109728" bIns="54864" rtlCol="0">
            <a:spAutoFit/>
          </a:bodyPr>
          <a:lstStyle/>
          <a:p>
            <a:r>
              <a:rPr lang="bn-IN" sz="3400" dirty="0">
                <a:latin typeface="Narkisim" panose="020E0502050101010101" pitchFamily="34" charset="-79"/>
                <a:cs typeface="Narkisim" panose="020E0502050101010101" pitchFamily="34" charset="-79"/>
              </a:rPr>
              <a:t>সাধারণ অন্তর </a:t>
            </a:r>
            <a:r>
              <a:rPr lang="en-US" sz="3400" dirty="0">
                <a:latin typeface="Narkisim" panose="020E0502050101010101" pitchFamily="34" charset="-79"/>
                <a:cs typeface="Narkisim" panose="020E0502050101010101" pitchFamily="34" charset="-79"/>
              </a:rPr>
              <a:t>d=5-2=3</a:t>
            </a:r>
            <a:endParaRPr lang="en-US" sz="3400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8446932" y="3033239"/>
            <a:ext cx="289774" cy="11096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679029" y="4086293"/>
            <a:ext cx="2115354" cy="14342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lIns="109728" tIns="54864" rIns="109728" bIns="54864" rtlCol="0">
            <a:spAutoFit/>
          </a:bodyPr>
          <a:lstStyle/>
          <a:p>
            <a:r>
              <a:rPr lang="en-US" sz="4300" dirty="0" err="1">
                <a:latin typeface="Narkisim" panose="020E0502050101010101" pitchFamily="34" charset="-79"/>
                <a:cs typeface="Narkisim" panose="020E0502050101010101" pitchFamily="34" charset="-79"/>
              </a:rPr>
              <a:t>পদসংখ্যা</a:t>
            </a:r>
            <a:r>
              <a:rPr lang="en-US" sz="4300" dirty="0">
                <a:latin typeface="Narkisim" panose="020E0502050101010101" pitchFamily="34" charset="-79"/>
                <a:cs typeface="Narkisim" panose="020E0502050101010101" pitchFamily="34" charset="-79"/>
              </a:rPr>
              <a:t> n</a:t>
            </a:r>
            <a:r>
              <a:rPr lang="bn-IN" sz="4300" dirty="0"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endParaRPr lang="en-US" sz="4300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35374" y="6059606"/>
            <a:ext cx="8968958" cy="6955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lIns="109728" tIns="54864" rIns="109728" bIns="54864" rtlCol="0">
            <a:spAutoFit/>
          </a:bodyPr>
          <a:lstStyle/>
          <a:p>
            <a:r>
              <a:rPr lang="en-US" sz="3800" dirty="0">
                <a:latin typeface="Nikosh" panose="02000000000000000000" pitchFamily="2" charset="0"/>
                <a:cs typeface="Nikosh" panose="02000000000000000000" pitchFamily="2" charset="0"/>
              </a:rPr>
              <a:t>           </a:t>
            </a:r>
            <a:r>
              <a:rPr lang="en-US" sz="3800" dirty="0" err="1">
                <a:latin typeface="Nikosh" panose="02000000000000000000" pitchFamily="2" charset="0"/>
                <a:cs typeface="Nikosh" panose="02000000000000000000" pitchFamily="2" charset="0"/>
              </a:rPr>
              <a:t>ধারাটির</a:t>
            </a:r>
            <a:r>
              <a:rPr lang="en-US" sz="3800" dirty="0">
                <a:latin typeface="Nikosh" panose="02000000000000000000" pitchFamily="2" charset="0"/>
                <a:cs typeface="Nikosh" panose="02000000000000000000" pitchFamily="2" charset="0"/>
              </a:rPr>
              <a:t> n </a:t>
            </a:r>
            <a:r>
              <a:rPr lang="en-US" sz="3800" dirty="0" err="1">
                <a:latin typeface="Nikosh" panose="02000000000000000000" pitchFamily="2" charset="0"/>
                <a:cs typeface="Nikosh" panose="02000000000000000000" pitchFamily="2" charset="0"/>
              </a:rPr>
              <a:t>তম</a:t>
            </a:r>
            <a:r>
              <a:rPr lang="en-US" sz="3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800" dirty="0" err="1">
                <a:latin typeface="Nikosh" panose="02000000000000000000" pitchFamily="2" charset="0"/>
                <a:cs typeface="Nikosh" panose="02000000000000000000" pitchFamily="2" charset="0"/>
              </a:rPr>
              <a:t>পদ</a:t>
            </a:r>
            <a:r>
              <a:rPr lang="en-US" sz="3800" dirty="0">
                <a:latin typeface="Nikosh" panose="02000000000000000000" pitchFamily="2" charset="0"/>
                <a:cs typeface="Nikosh" panose="02000000000000000000" pitchFamily="2" charset="0"/>
              </a:rPr>
              <a:t> = a+(n-1)d</a:t>
            </a:r>
            <a:endParaRPr lang="en-US" sz="3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087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7" grpId="0" animBg="1"/>
      <p:bldP spid="8" grpId="0" animBg="1"/>
      <p:bldP spid="10" grpId="0" animBg="1"/>
      <p:bldP spid="12" grpId="0" animBg="1"/>
      <p:bldP spid="14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0" y="486835"/>
            <a:ext cx="7696200" cy="1260080"/>
          </a:xfrm>
          <a:solidFill>
            <a:srgbClr val="00B0F0"/>
          </a:solidFill>
          <a:ln w="381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           </a:t>
            </a:r>
            <a:r>
              <a:rPr lang="bn-IN" sz="72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জোড়ায় </a:t>
            </a:r>
            <a:r>
              <a:rPr lang="bn-IN" sz="72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কাজ </a:t>
            </a:r>
            <a:endParaRPr lang="en-US" sz="7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975" y="2434167"/>
            <a:ext cx="11830050" cy="2806573"/>
          </a:xfrm>
          <a:ln w="381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sz="5300" dirty="0"/>
              <a:t>  1+4+7+10……………………..+39</a:t>
            </a:r>
          </a:p>
          <a:p>
            <a:pPr marL="0" indent="0">
              <a:buNone/>
            </a:pPr>
            <a:r>
              <a:rPr lang="bn-IN" sz="5300" dirty="0"/>
              <a:t> </a:t>
            </a:r>
            <a:r>
              <a:rPr lang="en-US" sz="5300" dirty="0" err="1">
                <a:latin typeface="Nikosh" panose="02000000000000000000" pitchFamily="2" charset="0"/>
                <a:cs typeface="Nikosh" panose="02000000000000000000" pitchFamily="2" charset="0"/>
              </a:rPr>
              <a:t>ধারাটির</a:t>
            </a:r>
            <a:r>
              <a:rPr lang="en-US" sz="5300" dirty="0"/>
              <a:t> 7 </a:t>
            </a:r>
            <a:r>
              <a:rPr lang="en-US" sz="5300" dirty="0" err="1">
                <a:latin typeface="Nikosh" panose="02000000000000000000" pitchFamily="2" charset="0"/>
                <a:cs typeface="Nikosh" panose="02000000000000000000" pitchFamily="2" charset="0"/>
              </a:rPr>
              <a:t>তম</a:t>
            </a:r>
            <a:r>
              <a:rPr lang="en-US" sz="53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300" dirty="0" err="1">
                <a:latin typeface="Nikosh" panose="02000000000000000000" pitchFamily="2" charset="0"/>
                <a:cs typeface="Nikosh" panose="02000000000000000000" pitchFamily="2" charset="0"/>
              </a:rPr>
              <a:t>পদ</a:t>
            </a:r>
            <a:r>
              <a:rPr lang="en-US" sz="53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300" dirty="0" err="1">
                <a:latin typeface="Nikosh" panose="02000000000000000000" pitchFamily="2" charset="0"/>
                <a:cs typeface="Nikosh" panose="02000000000000000000" pitchFamily="2" charset="0"/>
              </a:rPr>
              <a:t>নির্ণয়</a:t>
            </a:r>
            <a:r>
              <a:rPr lang="en-US" sz="53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300" dirty="0" err="1">
                <a:latin typeface="Nikosh" panose="02000000000000000000" pitchFamily="2" charset="0"/>
                <a:cs typeface="Nikosh" panose="02000000000000000000" pitchFamily="2" charset="0"/>
              </a:rPr>
              <a:t>কর</a:t>
            </a:r>
            <a:r>
              <a:rPr lang="en-US" sz="53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300" dirty="0"/>
              <a:t>?</a:t>
            </a:r>
            <a:endParaRPr lang="en-US" sz="5300" dirty="0"/>
          </a:p>
        </p:txBody>
      </p:sp>
    </p:spTree>
    <p:extLst>
      <p:ext uri="{BB962C8B-B14F-4D97-AF65-F5344CB8AC3E}">
        <p14:creationId xmlns:p14="http://schemas.microsoft.com/office/powerpoint/2010/main" val="246268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1091" y="2146027"/>
            <a:ext cx="8693240" cy="84946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lIns="109728" tIns="54864" rIns="109728" bIns="54864" rtlCol="0">
            <a:spAutoFit/>
          </a:bodyPr>
          <a:lstStyle/>
          <a:p>
            <a:r>
              <a:rPr lang="en-US" sz="4800" dirty="0">
                <a:latin typeface="Narkisim" panose="020E0502050101010101" pitchFamily="34" charset="-79"/>
                <a:cs typeface="Narkisim" panose="020E0502050101010101" pitchFamily="34" charset="-79"/>
              </a:rPr>
              <a:t>      2+5+8+………………+23</a:t>
            </a:r>
            <a:endParaRPr lang="en-US" sz="4800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3" name="Down Arrow 2"/>
          <p:cNvSpPr/>
          <p:nvPr/>
        </p:nvSpPr>
        <p:spPr>
          <a:xfrm>
            <a:off x="2863899" y="3057996"/>
            <a:ext cx="231820" cy="9450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60732" y="4086292"/>
            <a:ext cx="2356910" cy="115724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lIns="109728" tIns="54864" rIns="109728" bIns="54864" rtlCol="0">
            <a:spAutoFit/>
          </a:bodyPr>
          <a:lstStyle/>
          <a:p>
            <a:r>
              <a:rPr lang="bn-IN" sz="3400" dirty="0">
                <a:latin typeface="Narkisim" panose="020E0502050101010101" pitchFamily="34" charset="-79"/>
                <a:cs typeface="Narkisim" panose="020E0502050101010101" pitchFamily="34" charset="-79"/>
              </a:rPr>
              <a:t>প্রথম পদ</a:t>
            </a:r>
            <a:r>
              <a:rPr lang="en-US" sz="3400" dirty="0">
                <a:latin typeface="Narkisim" panose="020E0502050101010101" pitchFamily="34" charset="-79"/>
                <a:cs typeface="Narkisim" panose="020E0502050101010101" pitchFamily="34" charset="-79"/>
              </a:rPr>
              <a:t>,</a:t>
            </a:r>
            <a:r>
              <a:rPr lang="bn-IN" sz="3400" dirty="0"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en-US" sz="3400" dirty="0">
                <a:latin typeface="Narkisim" panose="020E0502050101010101" pitchFamily="34" charset="-79"/>
                <a:cs typeface="Narkisim" panose="020E0502050101010101" pitchFamily="34" charset="-79"/>
              </a:rPr>
              <a:t>a=2</a:t>
            </a:r>
            <a:endParaRPr lang="en-US" sz="3400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7" name="Block Arc 6"/>
          <p:cNvSpPr/>
          <p:nvPr/>
        </p:nvSpPr>
        <p:spPr>
          <a:xfrm>
            <a:off x="2863900" y="1981390"/>
            <a:ext cx="840347" cy="636561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Up Arrow 7"/>
          <p:cNvSpPr/>
          <p:nvPr/>
        </p:nvSpPr>
        <p:spPr>
          <a:xfrm>
            <a:off x="3122261" y="1220706"/>
            <a:ext cx="323621" cy="82244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29844" y="441004"/>
            <a:ext cx="3361385" cy="115724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lIns="109728" tIns="54864" rIns="109728" bIns="54864" rtlCol="0">
            <a:spAutoFit/>
          </a:bodyPr>
          <a:lstStyle/>
          <a:p>
            <a:r>
              <a:rPr lang="bn-IN" sz="3400" dirty="0">
                <a:latin typeface="Narkisim" panose="020E0502050101010101" pitchFamily="34" charset="-79"/>
                <a:cs typeface="Narkisim" panose="020E0502050101010101" pitchFamily="34" charset="-79"/>
              </a:rPr>
              <a:t>সাধারণ অন্তর </a:t>
            </a:r>
            <a:r>
              <a:rPr lang="en-US" sz="3400" dirty="0">
                <a:latin typeface="Narkisim" panose="020E0502050101010101" pitchFamily="34" charset="-79"/>
                <a:cs typeface="Narkisim" panose="020E0502050101010101" pitchFamily="34" charset="-79"/>
              </a:rPr>
              <a:t>d=5-2=3</a:t>
            </a:r>
            <a:endParaRPr lang="en-US" sz="3400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8446932" y="3033239"/>
            <a:ext cx="289774" cy="11096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679029" y="4086293"/>
            <a:ext cx="2115354" cy="14342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lIns="109728" tIns="54864" rIns="109728" bIns="54864" rtlCol="0">
            <a:spAutoFit/>
          </a:bodyPr>
          <a:lstStyle/>
          <a:p>
            <a:r>
              <a:rPr lang="en-US" sz="4300" dirty="0" err="1">
                <a:latin typeface="Narkisim" panose="020E0502050101010101" pitchFamily="34" charset="-79"/>
                <a:cs typeface="Narkisim" panose="020E0502050101010101" pitchFamily="34" charset="-79"/>
              </a:rPr>
              <a:t>পদসংখ্যা</a:t>
            </a:r>
            <a:r>
              <a:rPr lang="en-US" sz="4300" dirty="0">
                <a:latin typeface="Narkisim" panose="020E0502050101010101" pitchFamily="34" charset="-79"/>
                <a:cs typeface="Narkisim" panose="020E0502050101010101" pitchFamily="34" charset="-79"/>
              </a:rPr>
              <a:t> n</a:t>
            </a:r>
            <a:r>
              <a:rPr lang="bn-IN" sz="4300" dirty="0"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endParaRPr lang="en-US" sz="4300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35374" y="6059606"/>
            <a:ext cx="8968958" cy="6955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lIns="109728" tIns="54864" rIns="109728" bIns="54864" rtlCol="0">
            <a:spAutoFit/>
          </a:bodyPr>
          <a:lstStyle/>
          <a:p>
            <a:r>
              <a:rPr lang="en-US" sz="3800" dirty="0">
                <a:latin typeface="Nikosh" panose="02000000000000000000" pitchFamily="2" charset="0"/>
                <a:cs typeface="Nikosh" panose="02000000000000000000" pitchFamily="2" charset="0"/>
              </a:rPr>
              <a:t>           </a:t>
            </a:r>
            <a:r>
              <a:rPr lang="en-US" sz="3800" dirty="0" err="1">
                <a:latin typeface="Nikosh" panose="02000000000000000000" pitchFamily="2" charset="0"/>
                <a:cs typeface="Nikosh" panose="02000000000000000000" pitchFamily="2" charset="0"/>
              </a:rPr>
              <a:t>ধারাটির</a:t>
            </a:r>
            <a:r>
              <a:rPr lang="en-US" sz="3800" dirty="0">
                <a:latin typeface="Nikosh" panose="02000000000000000000" pitchFamily="2" charset="0"/>
                <a:cs typeface="Nikosh" panose="02000000000000000000" pitchFamily="2" charset="0"/>
              </a:rPr>
              <a:t> n </a:t>
            </a:r>
            <a:r>
              <a:rPr lang="en-US" sz="3800" dirty="0" err="1">
                <a:latin typeface="Nikosh" panose="02000000000000000000" pitchFamily="2" charset="0"/>
                <a:cs typeface="Nikosh" panose="02000000000000000000" pitchFamily="2" charset="0"/>
              </a:rPr>
              <a:t>তম</a:t>
            </a:r>
            <a:r>
              <a:rPr lang="en-US" sz="3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800" dirty="0" err="1">
                <a:latin typeface="Nikosh" panose="02000000000000000000" pitchFamily="2" charset="0"/>
                <a:cs typeface="Nikosh" panose="02000000000000000000" pitchFamily="2" charset="0"/>
              </a:rPr>
              <a:t>পদ</a:t>
            </a:r>
            <a:r>
              <a:rPr lang="en-US" sz="3800" dirty="0">
                <a:latin typeface="Nikosh" panose="02000000000000000000" pitchFamily="2" charset="0"/>
                <a:cs typeface="Nikosh" panose="02000000000000000000" pitchFamily="2" charset="0"/>
              </a:rPr>
              <a:t> = a+(n-1)d</a:t>
            </a:r>
            <a:endParaRPr lang="en-US" sz="38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027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7" grpId="0" animBg="1"/>
      <p:bldP spid="8" grpId="0" animBg="1"/>
      <p:bldP spid="10" grpId="0" animBg="1"/>
      <p:bldP spid="12" grpId="0" animBg="1"/>
      <p:bldP spid="14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721625" y="600502"/>
                <a:ext cx="12421169" cy="1331326"/>
              </a:xfrm>
              <a:prstGeom prst="rect">
                <a:avLst/>
              </a:prstGeom>
              <a:solidFill>
                <a:srgbClr val="0070C0"/>
              </a:solidFill>
              <a:ln w="38100">
                <a:solidFill>
                  <a:srgbClr val="00B0F0"/>
                </a:solidFill>
              </a:ln>
            </p:spPr>
            <p:txBody>
              <a:bodyPr wrap="square" lIns="109728" tIns="54864" rIns="109728" bIns="54864" rtlCol="0">
                <a:spAutoFit/>
              </a:bodyPr>
              <a:lstStyle/>
              <a:p>
                <a:r>
                  <a:rPr lang="en-US" sz="34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কোন </a:t>
                </a:r>
                <a:r>
                  <a:rPr lang="en-US" sz="3400" dirty="0" err="1">
                    <a:latin typeface="Narkisim" panose="020E0502050101010101" pitchFamily="34" charset="-79"/>
                    <a:cs typeface="Narkisim" panose="020E0502050101010101" pitchFamily="34" charset="-79"/>
                  </a:rPr>
                  <a:t>ধারার</a:t>
                </a:r>
                <a:r>
                  <a:rPr lang="en-US" sz="34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 </a:t>
                </a:r>
                <a:r>
                  <a:rPr lang="bn-IN" sz="34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১ম পদ </a:t>
                </a:r>
                <a:r>
                  <a:rPr lang="en-US" sz="34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a </a:t>
                </a:r>
                <a:r>
                  <a:rPr lang="bn-IN" sz="34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, সাধারণ অন্তর </a:t>
                </a:r>
                <a:r>
                  <a:rPr lang="en-US" sz="34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d </a:t>
                </a:r>
                <a:r>
                  <a:rPr lang="en-US" sz="3400" dirty="0" err="1">
                    <a:latin typeface="Narkisim" panose="020E0502050101010101" pitchFamily="34" charset="-79"/>
                    <a:cs typeface="Narkisim" panose="020E0502050101010101" pitchFamily="34" charset="-79"/>
                  </a:rPr>
                  <a:t>এবং</a:t>
                </a:r>
                <a:r>
                  <a:rPr lang="en-US" sz="34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 </a:t>
                </a:r>
                <a:r>
                  <a:rPr lang="en-US" sz="3400" dirty="0" err="1">
                    <a:latin typeface="Narkisim" panose="020E0502050101010101" pitchFamily="34" charset="-79"/>
                    <a:cs typeface="Narkisim" panose="020E0502050101010101" pitchFamily="34" charset="-79"/>
                  </a:rPr>
                  <a:t>পদসংখ্যা</a:t>
                </a:r>
                <a:r>
                  <a:rPr lang="en-US" sz="34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 n </a:t>
                </a:r>
                <a:r>
                  <a:rPr lang="en-US" sz="3400" dirty="0" err="1">
                    <a:latin typeface="Narkisim" panose="020E0502050101010101" pitchFamily="34" charset="-79"/>
                    <a:cs typeface="Narkisim" panose="020E0502050101010101" pitchFamily="34" charset="-79"/>
                  </a:rPr>
                  <a:t>হলে</a:t>
                </a:r>
                <a:r>
                  <a:rPr lang="en-US" sz="34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 </a:t>
                </a:r>
                <a:r>
                  <a:rPr lang="en-US" sz="3400" dirty="0" err="1">
                    <a:latin typeface="Narkisim" panose="020E0502050101010101" pitchFamily="34" charset="-79"/>
                    <a:cs typeface="Narkisim" panose="020E0502050101010101" pitchFamily="34" charset="-79"/>
                  </a:rPr>
                  <a:t>সমষ্টির</a:t>
                </a:r>
                <a:r>
                  <a:rPr lang="en-US" sz="34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 </a:t>
                </a:r>
                <a:r>
                  <a:rPr lang="en-US" sz="3400" dirty="0" err="1">
                    <a:latin typeface="Narkisim" panose="020E0502050101010101" pitchFamily="34" charset="-79"/>
                    <a:cs typeface="Narkisim" panose="020E0502050101010101" pitchFamily="34" charset="-79"/>
                  </a:rPr>
                  <a:t>সূত্র</a:t>
                </a:r>
                <a:r>
                  <a:rPr lang="en-US" sz="34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400" i="1">
                            <a:latin typeface="Cambria Math"/>
                            <a:cs typeface="Narkisim" panose="020E0502050101010101" pitchFamily="34" charset="-79"/>
                          </a:rPr>
                        </m:ctrlPr>
                      </m:fPr>
                      <m:num>
                        <m:r>
                          <a:rPr lang="en-US" sz="3400" i="1">
                            <a:latin typeface="Cambria Math" panose="02040503050406030204" pitchFamily="18" charset="0"/>
                            <a:cs typeface="Narkisim" panose="020E0502050101010101" pitchFamily="34" charset="-79"/>
                          </a:rPr>
                          <m:t>𝑛</m:t>
                        </m:r>
                        <m:r>
                          <a:rPr lang="en-US" sz="3400" i="1">
                            <a:latin typeface="Cambria Math" panose="02040503050406030204" pitchFamily="18" charset="0"/>
                            <a:cs typeface="Narkisim" panose="020E0502050101010101" pitchFamily="34" charset="-79"/>
                          </a:rPr>
                          <m:t> </m:t>
                        </m:r>
                      </m:num>
                      <m:den>
                        <m:r>
                          <a:rPr lang="en-US" sz="3400" i="1">
                            <a:latin typeface="Cambria Math" panose="02040503050406030204" pitchFamily="18" charset="0"/>
                            <a:cs typeface="Narkisim" panose="020E0502050101010101" pitchFamily="34" charset="-79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4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{2a + (n – 1 )d}</a:t>
                </a:r>
                <a:endParaRPr lang="en-US" sz="3400" dirty="0">
                  <a:latin typeface="Narkisim" panose="020E0502050101010101" pitchFamily="34" charset="-79"/>
                  <a:cs typeface="Narkisim" panose="020E0502050101010101" pitchFamily="34" charset="-79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625" y="600502"/>
                <a:ext cx="12421169" cy="1331326"/>
              </a:xfrm>
              <a:prstGeom prst="rect">
                <a:avLst/>
              </a:prstGeom>
              <a:blipFill rotWithShape="1">
                <a:blip r:embed="rId2"/>
                <a:stretch>
                  <a:fillRect l="-1027" t="-4911" b="-7143"/>
                </a:stretch>
              </a:blipFill>
              <a:ln w="38100"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721625" y="2038066"/>
            <a:ext cx="12421169" cy="926407"/>
          </a:xfrm>
          <a:prstGeom prst="rect">
            <a:avLst/>
          </a:prstGeom>
          <a:solidFill>
            <a:srgbClr val="0070C0"/>
          </a:solidFill>
          <a:ln w="38100">
            <a:solidFill>
              <a:schemeClr val="accent5">
                <a:lumMod val="75000"/>
              </a:schemeClr>
            </a:solidFill>
          </a:ln>
        </p:spPr>
        <p:txBody>
          <a:bodyPr wrap="square" lIns="109728" tIns="54864" rIns="109728" bIns="54864" rtlCol="0">
            <a:spAutoFit/>
          </a:bodyPr>
          <a:lstStyle/>
          <a:p>
            <a:r>
              <a:rPr lang="en-US" sz="5300" dirty="0" err="1">
                <a:latin typeface="Narkisim" panose="020E0502050101010101" pitchFamily="34" charset="-79"/>
                <a:cs typeface="Narkisim" panose="020E0502050101010101" pitchFamily="34" charset="-79"/>
              </a:rPr>
              <a:t>সমস্যা</a:t>
            </a:r>
            <a:r>
              <a:rPr lang="bn-IN" sz="5300" dirty="0">
                <a:latin typeface="Narkisim" panose="020E0502050101010101" pitchFamily="34" charset="-79"/>
                <a:cs typeface="Narkisim" panose="020E0502050101010101" pitchFamily="34" charset="-79"/>
              </a:rPr>
              <a:t>ঃ</a:t>
            </a:r>
            <a:r>
              <a:rPr lang="en-US" sz="5300" dirty="0">
                <a:latin typeface="Narkisim" panose="020E0502050101010101" pitchFamily="34" charset="-79"/>
                <a:cs typeface="Narkisim" panose="020E0502050101010101" pitchFamily="34" charset="-79"/>
              </a:rPr>
              <a:t> 1+2+3+…………+5o = </a:t>
            </a:r>
            <a:r>
              <a:rPr lang="en-US" sz="5300" dirty="0" err="1">
                <a:latin typeface="Narkisim" panose="020E0502050101010101" pitchFamily="34" charset="-79"/>
                <a:cs typeface="Narkisim" panose="020E0502050101010101" pitchFamily="34" charset="-79"/>
              </a:rPr>
              <a:t>কত</a:t>
            </a:r>
            <a:r>
              <a:rPr lang="en-US" sz="5300" dirty="0">
                <a:latin typeface="Narkisim" panose="020E0502050101010101" pitchFamily="34" charset="-79"/>
                <a:cs typeface="Narkisim" panose="020E0502050101010101" pitchFamily="34" charset="-79"/>
              </a:rPr>
              <a:t> 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1625" y="3475631"/>
            <a:ext cx="3147515" cy="1157240"/>
          </a:xfrm>
          <a:prstGeom prst="rect">
            <a:avLst/>
          </a:prstGeom>
          <a:solidFill>
            <a:srgbClr val="00B050"/>
          </a:solidFill>
          <a:ln w="38100">
            <a:solidFill>
              <a:srgbClr val="0070C0"/>
            </a:solidFill>
          </a:ln>
        </p:spPr>
        <p:txBody>
          <a:bodyPr wrap="square" lIns="109728" tIns="54864" rIns="109728" bIns="54864" rtlCol="0">
            <a:spAutoFit/>
          </a:bodyPr>
          <a:lstStyle/>
          <a:p>
            <a:r>
              <a:rPr lang="en-US" sz="3400" dirty="0" err="1">
                <a:latin typeface="Narkisim" panose="020E0502050101010101" pitchFamily="34" charset="-79"/>
                <a:cs typeface="Narkisim" panose="020E0502050101010101" pitchFamily="34" charset="-79"/>
              </a:rPr>
              <a:t>ধারাটির</a:t>
            </a:r>
            <a:r>
              <a:rPr lang="en-US" sz="3400" dirty="0">
                <a:latin typeface="Narkisim" panose="020E0502050101010101" pitchFamily="34" charset="-79"/>
                <a:cs typeface="Narkisim" panose="020E0502050101010101" pitchFamily="34" charset="-79"/>
              </a:rPr>
              <a:t> ১ম </a:t>
            </a:r>
            <a:r>
              <a:rPr lang="en-US" sz="3400" dirty="0" err="1">
                <a:latin typeface="Narkisim" panose="020E0502050101010101" pitchFamily="34" charset="-79"/>
                <a:cs typeface="Narkisim" panose="020E0502050101010101" pitchFamily="34" charset="-79"/>
              </a:rPr>
              <a:t>পদ</a:t>
            </a:r>
            <a:r>
              <a:rPr lang="en-US" sz="3400" dirty="0">
                <a:latin typeface="Narkisim" panose="020E0502050101010101" pitchFamily="34" charset="-79"/>
                <a:cs typeface="Narkisim" panose="020E0502050101010101" pitchFamily="34" charset="-79"/>
              </a:rPr>
              <a:t> a = 1</a:t>
            </a:r>
            <a:endParaRPr lang="en-US" sz="3400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06519" y="3478700"/>
            <a:ext cx="3823081" cy="1157240"/>
          </a:xfrm>
          <a:prstGeom prst="rect">
            <a:avLst/>
          </a:prstGeom>
          <a:solidFill>
            <a:srgbClr val="FFC000"/>
          </a:solidFill>
          <a:ln w="38100">
            <a:solidFill>
              <a:schemeClr val="accent5">
                <a:lumMod val="75000"/>
              </a:schemeClr>
            </a:solidFill>
          </a:ln>
        </p:spPr>
        <p:txBody>
          <a:bodyPr wrap="square" lIns="109728" tIns="54864" rIns="109728" bIns="54864" rtlCol="0">
            <a:spAutoFit/>
          </a:bodyPr>
          <a:lstStyle/>
          <a:p>
            <a:r>
              <a:rPr lang="en-US" sz="3400" dirty="0" err="1">
                <a:latin typeface="Nikosh" panose="02000000000000000000" pitchFamily="2" charset="0"/>
                <a:cs typeface="Nikosh" panose="02000000000000000000" pitchFamily="2" charset="0"/>
              </a:rPr>
              <a:t>সাধারণ</a:t>
            </a:r>
            <a:r>
              <a:rPr lang="en-US" sz="3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400" dirty="0" err="1">
                <a:latin typeface="Nikosh" panose="02000000000000000000" pitchFamily="2" charset="0"/>
                <a:cs typeface="Nikosh" panose="02000000000000000000" pitchFamily="2" charset="0"/>
              </a:rPr>
              <a:t>অন্তর</a:t>
            </a:r>
            <a:r>
              <a:rPr lang="en-US" sz="34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3400" dirty="0"/>
              <a:t>d = 2 -1 = 1</a:t>
            </a:r>
            <a:endParaRPr lang="en-US" sz="3400" dirty="0"/>
          </a:p>
        </p:txBody>
      </p:sp>
      <p:sp>
        <p:nvSpPr>
          <p:cNvPr id="7" name="TextBox 6"/>
          <p:cNvSpPr txBox="1"/>
          <p:nvPr/>
        </p:nvSpPr>
        <p:spPr>
          <a:xfrm>
            <a:off x="8598088" y="3434594"/>
            <a:ext cx="4544705" cy="695575"/>
          </a:xfrm>
          <a:prstGeom prst="rect">
            <a:avLst/>
          </a:prstGeom>
          <a:solidFill>
            <a:srgbClr val="FFC000"/>
          </a:solidFill>
          <a:ln w="38100">
            <a:solidFill>
              <a:srgbClr val="0070C0"/>
            </a:solidFill>
          </a:ln>
        </p:spPr>
        <p:txBody>
          <a:bodyPr wrap="square" lIns="109728" tIns="54864" rIns="109728" bIns="54864" rtlCol="0">
            <a:spAutoFit/>
          </a:bodyPr>
          <a:lstStyle/>
          <a:p>
            <a:r>
              <a:rPr lang="en-US" sz="3800" dirty="0">
                <a:latin typeface="Narkisim" panose="020E0502050101010101" pitchFamily="34" charset="-79"/>
                <a:cs typeface="Narkisim" panose="020E0502050101010101" pitchFamily="34" charset="-79"/>
              </a:rPr>
              <a:t>    </a:t>
            </a:r>
            <a:r>
              <a:rPr lang="en-US" sz="3800" dirty="0" err="1">
                <a:latin typeface="Narkisim" panose="020E0502050101010101" pitchFamily="34" charset="-79"/>
                <a:cs typeface="Narkisim" panose="020E0502050101010101" pitchFamily="34" charset="-79"/>
              </a:rPr>
              <a:t>পদ</a:t>
            </a:r>
            <a:r>
              <a:rPr lang="en-US" sz="3800" dirty="0">
                <a:latin typeface="Narkisim" panose="020E0502050101010101" pitchFamily="34" charset="-79"/>
                <a:cs typeface="Narkisim" panose="020E0502050101010101" pitchFamily="34" charset="-79"/>
              </a:rPr>
              <a:t> </a:t>
            </a:r>
            <a:r>
              <a:rPr lang="en-US" sz="3800" dirty="0" err="1">
                <a:latin typeface="Narkisim" panose="020E0502050101010101" pitchFamily="34" charset="-79"/>
                <a:cs typeface="Narkisim" panose="020E0502050101010101" pitchFamily="34" charset="-79"/>
              </a:rPr>
              <a:t>সংখ্যা</a:t>
            </a:r>
            <a:r>
              <a:rPr lang="en-US" sz="3800" dirty="0">
                <a:latin typeface="Narkisim" panose="020E0502050101010101" pitchFamily="34" charset="-79"/>
                <a:cs typeface="Narkisim" panose="020E0502050101010101" pitchFamily="34" charset="-79"/>
              </a:rPr>
              <a:t> n = 50</a:t>
            </a:r>
            <a:endParaRPr lang="en-US" sz="3800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721625" y="4731224"/>
                <a:ext cx="12421169" cy="3402085"/>
              </a:xfrm>
              <a:prstGeom prst="rect">
                <a:avLst/>
              </a:prstGeom>
              <a:solidFill>
                <a:srgbClr val="00B0F0"/>
              </a:solidFill>
              <a:ln w="38100">
                <a:solidFill>
                  <a:srgbClr val="00B0F0"/>
                </a:solidFill>
              </a:ln>
            </p:spPr>
            <p:txBody>
              <a:bodyPr wrap="square" lIns="109728" tIns="54864" rIns="109728" bIns="54864" rtlCol="0">
                <a:spAutoFit/>
              </a:bodyPr>
              <a:lstStyle/>
              <a:p>
                <a:r>
                  <a:rPr lang="en-US" sz="3400" dirty="0">
                    <a:latin typeface="Nikosh" panose="02000000000000000000" pitchFamily="2" charset="0"/>
                    <a:cs typeface="Nikosh" panose="02000000000000000000" pitchFamily="2" charset="0"/>
                  </a:rPr>
                  <a:t>সমষ্টি</a:t>
                </a:r>
                <a:r>
                  <a:rPr lang="en-US" sz="3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400" i="1">
                            <a:latin typeface="Cambria Math"/>
                            <a:cs typeface="Narkisim" panose="020E0502050101010101" pitchFamily="34" charset="-79"/>
                          </a:rPr>
                        </m:ctrlPr>
                      </m:fPr>
                      <m:num>
                        <m:r>
                          <a:rPr lang="en-US" sz="3400" i="1">
                            <a:latin typeface="Cambria Math" panose="02040503050406030204" pitchFamily="18" charset="0"/>
                            <a:cs typeface="Narkisim" panose="020E0502050101010101" pitchFamily="34" charset="-79"/>
                          </a:rPr>
                          <m:t>𝑛</m:t>
                        </m:r>
                        <m:r>
                          <a:rPr lang="en-US" sz="3400" i="1">
                            <a:latin typeface="Cambria Math" panose="02040503050406030204" pitchFamily="18" charset="0"/>
                            <a:cs typeface="Narkisim" panose="020E0502050101010101" pitchFamily="34" charset="-79"/>
                          </a:rPr>
                          <m:t> </m:t>
                        </m:r>
                      </m:num>
                      <m:den>
                        <m:r>
                          <a:rPr lang="en-US" sz="3400" i="1">
                            <a:latin typeface="Cambria Math" panose="02040503050406030204" pitchFamily="18" charset="0"/>
                            <a:cs typeface="Narkisim" panose="020E0502050101010101" pitchFamily="34" charset="-79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4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{2a + (n – 1 )d}</a:t>
                </a:r>
              </a:p>
              <a:p>
                <a:r>
                  <a:rPr lang="en-US" sz="3400" dirty="0"/>
                  <a:t>    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400" i="1">
                            <a:latin typeface="Cambria Math"/>
                            <a:cs typeface="Narkisim" panose="020E0502050101010101" pitchFamily="34" charset="-79"/>
                          </a:rPr>
                        </m:ctrlPr>
                      </m:fPr>
                      <m:num>
                        <m:r>
                          <a:rPr lang="en-US" sz="3400" i="1">
                            <a:latin typeface="Cambria Math" panose="02040503050406030204" pitchFamily="18" charset="0"/>
                            <a:cs typeface="Narkisim" panose="020E0502050101010101" pitchFamily="34" charset="-79"/>
                          </a:rPr>
                          <m:t>50</m:t>
                        </m:r>
                        <m:r>
                          <a:rPr lang="en-US" sz="3400" i="1">
                            <a:latin typeface="Cambria Math" panose="02040503050406030204" pitchFamily="18" charset="0"/>
                            <a:cs typeface="Narkisim" panose="020E0502050101010101" pitchFamily="34" charset="-79"/>
                          </a:rPr>
                          <m:t> </m:t>
                        </m:r>
                      </m:num>
                      <m:den>
                        <m:r>
                          <a:rPr lang="en-US" sz="3400" i="1">
                            <a:latin typeface="Cambria Math" panose="02040503050406030204" pitchFamily="18" charset="0"/>
                            <a:cs typeface="Narkisim" panose="020E0502050101010101" pitchFamily="34" charset="-79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4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{</a:t>
                </a:r>
                <a:r>
                  <a:rPr lang="en-US" sz="34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2 x 1 </a:t>
                </a:r>
                <a:r>
                  <a:rPr lang="en-US" sz="34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+ </a:t>
                </a:r>
                <a:r>
                  <a:rPr lang="en-US" sz="34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(50 </a:t>
                </a:r>
                <a:r>
                  <a:rPr lang="en-US" sz="34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– 1 </a:t>
                </a:r>
                <a:r>
                  <a:rPr lang="en-US" sz="34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) x 1}</a:t>
                </a:r>
              </a:p>
              <a:p>
                <a:r>
                  <a:rPr lang="en-US" sz="34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 </a:t>
                </a:r>
                <a:r>
                  <a:rPr lang="en-US" sz="34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     = 25 x ( 2 + 49 )</a:t>
                </a:r>
              </a:p>
              <a:p>
                <a:r>
                  <a:rPr lang="en-US" sz="34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 </a:t>
                </a:r>
                <a:r>
                  <a:rPr lang="en-US" sz="34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      = 25 x 51</a:t>
                </a:r>
              </a:p>
              <a:p>
                <a:r>
                  <a:rPr lang="en-US" sz="34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 </a:t>
                </a:r>
                <a:r>
                  <a:rPr lang="en-US" sz="3400" dirty="0">
                    <a:latin typeface="Narkisim" panose="020E0502050101010101" pitchFamily="34" charset="-79"/>
                    <a:cs typeface="Narkisim" panose="020E0502050101010101" pitchFamily="34" charset="-79"/>
                  </a:rPr>
                  <a:t>      = 1275</a:t>
                </a:r>
                <a:endParaRPr lang="en-US" sz="3400" dirty="0">
                  <a:latin typeface="Narkisim" panose="020E0502050101010101" pitchFamily="34" charset="-79"/>
                  <a:cs typeface="Narkisim" panose="020E0502050101010101" pitchFamily="34" charset="-79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625" y="4731224"/>
                <a:ext cx="12421169" cy="3402085"/>
              </a:xfrm>
              <a:prstGeom prst="rect">
                <a:avLst/>
              </a:prstGeom>
              <a:blipFill rotWithShape="1">
                <a:blip r:embed="rId3"/>
                <a:stretch>
                  <a:fillRect l="-1027"/>
                </a:stretch>
              </a:blipFill>
              <a:ln w="38100"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736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609600"/>
            <a:ext cx="8077200" cy="1538796"/>
          </a:xfrm>
          <a:solidFill>
            <a:srgbClr val="6600FF"/>
          </a:solidFill>
          <a:ln w="38100">
            <a:solidFill>
              <a:srgbClr val="FF0000"/>
            </a:solidFill>
          </a:ln>
        </p:spPr>
        <p:txBody>
          <a:bodyPr/>
          <a:lstStyle/>
          <a:p>
            <a:r>
              <a:rPr lang="en-US" sz="6500" dirty="0" smtClean="0">
                <a:latin typeface="Nikosh" panose="02000000000000000000" pitchFamily="2" charset="0"/>
                <a:cs typeface="Nikosh" panose="02000000000000000000" pitchFamily="2" charset="0"/>
              </a:rPr>
              <a:t>         </a:t>
            </a:r>
            <a:r>
              <a:rPr lang="bn-IN" sz="6500" dirty="0" smtClean="0">
                <a:latin typeface="Nikosh" panose="02000000000000000000" pitchFamily="2" charset="0"/>
                <a:cs typeface="Nikosh" panose="02000000000000000000" pitchFamily="2" charset="0"/>
              </a:rPr>
              <a:t>দলীয় </a:t>
            </a:r>
            <a:r>
              <a:rPr lang="bn-IN" sz="6500" dirty="0">
                <a:latin typeface="Nikosh" panose="02000000000000000000" pitchFamily="2" charset="0"/>
                <a:cs typeface="Nikosh" panose="02000000000000000000" pitchFamily="2" charset="0"/>
              </a:rPr>
              <a:t>কাজ</a:t>
            </a:r>
            <a:endParaRPr lang="en-US" sz="6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975" y="3038901"/>
            <a:ext cx="11830050" cy="2420203"/>
          </a:xfrm>
          <a:solidFill>
            <a:srgbClr val="CCFF66"/>
          </a:solidFill>
          <a:ln w="38100">
            <a:solidFill>
              <a:srgbClr val="FF0000"/>
            </a:solidFill>
          </a:ln>
        </p:spPr>
        <p:txBody>
          <a:bodyPr/>
          <a:lstStyle/>
          <a:p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                    </a:t>
            </a:r>
            <a:r>
              <a:rPr lang="en-US" sz="4800" dirty="0">
                <a:solidFill>
                  <a:schemeClr val="bg1"/>
                </a:solidFill>
              </a:rPr>
              <a:t>1+3+5+……………………..+n = </a:t>
            </a:r>
            <a:r>
              <a:rPr lang="en-US" sz="4800" dirty="0" err="1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কত</a:t>
            </a:r>
            <a:r>
              <a:rPr lang="en-US" sz="48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?</a:t>
            </a:r>
            <a:endParaRPr lang="en-US" sz="4800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04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1066800"/>
            <a:ext cx="6400800" cy="1538796"/>
          </a:xfrm>
          <a:solidFill>
            <a:srgbClr val="CCFF66"/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            </a:t>
            </a:r>
            <a:r>
              <a:rPr lang="bn-IN" sz="7900" dirty="0">
                <a:latin typeface="Nikosh" panose="02000000000000000000" pitchFamily="2" charset="0"/>
                <a:cs typeface="Nikosh" panose="02000000000000000000" pitchFamily="2" charset="0"/>
              </a:rPr>
              <a:t>মূল্যায়ন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5375" y="3810000"/>
            <a:ext cx="11830050" cy="3789212"/>
          </a:xfrm>
          <a:solidFill>
            <a:srgbClr val="FF0066"/>
          </a:solidFill>
          <a:ln w="38100"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5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১।</a:t>
            </a:r>
            <a:r>
              <a:rPr lang="bn-IN" sz="5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সমান্তর </a:t>
            </a:r>
            <a:r>
              <a:rPr lang="bn-IN" sz="58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ধারা কাকে </a:t>
            </a:r>
            <a:r>
              <a:rPr lang="bn-IN" sz="58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বলে</a:t>
            </a:r>
            <a:r>
              <a:rPr lang="en-US" sz="58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?</a:t>
            </a:r>
          </a:p>
          <a:p>
            <a:pPr marL="0" indent="0">
              <a:buNone/>
            </a:pPr>
            <a:r>
              <a:rPr lang="bn-BD" sz="5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২।</a:t>
            </a:r>
            <a:r>
              <a:rPr lang="en-US" sz="5800" dirty="0" err="1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ধারার</a:t>
            </a:r>
            <a:r>
              <a:rPr lang="en-US" sz="5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800" dirty="0" err="1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সাধারন</a:t>
            </a:r>
            <a:r>
              <a:rPr lang="en-US" sz="58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800" dirty="0" err="1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অন্তর</a:t>
            </a:r>
            <a:r>
              <a:rPr lang="en-US" sz="58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800" dirty="0" err="1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কি</a:t>
            </a:r>
            <a:r>
              <a:rPr lang="en-US" sz="58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?</a:t>
            </a:r>
          </a:p>
          <a:p>
            <a:pPr marL="0" indent="0">
              <a:buNone/>
            </a:pPr>
            <a:r>
              <a:rPr lang="bn-BD" sz="5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৩।</a:t>
            </a:r>
            <a:r>
              <a:rPr lang="en-US" sz="5600" dirty="0" smtClean="0">
                <a:solidFill>
                  <a:schemeClr val="bg1"/>
                </a:solidFill>
                <a:cs typeface="Nikosh" panose="02000000000000000000" pitchFamily="2" charset="0"/>
              </a:rPr>
              <a:t>n</a:t>
            </a:r>
            <a:r>
              <a:rPr lang="bn-IN" sz="5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তম</a:t>
            </a:r>
            <a:r>
              <a:rPr lang="en-US" sz="5800" dirty="0" smtClean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800" dirty="0" err="1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পদের</a:t>
            </a:r>
            <a:r>
              <a:rPr lang="en-US" sz="58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800" dirty="0" err="1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সমষ্টির</a:t>
            </a:r>
            <a:r>
              <a:rPr lang="en-US" sz="58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800" dirty="0" err="1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সূত্রটি</a:t>
            </a:r>
            <a:r>
              <a:rPr lang="en-US" sz="58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800" dirty="0" err="1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বল</a:t>
            </a:r>
            <a:r>
              <a:rPr lang="en-US" sz="5800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?</a:t>
            </a:r>
          </a:p>
          <a:p>
            <a:pPr marL="1097280" indent="-1097280">
              <a:buFont typeface="+mj-lt"/>
              <a:buAutoNum type="arabicPeriod"/>
            </a:pPr>
            <a:endParaRPr lang="en-US" sz="5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212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E:\t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1" y="2064311"/>
            <a:ext cx="7775972" cy="5015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486150" y="197058"/>
            <a:ext cx="6572250" cy="155045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72338" tIns="36169" rIns="72338" bIns="36169" rtlCol="0" anchor="ctr"/>
          <a:lstStyle/>
          <a:p>
            <a:pPr algn="ctr"/>
            <a:r>
              <a:rPr lang="bn-BD" sz="43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3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57450" y="7628341"/>
            <a:ext cx="9658350" cy="1182343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338" tIns="36169" rIns="72338" bIns="36169" rtlCol="0" anchor="ctr"/>
          <a:lstStyle/>
          <a:p>
            <a:pPr algn="ctr"/>
            <a:r>
              <a:rPr lang="en-US" sz="3200" dirty="0">
                <a:latin typeface="Narkisim" panose="020E0502050101010101" pitchFamily="34" charset="-79"/>
                <a:cs typeface="Narkisim" panose="020E0502050101010101" pitchFamily="34" charset="-79"/>
              </a:rPr>
              <a:t>1+2+3+…………+5o = </a:t>
            </a:r>
            <a:r>
              <a:rPr lang="en-US" sz="3200" dirty="0" err="1">
                <a:latin typeface="Narkisim" panose="020E0502050101010101" pitchFamily="34" charset="-79"/>
                <a:cs typeface="Narkisim" panose="020E0502050101010101" pitchFamily="34" charset="-79"/>
              </a:rPr>
              <a:t>কত</a:t>
            </a:r>
            <a:r>
              <a:rPr lang="en-US" sz="3200" dirty="0">
                <a:latin typeface="Narkisim" panose="020E0502050101010101" pitchFamily="34" charset="-79"/>
                <a:cs typeface="Narkisim" panose="020E0502050101010101" pitchFamily="34" charset="-79"/>
              </a:rPr>
              <a:t> ?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068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328" y="368114"/>
            <a:ext cx="13716000" cy="60570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301" y="6476886"/>
            <a:ext cx="13715999" cy="1009061"/>
          </a:xfrm>
          <a:prstGeom prst="rect">
            <a:avLst/>
          </a:prstGeom>
          <a:noFill/>
        </p:spPr>
        <p:txBody>
          <a:bodyPr wrap="square" lIns="130621" tIns="65311" rIns="130621" bIns="65311" rtlCol="0">
            <a:spAutoFit/>
          </a:bodyPr>
          <a:lstStyle/>
          <a:p>
            <a:r>
              <a:rPr lang="en-US" sz="5700" b="1" dirty="0" err="1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করোনা</a:t>
            </a:r>
            <a:r>
              <a:rPr lang="en-US" sz="5700" b="1" dirty="0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700" b="1" dirty="0" err="1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</a:t>
            </a:r>
            <a:r>
              <a:rPr lang="en-US" sz="5700" b="1" dirty="0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700" b="1" dirty="0" err="1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মোকাবেলায়</a:t>
            </a:r>
            <a:r>
              <a:rPr lang="en-US" sz="5700" b="1" dirty="0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700" b="1" dirty="0" err="1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সকলে</a:t>
            </a:r>
            <a:r>
              <a:rPr lang="en-US" sz="5700" b="1" dirty="0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700" b="1" dirty="0" err="1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ঘরে</a:t>
            </a:r>
            <a:r>
              <a:rPr lang="en-US" sz="5700" b="1" dirty="0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700" b="1" dirty="0" err="1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থাকো</a:t>
            </a:r>
            <a:r>
              <a:rPr lang="en-US" sz="5700" b="1" dirty="0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5700" b="1" dirty="0" err="1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সুস্থ</a:t>
            </a:r>
            <a:r>
              <a:rPr lang="en-US" sz="5700" b="1" dirty="0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700" b="1" dirty="0" err="1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থাকো</a:t>
            </a:r>
            <a:r>
              <a:rPr lang="en-US" sz="5700" b="1" dirty="0">
                <a:solidFill>
                  <a:srgbClr val="FF99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700" b="1" dirty="0">
              <a:solidFill>
                <a:srgbClr val="FF99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14550" y="7330800"/>
            <a:ext cx="8229600" cy="1510772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338" tIns="36169" rIns="72338" bIns="36169" rtlCol="0" anchor="ctr"/>
          <a:lstStyle/>
          <a:p>
            <a:pPr algn="ctr"/>
            <a:r>
              <a:rPr lang="bn-BD" sz="157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57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835179"/>
      </p:ext>
    </p:extLst>
  </p:cSld>
  <p:clrMapOvr>
    <a:masterClrMapping/>
  </p:clrMapOvr>
  <p:transition spd="slow">
    <p:fade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035771" y="812800"/>
            <a:ext cx="11644458" cy="7817341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lIns="78708" tIns="39354" rIns="78708" bIns="39354" rtlCol="0" anchor="ctr"/>
          <a:lstStyle/>
          <a:p>
            <a:pPr algn="ctr"/>
            <a:r>
              <a:rPr lang="bn-BD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</a:p>
          <a:p>
            <a:pPr algn="ctr"/>
            <a:r>
              <a:rPr lang="bn-BD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মোহাম্মদ মনির আহমদ</a:t>
            </a:r>
          </a:p>
          <a:p>
            <a:pPr algn="ctr"/>
            <a:r>
              <a:rPr lang="bn-BD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pPr algn="ctr"/>
            <a:r>
              <a:rPr lang="bn-BD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বখতিয়ার পাড়া চারপীর আউলিয়া আলিম মাদরাসা । </a:t>
            </a:r>
          </a:p>
          <a:p>
            <a:pPr algn="ctr"/>
            <a:r>
              <a:rPr lang="bn-BD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আনোয়ারা,চট্রগ্রাম</a:t>
            </a: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4" name="Picture 3" descr="C:\Users\EliteBook\Desktop\89658554_2624039954494861_7893866490925940736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5140" y="263994"/>
            <a:ext cx="3740498" cy="4043004"/>
          </a:xfrm>
          <a:prstGeom prst="rect">
            <a:avLst/>
          </a:prstGeom>
          <a:ex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476052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219200" y="1066801"/>
            <a:ext cx="10897587" cy="705679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781" tIns="24391" rIns="48781" bIns="24391" rtlCol="0" anchor="ctr"/>
          <a:lstStyle/>
          <a:p>
            <a:pPr algn="ctr"/>
            <a:r>
              <a:rPr lang="bn-BD" sz="6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pPr algn="ctr"/>
            <a:r>
              <a:rPr lang="bn-BD" sz="6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শ্রেণি-</a:t>
            </a:r>
            <a:r>
              <a:rPr lang="en-US" sz="6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9</a:t>
            </a:r>
            <a:r>
              <a:rPr lang="bn-BD" sz="6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</a:t>
            </a:r>
            <a:r>
              <a:rPr lang="en-US" sz="6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-10</a:t>
            </a:r>
            <a:r>
              <a:rPr lang="bn-BD" sz="6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</a:t>
            </a:r>
          </a:p>
          <a:p>
            <a:pPr algn="ctr"/>
            <a:r>
              <a:rPr lang="bn-BD" sz="6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বিষয়ঃগণিত</a:t>
            </a:r>
          </a:p>
          <a:p>
            <a:pPr algn="ctr"/>
            <a:r>
              <a:rPr lang="bn-BD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13</a:t>
            </a:r>
          </a:p>
          <a:p>
            <a:pPr algn="ctr"/>
            <a:r>
              <a:rPr lang="bn-BD" sz="6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সসীম ধারা</a:t>
            </a:r>
            <a:endParaRPr lang="bn-BD" sz="6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458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466287" y="1502815"/>
            <a:ext cx="10017909" cy="2230985"/>
            <a:chOff x="621329" y="553231"/>
            <a:chExt cx="8904808" cy="2390776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35854" y="553231"/>
              <a:ext cx="2676525" cy="2390776"/>
            </a:xfrm>
            <a:prstGeom prst="rect">
              <a:avLst/>
            </a:prstGeom>
            <a:ln w="57150">
              <a:solidFill>
                <a:schemeClr val="tx1"/>
              </a:solidFill>
            </a:ln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1329" y="553231"/>
              <a:ext cx="1914525" cy="2390775"/>
            </a:xfrm>
            <a:prstGeom prst="rect">
              <a:avLst/>
            </a:prstGeom>
            <a:ln w="57150">
              <a:solidFill>
                <a:schemeClr val="tx1"/>
              </a:solidFill>
            </a:ln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49674" y="553231"/>
              <a:ext cx="2176463" cy="2390775"/>
            </a:xfrm>
            <a:prstGeom prst="rect">
              <a:avLst/>
            </a:prstGeom>
            <a:ln w="57150">
              <a:solidFill>
                <a:schemeClr val="tx1"/>
              </a:solidFill>
            </a:ln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12379" y="553231"/>
              <a:ext cx="2020934" cy="2390775"/>
            </a:xfrm>
            <a:prstGeom prst="rect">
              <a:avLst/>
            </a:prstGeom>
            <a:ln w="57150">
              <a:solidFill>
                <a:schemeClr val="tx1"/>
              </a:solidFill>
            </a:ln>
          </p:spPr>
        </p:pic>
      </p:grpSp>
      <p:sp>
        <p:nvSpPr>
          <p:cNvPr id="7" name="TextBox 6"/>
          <p:cNvSpPr txBox="1"/>
          <p:nvPr/>
        </p:nvSpPr>
        <p:spPr>
          <a:xfrm>
            <a:off x="4648200" y="3998047"/>
            <a:ext cx="5398789" cy="726353"/>
          </a:xfrm>
          <a:prstGeom prst="rect">
            <a:avLst/>
          </a:prstGeom>
          <a:solidFill>
            <a:srgbClr val="FFFF00"/>
          </a:solidFill>
          <a:ln w="38100">
            <a:solidFill>
              <a:srgbClr val="00B0F0"/>
            </a:solidFill>
          </a:ln>
        </p:spPr>
        <p:txBody>
          <a:bodyPr wrap="square" lIns="109728" tIns="54864" rIns="109728" bIns="54864" rtlCol="0">
            <a:spAutoFit/>
          </a:bodyPr>
          <a:lstStyle/>
          <a:p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ধারায়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ক্রমে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275352" y="4918912"/>
            <a:ext cx="11500803" cy="3082088"/>
            <a:chOff x="981876" y="3642910"/>
            <a:chExt cx="10222936" cy="2711616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81876" y="3642910"/>
              <a:ext cx="5263238" cy="2697208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28096" y="3657318"/>
              <a:ext cx="4776716" cy="2697208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</p:pic>
      </p:grpSp>
      <p:sp>
        <p:nvSpPr>
          <p:cNvPr id="10" name="TextBox 9"/>
          <p:cNvSpPr txBox="1"/>
          <p:nvPr/>
        </p:nvSpPr>
        <p:spPr>
          <a:xfrm>
            <a:off x="4685976" y="8026599"/>
            <a:ext cx="5432747" cy="726353"/>
          </a:xfrm>
          <a:prstGeom prst="rect">
            <a:avLst/>
          </a:prstGeom>
          <a:solidFill>
            <a:srgbClr val="FFFF00"/>
          </a:solidFill>
          <a:ln w="38100">
            <a:solidFill>
              <a:srgbClr val="00B0F0"/>
            </a:solidFill>
          </a:ln>
        </p:spPr>
        <p:txBody>
          <a:bodyPr wrap="square" lIns="109728" tIns="54864" rIns="109728" bIns="54864" rtlCol="0">
            <a:spAutoFit/>
          </a:bodyPr>
          <a:lstStyle/>
          <a:p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ধারায়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ক্রমে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95600" y="304800"/>
            <a:ext cx="8884384" cy="77489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798" tIns="49899" rIns="99798" bIns="49899" rtlCol="0" anchor="ctr"/>
          <a:lstStyle/>
          <a:p>
            <a:pPr algn="ctr"/>
            <a:r>
              <a:rPr lang="bn-BD" sz="72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নিচের চিত্রগুলো লক্ষ্য কর</a:t>
            </a:r>
            <a:endParaRPr lang="en-US" sz="7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47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1025669" y="1447800"/>
            <a:ext cx="11664662" cy="6324600"/>
          </a:xfrm>
          <a:prstGeom prst="horizontalScroll">
            <a:avLst/>
          </a:prstGeom>
          <a:solidFill>
            <a:srgbClr val="92D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99798" tIns="49899" rIns="99798" bIns="49899" rtlCol="0" anchor="ctr"/>
          <a:lstStyle/>
          <a:p>
            <a:pPr algn="ctr"/>
            <a:r>
              <a:rPr lang="bn-BD" sz="8800" dirty="0">
                <a:solidFill>
                  <a:schemeClr val="bg1"/>
                </a:solidFill>
                <a:latin typeface="NikoshBAN" pitchFamily="2" charset="0"/>
                <a:ea typeface="Meiryo" pitchFamily="34" charset="-128"/>
                <a:cs typeface="NikoshBAN" pitchFamily="2" charset="0"/>
              </a:rPr>
              <a:t>আজকের </a:t>
            </a:r>
            <a:r>
              <a:rPr lang="bn-BD" sz="8800" dirty="0" smtClean="0">
                <a:solidFill>
                  <a:schemeClr val="bg1"/>
                </a:solidFill>
                <a:latin typeface="NikoshBAN" pitchFamily="2" charset="0"/>
                <a:ea typeface="Meiryo" pitchFamily="34" charset="-128"/>
                <a:cs typeface="NikoshBAN" pitchFamily="2" charset="0"/>
              </a:rPr>
              <a:t>পাঠঃ</a:t>
            </a:r>
            <a:r>
              <a:rPr lang="en-US" sz="8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ধারার</a:t>
            </a:r>
            <a:r>
              <a:rPr lang="en-US" sz="88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যোগফল</a:t>
            </a:r>
            <a:endParaRPr lang="en-US" sz="8800" dirty="0">
              <a:solidFill>
                <a:schemeClr val="bg1"/>
              </a:solidFill>
              <a:latin typeface="NikoshBAN" pitchFamily="2" charset="0"/>
              <a:ea typeface="Meiryo" pitchFamily="34" charset="-128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65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4314" y="1029493"/>
            <a:ext cx="11830050" cy="5142707"/>
          </a:xfrm>
          <a:solidFill>
            <a:srgbClr val="FF0066"/>
          </a:solidFill>
          <a:ln w="57150"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aseline="30000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sz="32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IN" sz="4800" dirty="0">
                <a:latin typeface="NikoshBAN" pitchFamily="2" charset="0"/>
                <a:cs typeface="NikoshBAN" pitchFamily="2" charset="0"/>
              </a:rPr>
              <a:t>এই পাঠ শেষে শিক্ষার্থীরা ......... </a:t>
            </a:r>
          </a:p>
          <a:p>
            <a:pPr marL="0" indent="0">
              <a:buNone/>
            </a:pPr>
            <a:r>
              <a:rPr lang="bn-IN" sz="4800" dirty="0">
                <a:latin typeface="NikoshBAN" pitchFamily="2" charset="0"/>
                <a:cs typeface="NikoshBAN" pitchFamily="2" charset="0"/>
              </a:rPr>
              <a:t>১। সমান্তর ধারা কী তা বলতে পারবে।</a:t>
            </a:r>
          </a:p>
          <a:p>
            <a:pPr marL="0" indent="0">
              <a:buNone/>
            </a:pPr>
            <a:r>
              <a:rPr lang="bn-IN" sz="4800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সমান্তর 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ধারার সাদারণ অন্তর কি তা বর্ণনা করতে পারবে ।</a:t>
            </a:r>
          </a:p>
          <a:p>
            <a:pPr marL="0" indent="0">
              <a:buNone/>
            </a:pPr>
            <a:r>
              <a:rPr lang="bn-IN" sz="4800" dirty="0">
                <a:latin typeface="NikoshBAN" pitchFamily="2" charset="0"/>
                <a:cs typeface="NikoshBAN" pitchFamily="2" charset="0"/>
              </a:rPr>
              <a:t>৩। সমান্তর 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ধারার 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n </a:t>
            </a:r>
            <a:r>
              <a:rPr lang="bn-IN" sz="4800" dirty="0">
                <a:latin typeface="NikoshBAN" pitchFamily="2" charset="0"/>
                <a:cs typeface="NikoshBAN" pitchFamily="2" charset="0"/>
              </a:rPr>
              <a:t>পদের সূত্র প্রয়োগ করে গানিতিক সমস্যা সমাধান করতে পারবে।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582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304118811"/>
              </p:ext>
            </p:extLst>
          </p:nvPr>
        </p:nvGraphicFramePr>
        <p:xfrm>
          <a:off x="2590800" y="198120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ctangle 3"/>
          <p:cNvSpPr/>
          <p:nvPr/>
        </p:nvSpPr>
        <p:spPr>
          <a:xfrm>
            <a:off x="228600" y="7210749"/>
            <a:ext cx="5257800" cy="15974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উপাদান সংখ্যা নির্দিষ্ট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45016" y="457200"/>
            <a:ext cx="4724400" cy="144502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400" b="1" dirty="0">
                <a:latin typeface="Nikosh" panose="02000000000000000000" pitchFamily="2" charset="0"/>
                <a:cs typeface="Nikosh" panose="02000000000000000000" pitchFamily="2" charset="0"/>
              </a:rPr>
              <a:t>অসীম ধারা   </a:t>
            </a:r>
            <a:endParaRPr lang="en-US" sz="44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0547" y="457200"/>
            <a:ext cx="5257800" cy="1301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600" b="1" dirty="0">
                <a:solidFill>
                  <a:schemeClr val="bg1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উপাদান সংখ্যা নির্দিষ্ট নয়</a:t>
            </a:r>
            <a:endParaRPr lang="en-US" sz="3600" b="1" dirty="0">
              <a:solidFill>
                <a:schemeClr val="bg1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66584" y="7247463"/>
            <a:ext cx="3982616" cy="1524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dirty="0">
                <a:latin typeface="Nikosh" panose="02000000000000000000" pitchFamily="2" charset="0"/>
                <a:cs typeface="Nikosh" panose="02000000000000000000" pitchFamily="2" charset="0"/>
              </a:rPr>
              <a:t>সসীম ধারা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81386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3C82A49-E652-4403-845B-D7EF42669B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graphicEl>
                                              <a:dgm id="{A3C82A49-E652-4403-845B-D7EF42669B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9288F3F7-2F42-4A02-9049-F607F9938C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graphicEl>
                                              <a:dgm id="{9288F3F7-2F42-4A02-9049-F607F9938C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6C547CC-DFBB-40FF-A2A4-6DF96F56D2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">
                                            <p:graphicEl>
                                              <a:dgm id="{76C547CC-DFBB-40FF-A2A4-6DF96F56D2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3A06A4D-EEB8-444E-8D55-8A1A422A92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>
                                            <p:graphicEl>
                                              <a:dgm id="{B3A06A4D-EEB8-444E-8D55-8A1A422A92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C3AF41C-36E7-48E7-8051-C1F1733F77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">
                                            <p:graphicEl>
                                              <a:dgm id="{2C3AF41C-36E7-48E7-8051-C1F1733F77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4" grpId="0" animBg="1"/>
      <p:bldP spid="5" grpId="0" animBg="1"/>
      <p:bldP spid="6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rved Down Arrow 4"/>
          <p:cNvSpPr/>
          <p:nvPr/>
        </p:nvSpPr>
        <p:spPr>
          <a:xfrm>
            <a:off x="2470330" y="2053871"/>
            <a:ext cx="1086654" cy="377781"/>
          </a:xfrm>
          <a:prstGeom prst="curved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88077" y="2527701"/>
            <a:ext cx="11141835" cy="189590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lIns="109728" tIns="54864" rIns="109728" bIns="54864" rtlCol="0">
            <a:spAutoFit/>
          </a:bodyPr>
          <a:lstStyle/>
          <a:p>
            <a:r>
              <a:rPr lang="en-US" sz="5800" dirty="0"/>
              <a:t>        </a:t>
            </a:r>
            <a:r>
              <a:rPr lang="en-US" sz="5800" dirty="0">
                <a:latin typeface="Nikosh" panose="02000000000000000000" pitchFamily="2" charset="0"/>
                <a:cs typeface="Nikosh" panose="02000000000000000000" pitchFamily="2" charset="0"/>
              </a:rPr>
              <a:t>1+2+3+4</a:t>
            </a:r>
            <a:r>
              <a:rPr lang="en-US" sz="5800" dirty="0"/>
              <a:t>+……………………..+50</a:t>
            </a:r>
            <a:endParaRPr lang="en-US" sz="5800" dirty="0"/>
          </a:p>
        </p:txBody>
      </p:sp>
      <p:sp>
        <p:nvSpPr>
          <p:cNvPr id="3" name="Down Arrow 2"/>
          <p:cNvSpPr/>
          <p:nvPr/>
        </p:nvSpPr>
        <p:spPr>
          <a:xfrm>
            <a:off x="2434108" y="3610145"/>
            <a:ext cx="188353" cy="1244545"/>
          </a:xfrm>
          <a:prstGeom prst="downArrow">
            <a:avLst/>
          </a:prstGeom>
          <a:solidFill>
            <a:schemeClr val="accent5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419896" y="5037272"/>
            <a:ext cx="2999703" cy="63402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txBody>
          <a:bodyPr wrap="square" lIns="109728" tIns="54864" rIns="109728" bIns="54864" rtlCol="0">
            <a:spAutoFit/>
          </a:bodyPr>
          <a:lstStyle/>
          <a:p>
            <a:r>
              <a:rPr lang="bn-IN" sz="3400" dirty="0">
                <a:latin typeface="Nikosh" panose="02000000000000000000" pitchFamily="2" charset="0"/>
                <a:cs typeface="Nikosh" panose="02000000000000000000" pitchFamily="2" charset="0"/>
              </a:rPr>
              <a:t>প্রথম পদ </a:t>
            </a:r>
            <a:r>
              <a:rPr lang="en-US" sz="3400" dirty="0">
                <a:latin typeface="Nikosh" panose="02000000000000000000" pitchFamily="2" charset="0"/>
                <a:cs typeface="Nikosh" panose="02000000000000000000" pitchFamily="2" charset="0"/>
              </a:rPr>
              <a:t>a = 1</a:t>
            </a:r>
            <a:endParaRPr lang="en-US" sz="34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2825302" y="1293140"/>
            <a:ext cx="376707" cy="65118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24159" y="586296"/>
            <a:ext cx="3187521" cy="55707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lIns="109728" tIns="54864" rIns="109728" bIns="54864" rtlCol="0">
            <a:spAutoFit/>
          </a:bodyPr>
          <a:lstStyle/>
          <a:p>
            <a:r>
              <a:rPr lang="en-US" sz="2900" dirty="0" err="1">
                <a:latin typeface="Nikosh" panose="02000000000000000000" pitchFamily="2" charset="0"/>
                <a:cs typeface="Nikosh" panose="02000000000000000000" pitchFamily="2" charset="0"/>
              </a:rPr>
              <a:t>সাধারণ</a:t>
            </a:r>
            <a:r>
              <a:rPr lang="en-US" sz="29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900" dirty="0" err="1">
                <a:latin typeface="Nikosh" panose="02000000000000000000" pitchFamily="2" charset="0"/>
                <a:cs typeface="Nikosh" panose="02000000000000000000" pitchFamily="2" charset="0"/>
              </a:rPr>
              <a:t>অন্তর</a:t>
            </a:r>
            <a:r>
              <a:rPr lang="en-US" sz="2900" dirty="0">
                <a:latin typeface="Nikosh" panose="02000000000000000000" pitchFamily="2" charset="0"/>
                <a:cs typeface="Nikosh" panose="02000000000000000000" pitchFamily="2" charset="0"/>
              </a:rPr>
              <a:t> d=2-1=1</a:t>
            </a:r>
            <a:endParaRPr lang="en-US" sz="29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9997226" y="3622920"/>
            <a:ext cx="275285" cy="12189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490398" y="4841913"/>
            <a:ext cx="4463602" cy="121879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lIns="109728" tIns="54864" rIns="109728" bIns="54864" rtlCol="0">
            <a:spAutoFit/>
          </a:bodyPr>
          <a:lstStyle/>
          <a:p>
            <a:r>
              <a:rPr lang="en-US" sz="3600" dirty="0">
                <a:latin typeface="Nikosh" panose="02000000000000000000" pitchFamily="2" charset="0"/>
                <a:cs typeface="Nikosh" panose="02000000000000000000" pitchFamily="2" charset="0"/>
              </a:rPr>
              <a:t>     </a:t>
            </a:r>
            <a:r>
              <a:rPr lang="en-US" sz="36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পদসংখ্যা</a:t>
            </a:r>
            <a:r>
              <a:rPr lang="en-US" sz="7200" b="1" dirty="0" err="1" smtClean="0">
                <a:latin typeface="Nikosh" panose="02000000000000000000" pitchFamily="2" charset="0"/>
                <a:cs typeface="Nikosh" panose="02000000000000000000" pitchFamily="2" charset="0"/>
              </a:rPr>
              <a:t>n</a:t>
            </a:r>
            <a:r>
              <a:rPr lang="en-US" sz="3600" b="1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5400" b="1" dirty="0" smtClean="0">
                <a:latin typeface="Nikosh" panose="02000000000000000000" pitchFamily="2" charset="0"/>
                <a:cs typeface="Nikosh" panose="02000000000000000000" pitchFamily="2" charset="0"/>
              </a:rPr>
              <a:t>=</a:t>
            </a:r>
            <a:r>
              <a:rPr lang="en-US" sz="5400" b="1" dirty="0">
                <a:latin typeface="Nikosh" panose="02000000000000000000" pitchFamily="2" charset="0"/>
                <a:cs typeface="Nikosh" panose="02000000000000000000" pitchFamily="2" charset="0"/>
              </a:rPr>
              <a:t>50</a:t>
            </a:r>
            <a:endParaRPr lang="en-US" sz="5400" b="1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63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3" grpId="0" animBg="1"/>
      <p:bldP spid="4" grpId="0" animBg="1"/>
      <p:bldP spid="6" grpId="0" animBg="1"/>
      <p:bldP spid="7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6438" y="271229"/>
            <a:ext cx="1102231" cy="1697876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3353" y="249769"/>
            <a:ext cx="1187322" cy="1689704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18" y="270013"/>
            <a:ext cx="1187322" cy="1608224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2474" y="290509"/>
            <a:ext cx="1187322" cy="1608224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6112" y="315591"/>
            <a:ext cx="1187322" cy="1608224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grpSp>
        <p:nvGrpSpPr>
          <p:cNvPr id="30" name="Group 29"/>
          <p:cNvGrpSpPr/>
          <p:nvPr/>
        </p:nvGrpSpPr>
        <p:grpSpPr>
          <a:xfrm>
            <a:off x="963728" y="315592"/>
            <a:ext cx="12400979" cy="3930769"/>
            <a:chOff x="487595" y="251502"/>
            <a:chExt cx="11023092" cy="2948077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7595" y="270639"/>
              <a:ext cx="1055397" cy="1206168"/>
            </a:xfrm>
            <a:prstGeom prst="rect">
              <a:avLst/>
            </a:prstGeom>
            <a:ln w="57150">
              <a:solidFill>
                <a:schemeClr val="tx1"/>
              </a:solidFill>
            </a:ln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12891" y="251502"/>
              <a:ext cx="1057746" cy="1244442"/>
            </a:xfrm>
            <a:prstGeom prst="rect">
              <a:avLst/>
            </a:prstGeom>
            <a:ln w="57150">
              <a:noFill/>
            </a:ln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66119" y="371340"/>
              <a:ext cx="1057746" cy="1071976"/>
            </a:xfrm>
            <a:prstGeom prst="rect">
              <a:avLst/>
            </a:prstGeom>
            <a:ln w="57150">
              <a:noFill/>
            </a:ln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1524" y="2060507"/>
              <a:ext cx="1057746" cy="1071976"/>
            </a:xfrm>
            <a:prstGeom prst="rect">
              <a:avLst/>
            </a:prstGeom>
            <a:ln w="57150">
              <a:noFill/>
            </a:ln>
          </p:spPr>
        </p:pic>
        <p:sp>
          <p:nvSpPr>
            <p:cNvPr id="12" name="Oval 11"/>
            <p:cNvSpPr/>
            <p:nvPr/>
          </p:nvSpPr>
          <p:spPr>
            <a:xfrm>
              <a:off x="10145104" y="682830"/>
              <a:ext cx="373488" cy="343512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10615426" y="699564"/>
              <a:ext cx="373488" cy="313423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11137199" y="668476"/>
              <a:ext cx="373488" cy="343512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752826" y="2424739"/>
              <a:ext cx="373488" cy="343512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1466955" y="2421925"/>
              <a:ext cx="373488" cy="343512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2110214" y="2421925"/>
              <a:ext cx="373488" cy="343512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</a:endParaRPr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20107" y="358939"/>
              <a:ext cx="1057746" cy="1071976"/>
            </a:xfrm>
            <a:prstGeom prst="rect">
              <a:avLst/>
            </a:prstGeom>
            <a:ln w="57150">
              <a:noFill/>
            </a:ln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74915" y="1993411"/>
              <a:ext cx="1055397" cy="1206168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69889" y="1993411"/>
              <a:ext cx="1055397" cy="1206168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14492" y="1993411"/>
              <a:ext cx="1055397" cy="1206168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59095" y="1993411"/>
              <a:ext cx="1055397" cy="1206168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25286" y="1993411"/>
              <a:ext cx="1055397" cy="1206168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</p:pic>
      </p:grpSp>
      <p:sp>
        <p:nvSpPr>
          <p:cNvPr id="31" name="TextBox 30"/>
          <p:cNvSpPr txBox="1"/>
          <p:nvPr/>
        </p:nvSpPr>
        <p:spPr>
          <a:xfrm>
            <a:off x="3686438" y="5334000"/>
            <a:ext cx="6099271" cy="1434239"/>
          </a:xfrm>
          <a:prstGeom prst="rect">
            <a:avLst/>
          </a:prstGeom>
          <a:solidFill>
            <a:srgbClr val="00B0F0"/>
          </a:solidFill>
          <a:ln w="57150">
            <a:solidFill>
              <a:srgbClr val="00B0F0"/>
            </a:solidFill>
          </a:ln>
        </p:spPr>
        <p:txBody>
          <a:bodyPr wrap="square" lIns="109728" tIns="54864" rIns="109728" bIns="54864" rtlCol="0">
            <a:spAutoFit/>
          </a:bodyPr>
          <a:lstStyle/>
          <a:p>
            <a:r>
              <a:rPr lang="bn-IN" sz="8600" dirty="0">
                <a:solidFill>
                  <a:schemeClr val="bg1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সসীম ধারা </a:t>
            </a:r>
            <a:endParaRPr lang="en-US" sz="8600" dirty="0">
              <a:solidFill>
                <a:schemeClr val="bg1"/>
              </a:solidFill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88909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100</TotalTime>
  <Words>362</Words>
  <Application>Microsoft Office PowerPoint</Application>
  <PresentationFormat>Custom</PresentationFormat>
  <Paragraphs>72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Perspective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 একক কাজ</vt:lpstr>
      <vt:lpstr>PowerPoint Presentation</vt:lpstr>
      <vt:lpstr>            জোড়ায় কাজ </vt:lpstr>
      <vt:lpstr>PowerPoint Presentation</vt:lpstr>
      <vt:lpstr>PowerPoint Presentation</vt:lpstr>
      <vt:lpstr>         দলীয় কাজ</vt:lpstr>
      <vt:lpstr>             মূল্যায়ন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EliteBook</dc:creator>
  <cp:lastModifiedBy>EliteBook</cp:lastModifiedBy>
  <cp:revision>13</cp:revision>
  <dcterms:created xsi:type="dcterms:W3CDTF">2006-08-16T00:00:00Z</dcterms:created>
  <dcterms:modified xsi:type="dcterms:W3CDTF">2020-08-31T07:38:21Z</dcterms:modified>
</cp:coreProperties>
</file>