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8" r:id="rId5"/>
    <p:sldId id="298" r:id="rId6"/>
    <p:sldId id="256" r:id="rId7"/>
    <p:sldId id="309" r:id="rId8"/>
    <p:sldId id="300" r:id="rId9"/>
    <p:sldId id="302" r:id="rId10"/>
    <p:sldId id="304" r:id="rId11"/>
    <p:sldId id="305" r:id="rId12"/>
    <p:sldId id="306" r:id="rId13"/>
    <p:sldId id="303" r:id="rId14"/>
    <p:sldId id="307" r:id="rId15"/>
    <p:sldId id="261"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BA44-2BE5-4DDB-AA3C-9A6D0712A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30252-BFA6-48EF-AA86-D12AEC5F7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C59010-4DD0-41BA-8687-20FD296906B9}"/>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B073F664-60AA-4AEE-B3AD-18F3E780C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9F13F-D98B-40F4-8175-53294BAA30BB}"/>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184373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F35A-A6C2-4EF9-A934-44295F5A0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2FA09-C003-4FD6-B94A-C3E3FB6146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D907-9B17-47CE-AF52-39D73984C92B}"/>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2DF5D79E-B839-4D2B-AB2A-CB8E74283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7F2DB-F8DB-446A-B59F-9B0E3155996D}"/>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297164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BC275-7ED2-4E6B-8A4E-DE27F0C51A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2CD14D-11DC-435F-A016-4C5B29BF2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F5470-1E18-4B55-8A61-0DE1B0620ACD}"/>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CAC68C00-9FA7-44EC-8D64-D2B48A95F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5A2DD-138C-43C7-981F-C3772DE7F082}"/>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56313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EE5B-32A1-4643-90EE-1CA5A8777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50140-A9C7-42F3-8E6C-6F0045EE0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9F98C-130E-46C0-AD5B-C45BC8ADDEB0}"/>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149CC7E9-AAD0-4C6C-9130-742919E42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A06C-138E-429C-88CD-E2FA44FDFFBD}"/>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17019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D9A6-E276-4CE1-8845-45234AB9E8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41EE6-5C55-47DD-AFB2-6277FA77E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20718-4C0C-4A6F-8749-BB1E450EC642}"/>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B844E3F9-A185-4913-836D-9BCB37E54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BB980-24A5-4416-9B4D-B7B4652BFC9A}"/>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24370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E2BE-7366-4403-B351-44B303CF3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F9FBE-375D-4B3A-AF0A-762939DF4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E292F-E4C3-43C7-A01B-DD7C44E68A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F8096-0759-4621-9AD2-1457890B0ADB}"/>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6" name="Footer Placeholder 5">
            <a:extLst>
              <a:ext uri="{FF2B5EF4-FFF2-40B4-BE49-F238E27FC236}">
                <a16:creationId xmlns:a16="http://schemas.microsoft.com/office/drawing/2014/main" id="{F907F048-8F10-4A1F-AA99-0811FCE7C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78B84-E78E-46D2-8FA9-2E543EFECE91}"/>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186919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FFD8-8172-4FF5-B8A0-36EB66A81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F823FB-14EF-4B3B-B0F0-B20D5ACC3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CE544-93DC-46CC-A5CE-FB6A8EFCE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71664C-2FF7-4E5B-97E5-EB07CEAEA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F5A59-A33B-4BD3-9A1E-E285FF1D8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4E697E-EF58-4964-9599-34EBEFC6EF79}"/>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8" name="Footer Placeholder 7">
            <a:extLst>
              <a:ext uri="{FF2B5EF4-FFF2-40B4-BE49-F238E27FC236}">
                <a16:creationId xmlns:a16="http://schemas.microsoft.com/office/drawing/2014/main" id="{F4049D05-28D8-4430-8059-603B9A3C1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57F490-3A59-4A3F-AD62-E4A5659D8FF4}"/>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352987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0E25-C16F-4981-B466-E8476CA30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9F60A7-DAE5-4FEB-881D-DF951547F390}"/>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4" name="Footer Placeholder 3">
            <a:extLst>
              <a:ext uri="{FF2B5EF4-FFF2-40B4-BE49-F238E27FC236}">
                <a16:creationId xmlns:a16="http://schemas.microsoft.com/office/drawing/2014/main" id="{87390996-9C06-4E12-B398-64FA12B8C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D4D64-CBF7-4092-BA79-7397F89638C7}"/>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378656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5CFA9-A468-45CB-B74A-9B15BB8BB6B1}"/>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3" name="Footer Placeholder 2">
            <a:extLst>
              <a:ext uri="{FF2B5EF4-FFF2-40B4-BE49-F238E27FC236}">
                <a16:creationId xmlns:a16="http://schemas.microsoft.com/office/drawing/2014/main" id="{F8C50541-5643-44E8-A2BA-8D5D84FB9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58F86-1FDF-44AE-AA46-63306DC61C90}"/>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75436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00F1-EED5-4186-B9D4-77C9D06AE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C45448-2F22-4978-8F7C-49A8B3629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92C23-82FF-493D-8D88-8923E4A44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B506D-663F-4FF8-9774-AF5C3B882186}"/>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6" name="Footer Placeholder 5">
            <a:extLst>
              <a:ext uri="{FF2B5EF4-FFF2-40B4-BE49-F238E27FC236}">
                <a16:creationId xmlns:a16="http://schemas.microsoft.com/office/drawing/2014/main" id="{8B8CD7DC-5E0E-4D7B-8C10-9422CF870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D2C9D-AFD8-4BA4-99D3-C884E5A11403}"/>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278104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60F4-2903-4D6E-BE96-87C735CBC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13486B-FAEE-4650-95E8-ABA5D43D6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5C7DF-9532-4D81-84B4-6E96C9846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5D413-97A9-42F7-BE4F-FD5937FA9041}"/>
              </a:ext>
            </a:extLst>
          </p:cNvPr>
          <p:cNvSpPr>
            <a:spLocks noGrp="1"/>
          </p:cNvSpPr>
          <p:nvPr>
            <p:ph type="dt" sz="half" idx="10"/>
          </p:nvPr>
        </p:nvSpPr>
        <p:spPr/>
        <p:txBody>
          <a:bodyPr/>
          <a:lstStyle/>
          <a:p>
            <a:fld id="{6D94157C-4134-4371-BC34-B6BB008DBCD7}" type="datetimeFigureOut">
              <a:rPr lang="en-US" smtClean="0"/>
              <a:t>8/20/2020</a:t>
            </a:fld>
            <a:endParaRPr lang="en-US"/>
          </a:p>
        </p:txBody>
      </p:sp>
      <p:sp>
        <p:nvSpPr>
          <p:cNvPr id="6" name="Footer Placeholder 5">
            <a:extLst>
              <a:ext uri="{FF2B5EF4-FFF2-40B4-BE49-F238E27FC236}">
                <a16:creationId xmlns:a16="http://schemas.microsoft.com/office/drawing/2014/main" id="{F15F30CC-E012-4EC4-B01B-48BA74923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EEA72-CDF1-4485-B2B1-EB0C0E0B1B7D}"/>
              </a:ext>
            </a:extLst>
          </p:cNvPr>
          <p:cNvSpPr>
            <a:spLocks noGrp="1"/>
          </p:cNvSpPr>
          <p:nvPr>
            <p:ph type="sldNum" sz="quarter" idx="12"/>
          </p:nvPr>
        </p:nvSpPr>
        <p:spPr/>
        <p:txBody>
          <a:bodyPr/>
          <a:lstStyle/>
          <a:p>
            <a:fld id="{B872D473-D98C-4CC7-8A49-907FF6CAB4FE}" type="slidenum">
              <a:rPr lang="en-US" smtClean="0"/>
              <a:t>‹#›</a:t>
            </a:fld>
            <a:endParaRPr lang="en-US"/>
          </a:p>
        </p:txBody>
      </p:sp>
    </p:spTree>
    <p:extLst>
      <p:ext uri="{BB962C8B-B14F-4D97-AF65-F5344CB8AC3E}">
        <p14:creationId xmlns:p14="http://schemas.microsoft.com/office/powerpoint/2010/main" val="162004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677EF-8959-429D-AB3A-BFDCD3314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5372CC-4C7D-4A6B-B201-BFEDF87FF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AF738-038D-415C-930D-24C992CEF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4157C-4134-4371-BC34-B6BB008DBCD7}" type="datetimeFigureOut">
              <a:rPr lang="en-US" smtClean="0"/>
              <a:t>8/20/2020</a:t>
            </a:fld>
            <a:endParaRPr lang="en-US"/>
          </a:p>
        </p:txBody>
      </p:sp>
      <p:sp>
        <p:nvSpPr>
          <p:cNvPr id="5" name="Footer Placeholder 4">
            <a:extLst>
              <a:ext uri="{FF2B5EF4-FFF2-40B4-BE49-F238E27FC236}">
                <a16:creationId xmlns:a16="http://schemas.microsoft.com/office/drawing/2014/main" id="{F3762B1E-2DF2-44CB-94BB-3F44C37A0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A2FE19-4969-4B4D-B71D-DCFF4116A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2D473-D98C-4CC7-8A49-907FF6CAB4FE}" type="slidenum">
              <a:rPr lang="en-US" smtClean="0"/>
              <a:t>‹#›</a:t>
            </a:fld>
            <a:endParaRPr lang="en-US"/>
          </a:p>
        </p:txBody>
      </p:sp>
    </p:spTree>
    <p:extLst>
      <p:ext uri="{BB962C8B-B14F-4D97-AF65-F5344CB8AC3E}">
        <p14:creationId xmlns:p14="http://schemas.microsoft.com/office/powerpoint/2010/main" val="204471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F7806-1391-429A-95FF-299FE04A1D6D}"/>
              </a:ext>
            </a:extLst>
          </p:cNvPr>
          <p:cNvSpPr/>
          <p:nvPr/>
        </p:nvSpPr>
        <p:spPr>
          <a:xfrm>
            <a:off x="0" y="62948"/>
            <a:ext cx="12192000" cy="673210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20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B718800-D18A-4E3F-B42C-73FF272E9F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a:off x="7418748" y="4846156"/>
            <a:ext cx="4696209" cy="1709531"/>
          </a:xfrm>
          <a:prstGeom prst="rect">
            <a:avLst/>
          </a:prstGeom>
        </p:spPr>
      </p:pic>
      <p:pic>
        <p:nvPicPr>
          <p:cNvPr id="4" name="Picture 3">
            <a:extLst>
              <a:ext uri="{FF2B5EF4-FFF2-40B4-BE49-F238E27FC236}">
                <a16:creationId xmlns:a16="http://schemas.microsoft.com/office/drawing/2014/main" id="{E3C07721-EA7F-4609-9DEC-CC2F1808E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5400000">
            <a:off x="-162966" y="3802530"/>
            <a:ext cx="3201124" cy="2328168"/>
          </a:xfrm>
          <a:prstGeom prst="rect">
            <a:avLst/>
          </a:prstGeom>
        </p:spPr>
      </p:pic>
      <p:pic>
        <p:nvPicPr>
          <p:cNvPr id="5" name="Picture 4">
            <a:extLst>
              <a:ext uri="{FF2B5EF4-FFF2-40B4-BE49-F238E27FC236}">
                <a16:creationId xmlns:a16="http://schemas.microsoft.com/office/drawing/2014/main" id="{BED5ABE3-F3D5-4B84-A23F-72FCA7DA24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0800000">
            <a:off x="0" y="20273"/>
            <a:ext cx="4567707" cy="1662753"/>
          </a:xfrm>
          <a:prstGeom prst="rect">
            <a:avLst/>
          </a:prstGeom>
        </p:spPr>
      </p:pic>
      <p:pic>
        <p:nvPicPr>
          <p:cNvPr id="6" name="Picture 5">
            <a:extLst>
              <a:ext uri="{FF2B5EF4-FFF2-40B4-BE49-F238E27FC236}">
                <a16:creationId xmlns:a16="http://schemas.microsoft.com/office/drawing/2014/main" id="{234D6220-8CA0-4468-83EC-2811DBB9A1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6200000">
            <a:off x="8943054" y="844070"/>
            <a:ext cx="3799232" cy="2151636"/>
          </a:xfrm>
          <a:prstGeom prst="rect">
            <a:avLst/>
          </a:prstGeom>
        </p:spPr>
      </p:pic>
    </p:spTree>
    <p:extLst>
      <p:ext uri="{BB962C8B-B14F-4D97-AF65-F5344CB8AC3E}">
        <p14:creationId xmlns:p14="http://schemas.microsoft.com/office/powerpoint/2010/main" val="2498389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378A2D-733C-4730-8644-6B5AAF7CF7BB}"/>
              </a:ext>
            </a:extLst>
          </p:cNvPr>
          <p:cNvSpPr txBox="1"/>
          <p:nvPr/>
        </p:nvSpPr>
        <p:spPr>
          <a:xfrm>
            <a:off x="2633589" y="385075"/>
            <a:ext cx="6924822" cy="646331"/>
          </a:xfrm>
          <a:prstGeom prst="rect">
            <a:avLst/>
          </a:prstGeom>
          <a:noFill/>
        </p:spPr>
        <p:txBody>
          <a:bodyPr wrap="square">
            <a:spAutoFit/>
          </a:bodyPr>
          <a:lstStyle/>
          <a:p>
            <a:r>
              <a:rPr lang="as-IN" sz="36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অগ্রপদের অস্থিসমূহ (</a:t>
            </a:r>
            <a:r>
              <a:rPr lang="en-US" sz="3600" b="0" i="0" dirty="0">
                <a:solidFill>
                  <a:srgbClr val="000000"/>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rPr>
              <a:t>Bones of forelimb</a:t>
            </a:r>
            <a:r>
              <a:rPr lang="en-US" sz="36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endParaRPr lang="en-US" sz="3600" dirty="0">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74B2DA7-B634-43A4-97A1-4A446046FF80}"/>
              </a:ext>
            </a:extLst>
          </p:cNvPr>
          <p:cNvPicPr>
            <a:picLocks noChangeAspect="1"/>
          </p:cNvPicPr>
          <p:nvPr/>
        </p:nvPicPr>
        <p:blipFill rotWithShape="1">
          <a:blip r:embed="rId2">
            <a:extLst>
              <a:ext uri="{28A0092B-C50C-407E-A947-70E740481C1C}">
                <a14:useLocalDpi xmlns:a14="http://schemas.microsoft.com/office/drawing/2010/main" val="0"/>
              </a:ext>
            </a:extLst>
          </a:blip>
          <a:srcRect b="6470"/>
          <a:stretch/>
        </p:blipFill>
        <p:spPr>
          <a:xfrm>
            <a:off x="1509932" y="1174519"/>
            <a:ext cx="2794783" cy="3953113"/>
          </a:xfrm>
          <a:prstGeom prst="rect">
            <a:avLst/>
          </a:prstGeom>
        </p:spPr>
      </p:pic>
      <p:pic>
        <p:nvPicPr>
          <p:cNvPr id="10" name="Picture 9">
            <a:extLst>
              <a:ext uri="{FF2B5EF4-FFF2-40B4-BE49-F238E27FC236}">
                <a16:creationId xmlns:a16="http://schemas.microsoft.com/office/drawing/2014/main" id="{B91E5014-722E-4D2E-ADA7-BED02C0D9B1B}"/>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807664" y="1174519"/>
            <a:ext cx="1126514" cy="3810000"/>
          </a:xfrm>
          <a:prstGeom prst="rect">
            <a:avLst/>
          </a:prstGeom>
        </p:spPr>
      </p:pic>
      <p:cxnSp>
        <p:nvCxnSpPr>
          <p:cNvPr id="12" name="Straight Connector 11">
            <a:extLst>
              <a:ext uri="{FF2B5EF4-FFF2-40B4-BE49-F238E27FC236}">
                <a16:creationId xmlns:a16="http://schemas.microsoft.com/office/drawing/2014/main" id="{348095FE-2E4D-4077-9E4A-89F00244C1DF}"/>
              </a:ext>
            </a:extLst>
          </p:cNvPr>
          <p:cNvCxnSpPr/>
          <p:nvPr/>
        </p:nvCxnSpPr>
        <p:spPr>
          <a:xfrm>
            <a:off x="3826862" y="1316136"/>
            <a:ext cx="13786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BF11CE-8825-4165-AD51-C5DF42A670A1}"/>
              </a:ext>
            </a:extLst>
          </p:cNvPr>
          <p:cNvSpPr txBox="1"/>
          <p:nvPr/>
        </p:nvSpPr>
        <p:spPr>
          <a:xfrm>
            <a:off x="5190430" y="1156276"/>
            <a:ext cx="1490076" cy="400110"/>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ক্লাভিকল</a:t>
            </a:r>
            <a:endParaRPr lang="en-US" sz="2000" b="1" dirty="0">
              <a:latin typeface="NikoshBAN" panose="02000000000000000000" pitchFamily="2" charset="0"/>
              <a:cs typeface="NikoshBAN" panose="02000000000000000000" pitchFamily="2" charset="0"/>
            </a:endParaRPr>
          </a:p>
        </p:txBody>
      </p:sp>
      <p:cxnSp>
        <p:nvCxnSpPr>
          <p:cNvPr id="14" name="Straight Connector 13">
            <a:extLst>
              <a:ext uri="{FF2B5EF4-FFF2-40B4-BE49-F238E27FC236}">
                <a16:creationId xmlns:a16="http://schemas.microsoft.com/office/drawing/2014/main" id="{F83E6C8C-1CEE-4F3A-A984-4B5CE3EC50F5}"/>
              </a:ext>
            </a:extLst>
          </p:cNvPr>
          <p:cNvCxnSpPr>
            <a:cxnSpLocks/>
          </p:cNvCxnSpPr>
          <p:nvPr/>
        </p:nvCxnSpPr>
        <p:spPr>
          <a:xfrm>
            <a:off x="3570850" y="1826456"/>
            <a:ext cx="16195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26C026-A664-4A90-B063-D748417C61F1}"/>
              </a:ext>
            </a:extLst>
          </p:cNvPr>
          <p:cNvSpPr txBox="1"/>
          <p:nvPr/>
        </p:nvSpPr>
        <p:spPr>
          <a:xfrm>
            <a:off x="5165188" y="1669186"/>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স্ক্যাপুলা</a:t>
            </a:r>
            <a:endParaRPr lang="en-US" sz="2000" b="1" dirty="0">
              <a:latin typeface="NikoshBAN" panose="02000000000000000000" pitchFamily="2" charset="0"/>
              <a:cs typeface="NikoshBAN" panose="02000000000000000000" pitchFamily="2" charset="0"/>
            </a:endParaRPr>
          </a:p>
        </p:txBody>
      </p:sp>
      <p:cxnSp>
        <p:nvCxnSpPr>
          <p:cNvPr id="17" name="Straight Connector 16">
            <a:extLst>
              <a:ext uri="{FF2B5EF4-FFF2-40B4-BE49-F238E27FC236}">
                <a16:creationId xmlns:a16="http://schemas.microsoft.com/office/drawing/2014/main" id="{AC013140-62E3-454F-9CFD-12EE0B54B8EE}"/>
              </a:ext>
            </a:extLst>
          </p:cNvPr>
          <p:cNvCxnSpPr>
            <a:cxnSpLocks/>
            <a:endCxn id="21" idx="1"/>
          </p:cNvCxnSpPr>
          <p:nvPr/>
        </p:nvCxnSpPr>
        <p:spPr>
          <a:xfrm flipV="1">
            <a:off x="2845984" y="2336207"/>
            <a:ext cx="2319204" cy="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011562-BCC6-47B5-8456-5D248877D14B}"/>
              </a:ext>
            </a:extLst>
          </p:cNvPr>
          <p:cNvCxnSpPr>
            <a:cxnSpLocks/>
          </p:cNvCxnSpPr>
          <p:nvPr/>
        </p:nvCxnSpPr>
        <p:spPr>
          <a:xfrm>
            <a:off x="2735195" y="3428425"/>
            <a:ext cx="2491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C633A0-977A-42DF-AF29-2A5124AD68D2}"/>
              </a:ext>
            </a:extLst>
          </p:cNvPr>
          <p:cNvCxnSpPr>
            <a:cxnSpLocks/>
          </p:cNvCxnSpPr>
          <p:nvPr/>
        </p:nvCxnSpPr>
        <p:spPr>
          <a:xfrm>
            <a:off x="2463295" y="3793589"/>
            <a:ext cx="27271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468DAE-C9C2-4258-BDC8-4A3472ECDA1B}"/>
              </a:ext>
            </a:extLst>
          </p:cNvPr>
          <p:cNvCxnSpPr>
            <a:cxnSpLocks/>
          </p:cNvCxnSpPr>
          <p:nvPr/>
        </p:nvCxnSpPr>
        <p:spPr>
          <a:xfrm>
            <a:off x="2406409" y="4158754"/>
            <a:ext cx="27975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41ED6D4-AC4A-48C3-AC6D-BD552C7539AB}"/>
              </a:ext>
            </a:extLst>
          </p:cNvPr>
          <p:cNvSpPr txBox="1"/>
          <p:nvPr/>
        </p:nvSpPr>
        <p:spPr>
          <a:xfrm>
            <a:off x="5165188" y="2136152"/>
            <a:ext cx="1515318"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হিউমেরাস</a:t>
            </a:r>
            <a:endParaRPr lang="en-US" sz="2000" b="1"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1E5432C3-5682-493B-B371-71335B76BE1B}"/>
              </a:ext>
            </a:extLst>
          </p:cNvPr>
          <p:cNvSpPr txBox="1"/>
          <p:nvPr/>
        </p:nvSpPr>
        <p:spPr>
          <a:xfrm>
            <a:off x="5190430" y="3228370"/>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আলনা</a:t>
            </a:r>
            <a:endParaRPr lang="en-US" sz="2000" b="1"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7D3EB7E0-05A0-4C55-8C03-3E8A3E02C388}"/>
              </a:ext>
            </a:extLst>
          </p:cNvPr>
          <p:cNvSpPr txBox="1"/>
          <p:nvPr/>
        </p:nvSpPr>
        <p:spPr>
          <a:xfrm>
            <a:off x="5203949" y="3628480"/>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রেডিয়াস</a:t>
            </a:r>
            <a:endParaRPr lang="en-US" sz="2000" b="1" dirty="0">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6136B517-E67B-4D9D-A25F-25191181E7FE}"/>
              </a:ext>
            </a:extLst>
          </p:cNvPr>
          <p:cNvSpPr txBox="1"/>
          <p:nvPr/>
        </p:nvSpPr>
        <p:spPr>
          <a:xfrm>
            <a:off x="5254009" y="3958699"/>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কার্পাল</a:t>
            </a:r>
            <a:endParaRPr lang="en-US" sz="2000" b="1" dirty="0">
              <a:latin typeface="NikoshBAN" panose="02000000000000000000" pitchFamily="2" charset="0"/>
              <a:cs typeface="NikoshBAN" panose="02000000000000000000" pitchFamily="2" charset="0"/>
            </a:endParaRPr>
          </a:p>
        </p:txBody>
      </p:sp>
      <p:cxnSp>
        <p:nvCxnSpPr>
          <p:cNvPr id="31" name="Straight Connector 30">
            <a:extLst>
              <a:ext uri="{FF2B5EF4-FFF2-40B4-BE49-F238E27FC236}">
                <a16:creationId xmlns:a16="http://schemas.microsoft.com/office/drawing/2014/main" id="{17DF6B29-7723-4748-A210-272D5162DBCD}"/>
              </a:ext>
            </a:extLst>
          </p:cNvPr>
          <p:cNvCxnSpPr>
            <a:cxnSpLocks/>
          </p:cNvCxnSpPr>
          <p:nvPr/>
        </p:nvCxnSpPr>
        <p:spPr>
          <a:xfrm>
            <a:off x="2532253" y="4358809"/>
            <a:ext cx="26716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F5FEBC7-0EA6-4013-8B63-CF83B3986B8D}"/>
              </a:ext>
            </a:extLst>
          </p:cNvPr>
          <p:cNvSpPr txBox="1"/>
          <p:nvPr/>
        </p:nvSpPr>
        <p:spPr>
          <a:xfrm>
            <a:off x="5163392" y="4207008"/>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মেটাকার্পাল</a:t>
            </a:r>
            <a:endParaRPr lang="en-US" sz="2000" b="1" dirty="0">
              <a:latin typeface="NikoshBAN" panose="02000000000000000000" pitchFamily="2" charset="0"/>
              <a:cs typeface="NikoshBAN" panose="02000000000000000000" pitchFamily="2" charset="0"/>
            </a:endParaRPr>
          </a:p>
        </p:txBody>
      </p:sp>
      <p:cxnSp>
        <p:nvCxnSpPr>
          <p:cNvPr id="35" name="Straight Connector 34">
            <a:extLst>
              <a:ext uri="{FF2B5EF4-FFF2-40B4-BE49-F238E27FC236}">
                <a16:creationId xmlns:a16="http://schemas.microsoft.com/office/drawing/2014/main" id="{C9DD108E-CB67-492C-A01A-852AF3224A34}"/>
              </a:ext>
            </a:extLst>
          </p:cNvPr>
          <p:cNvCxnSpPr>
            <a:cxnSpLocks/>
          </p:cNvCxnSpPr>
          <p:nvPr/>
        </p:nvCxnSpPr>
        <p:spPr>
          <a:xfrm>
            <a:off x="2595175" y="4751052"/>
            <a:ext cx="2658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C5656BC-BFFE-484C-9948-29D83B3E59B2}"/>
              </a:ext>
            </a:extLst>
          </p:cNvPr>
          <p:cNvSpPr txBox="1"/>
          <p:nvPr/>
        </p:nvSpPr>
        <p:spPr>
          <a:xfrm>
            <a:off x="5226971" y="4584409"/>
            <a:ext cx="149007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ফ্যালাঞ্জেস</a:t>
            </a:r>
            <a:endParaRPr lang="en-US" sz="2000" b="1" dirty="0">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1A363A3D-5109-4DA8-BF30-4F23BBD81685}"/>
              </a:ext>
            </a:extLst>
          </p:cNvPr>
          <p:cNvSpPr txBox="1"/>
          <p:nvPr/>
        </p:nvSpPr>
        <p:spPr>
          <a:xfrm>
            <a:off x="0" y="5709388"/>
            <a:ext cx="12192000" cy="830997"/>
          </a:xfrm>
          <a:prstGeom prst="rect">
            <a:avLst/>
          </a:prstGeom>
          <a:noFill/>
        </p:spPr>
        <p:txBody>
          <a:bodyPr wrap="square">
            <a:spAutoFit/>
          </a:bodyPr>
          <a:lstStyle/>
          <a:p>
            <a:pPr algn="just"/>
            <a:r>
              <a:rPr lang="as-IN" sz="2400" b="0" i="0" dirty="0">
                <a:solidFill>
                  <a:srgbClr val="000000"/>
                </a:solidFill>
                <a:effectLst>
                  <a:glow rad="101600">
                    <a:schemeClr val="accent2">
                      <a:satMod val="175000"/>
                      <a:alpha val="40000"/>
                    </a:schemeClr>
                  </a:glow>
                </a:effectLst>
                <a:latin typeface="NikoshBAN" panose="02000000000000000000" pitchFamily="2" charset="0"/>
                <a:cs typeface="NikoshBAN" panose="02000000000000000000" pitchFamily="2" charset="0"/>
              </a:rPr>
              <a:t>১। হিউমেরাস (</a:t>
            </a:r>
            <a:r>
              <a:rPr lang="en-US" sz="2400" b="0" i="0" dirty="0" err="1">
                <a:solidFill>
                  <a:srgbClr val="000000"/>
                </a:solidFill>
                <a:effectLst>
                  <a:glow rad="101600">
                    <a:schemeClr val="accent2">
                      <a:satMod val="175000"/>
                      <a:alpha val="40000"/>
                    </a:schemeClr>
                  </a:glow>
                </a:effectLst>
                <a:latin typeface="NikoshBAN" panose="02000000000000000000" pitchFamily="2" charset="0"/>
                <a:cs typeface="NikoshBAN" panose="02000000000000000000" pitchFamily="2" charset="0"/>
              </a:rPr>
              <a:t>Humerus</a:t>
            </a:r>
            <a:r>
              <a:rPr lang="en-US" sz="2400" b="0" i="0" dirty="0">
                <a:solidFill>
                  <a:srgbClr val="000000"/>
                </a:solidFill>
                <a:effectLst>
                  <a:glow rad="101600">
                    <a:schemeClr val="accent2">
                      <a:satMod val="175000"/>
                      <a:alpha val="40000"/>
                    </a:schemeClr>
                  </a:glow>
                </a:effectLst>
                <a:latin typeface="NikoshBAN" panose="02000000000000000000" pitchFamily="2" charset="0"/>
                <a:cs typeface="NikoshBAN" panose="02000000000000000000" pitchFamily="2" charset="0"/>
              </a:rPr>
              <a:t>): </a:t>
            </a:r>
            <a:r>
              <a:rPr lang="as-IN" sz="2400" b="0" i="0" dirty="0">
                <a:solidFill>
                  <a:srgbClr val="000000"/>
                </a:solidFill>
                <a:effectLst>
                  <a:glow rad="101600">
                    <a:schemeClr val="accent2">
                      <a:satMod val="175000"/>
                      <a:alpha val="40000"/>
                    </a:schemeClr>
                  </a:glow>
                </a:effectLst>
                <a:latin typeface="NikoshBAN" panose="02000000000000000000" pitchFamily="2" charset="0"/>
                <a:cs typeface="NikoshBAN" panose="02000000000000000000" pitchFamily="2" charset="0"/>
              </a:rPr>
              <a:t>এটি অগ্রপদের সবচেয়ে বড় ও লম্বা অস্থি। হিউমেরাসের উপরের গোলাকার অংশকে মস্তক বলে। এখানে একটি বড় ও একটি ছোট টিউবারকল থাকে। হিউমেরাসের মধ্য অঞ্চলে ডেলটয়েড রিজ ও নিচের দিকে ট্রকলিয়া থাকে।</a:t>
            </a:r>
            <a:endParaRPr lang="en-US" sz="2400" dirty="0">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cxnSp>
        <p:nvCxnSpPr>
          <p:cNvPr id="42" name="Straight Connector 41">
            <a:extLst>
              <a:ext uri="{FF2B5EF4-FFF2-40B4-BE49-F238E27FC236}">
                <a16:creationId xmlns:a16="http://schemas.microsoft.com/office/drawing/2014/main" id="{E9E6ED4E-F240-4EDC-A801-B7936B2A8B26}"/>
              </a:ext>
            </a:extLst>
          </p:cNvPr>
          <p:cNvCxnSpPr/>
          <p:nvPr/>
        </p:nvCxnSpPr>
        <p:spPr>
          <a:xfrm>
            <a:off x="7600013" y="1316136"/>
            <a:ext cx="1499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2241D0-863B-4B42-8869-8A124D6F9BF5}"/>
              </a:ext>
            </a:extLst>
          </p:cNvPr>
          <p:cNvSpPr txBox="1"/>
          <p:nvPr/>
        </p:nvSpPr>
        <p:spPr>
          <a:xfrm>
            <a:off x="9099030" y="1156276"/>
            <a:ext cx="1126514"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মস্তক</a:t>
            </a:r>
            <a:endParaRPr lang="en-US" sz="2000" b="1" dirty="0">
              <a:latin typeface="NikoshBAN" panose="02000000000000000000" pitchFamily="2" charset="0"/>
              <a:cs typeface="NikoshBAN" panose="02000000000000000000" pitchFamily="2" charset="0"/>
            </a:endParaRPr>
          </a:p>
        </p:txBody>
      </p:sp>
      <p:cxnSp>
        <p:nvCxnSpPr>
          <p:cNvPr id="44" name="Straight Connector 43">
            <a:extLst>
              <a:ext uri="{FF2B5EF4-FFF2-40B4-BE49-F238E27FC236}">
                <a16:creationId xmlns:a16="http://schemas.microsoft.com/office/drawing/2014/main" id="{6F4B4C42-772D-4D36-91ED-4AE81D61D35E}"/>
              </a:ext>
            </a:extLst>
          </p:cNvPr>
          <p:cNvCxnSpPr>
            <a:cxnSpLocks/>
          </p:cNvCxnSpPr>
          <p:nvPr/>
        </p:nvCxnSpPr>
        <p:spPr>
          <a:xfrm>
            <a:off x="7277109" y="1591644"/>
            <a:ext cx="19268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198EE9B-D461-461B-84D1-ECD88F65A8CB}"/>
              </a:ext>
            </a:extLst>
          </p:cNvPr>
          <p:cNvSpPr txBox="1"/>
          <p:nvPr/>
        </p:nvSpPr>
        <p:spPr>
          <a:xfrm>
            <a:off x="9243430" y="1426346"/>
            <a:ext cx="1438638"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বড় টিউবার্কল</a:t>
            </a:r>
            <a:endParaRPr lang="en-US" sz="2000" b="1" dirty="0">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id="{B32A691C-91CB-4A6D-AB85-67E599D8A84D}"/>
              </a:ext>
            </a:extLst>
          </p:cNvPr>
          <p:cNvSpPr txBox="1"/>
          <p:nvPr/>
        </p:nvSpPr>
        <p:spPr>
          <a:xfrm>
            <a:off x="9312864" y="2828260"/>
            <a:ext cx="136920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ডেল্টয়েড রিজ</a:t>
            </a:r>
            <a:endParaRPr lang="en-US" sz="2000" b="1" dirty="0">
              <a:latin typeface="NikoshBAN" panose="02000000000000000000" pitchFamily="2" charset="0"/>
              <a:cs typeface="NikoshBAN" panose="02000000000000000000" pitchFamily="2" charset="0"/>
            </a:endParaRPr>
          </a:p>
        </p:txBody>
      </p:sp>
      <p:cxnSp>
        <p:nvCxnSpPr>
          <p:cNvPr id="48" name="Straight Connector 47">
            <a:extLst>
              <a:ext uri="{FF2B5EF4-FFF2-40B4-BE49-F238E27FC236}">
                <a16:creationId xmlns:a16="http://schemas.microsoft.com/office/drawing/2014/main" id="{51179D0B-3B63-4590-A9DD-33220FE4B8DC}"/>
              </a:ext>
            </a:extLst>
          </p:cNvPr>
          <p:cNvCxnSpPr>
            <a:cxnSpLocks/>
          </p:cNvCxnSpPr>
          <p:nvPr/>
        </p:nvCxnSpPr>
        <p:spPr>
          <a:xfrm>
            <a:off x="7370921" y="3024743"/>
            <a:ext cx="19268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6F8625-09CB-4742-AF87-D70BA2AC4731}"/>
              </a:ext>
            </a:extLst>
          </p:cNvPr>
          <p:cNvCxnSpPr>
            <a:cxnSpLocks/>
          </p:cNvCxnSpPr>
          <p:nvPr/>
        </p:nvCxnSpPr>
        <p:spPr>
          <a:xfrm>
            <a:off x="7251000" y="5127632"/>
            <a:ext cx="19268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D3770BF-4D36-4C51-BE3B-F59A8A1D0AB0}"/>
              </a:ext>
            </a:extLst>
          </p:cNvPr>
          <p:cNvCxnSpPr/>
          <p:nvPr/>
        </p:nvCxnSpPr>
        <p:spPr>
          <a:xfrm>
            <a:off x="7277109" y="4751052"/>
            <a:ext cx="0" cy="376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5E12C4-4FFA-4987-AE80-98F0A8A9EE06}"/>
              </a:ext>
            </a:extLst>
          </p:cNvPr>
          <p:cNvSpPr txBox="1"/>
          <p:nvPr/>
        </p:nvSpPr>
        <p:spPr>
          <a:xfrm>
            <a:off x="9156594" y="4914338"/>
            <a:ext cx="136920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ট্রকলিয়া</a:t>
            </a:r>
            <a:endParaRPr lang="en-US" sz="2000" b="1" dirty="0">
              <a:latin typeface="NikoshBAN" panose="02000000000000000000" pitchFamily="2" charset="0"/>
              <a:cs typeface="NikoshBAN" panose="02000000000000000000" pitchFamily="2" charset="0"/>
            </a:endParaRPr>
          </a:p>
        </p:txBody>
      </p:sp>
      <p:sp>
        <p:nvSpPr>
          <p:cNvPr id="55" name="TextBox 54">
            <a:extLst>
              <a:ext uri="{FF2B5EF4-FFF2-40B4-BE49-F238E27FC236}">
                <a16:creationId xmlns:a16="http://schemas.microsoft.com/office/drawing/2014/main" id="{7FBD58F2-D456-477C-944E-F7C26F72E108}"/>
              </a:ext>
            </a:extLst>
          </p:cNvPr>
          <p:cNvSpPr txBox="1"/>
          <p:nvPr/>
        </p:nvSpPr>
        <p:spPr>
          <a:xfrm>
            <a:off x="6717047" y="5107040"/>
            <a:ext cx="1509802" cy="523220"/>
          </a:xfrm>
          <a:prstGeom prst="rect">
            <a:avLst/>
          </a:prstGeom>
          <a:noFill/>
        </p:spPr>
        <p:txBody>
          <a:bodyPr wrap="square">
            <a:spAutoFit/>
          </a:bodyPr>
          <a:lstStyle/>
          <a:p>
            <a:r>
              <a:rPr lang="as-IN" sz="2800" b="0" i="0" dirty="0">
                <a:solidFill>
                  <a:srgbClr val="000000"/>
                </a:solidFill>
                <a:effectLst>
                  <a:glow rad="101600">
                    <a:schemeClr val="accent2">
                      <a:satMod val="175000"/>
                      <a:alpha val="40000"/>
                    </a:schemeClr>
                  </a:glow>
                </a:effectLst>
                <a:latin typeface="NikoshBAN" panose="02000000000000000000" pitchFamily="2" charset="0"/>
                <a:cs typeface="NikoshBAN" panose="02000000000000000000" pitchFamily="2" charset="0"/>
              </a:rPr>
              <a:t>হিউমেরাস</a:t>
            </a:r>
            <a:endParaRPr lang="en-US" sz="2800" dirty="0"/>
          </a:p>
        </p:txBody>
      </p:sp>
    </p:spTree>
    <p:extLst>
      <p:ext uri="{BB962C8B-B14F-4D97-AF65-F5344CB8AC3E}">
        <p14:creationId xmlns:p14="http://schemas.microsoft.com/office/powerpoint/2010/main" val="436123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left)">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left)">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left)">
                                      <p:cBhvr>
                                        <p:cTn id="124" dur="500"/>
                                        <p:tgtEl>
                                          <p:spTgt spid="4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up)">
                                      <p:cBhvr>
                                        <p:cTn id="134" dur="5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left)">
                                      <p:cBhvr>
                                        <p:cTn id="139" dur="500"/>
                                        <p:tgtEl>
                                          <p:spTgt spid="4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fade">
                                      <p:cBhvr>
                                        <p:cTn id="144" dur="500"/>
                                        <p:tgtEl>
                                          <p:spTgt spid="5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fade">
                                      <p:cBhvr>
                                        <p:cTn id="149" dur="500"/>
                                        <p:tgtEl>
                                          <p:spTgt spid="55"/>
                                        </p:tgtEl>
                                      </p:cBhvr>
                                    </p:animEffect>
                                  </p:childTnLst>
                                </p:cTn>
                              </p:par>
                            </p:childTnLst>
                          </p:cTn>
                        </p:par>
                      </p:childTnLst>
                    </p:cTn>
                  </p:par>
                  <p:par>
                    <p:cTn id="150" fill="hold">
                      <p:stCondLst>
                        <p:cond delay="indefinite"/>
                      </p:stCondLst>
                      <p:childTnLst>
                        <p:par>
                          <p:cTn id="151" fill="hold">
                            <p:stCondLst>
                              <p:cond delay="0"/>
                            </p:stCondLst>
                            <p:childTnLst>
                              <p:par>
                                <p:cTn id="152" presetID="56" presetClass="entr" presetSubtype="0" fill="hold" grpId="0" nodeType="clickEffect">
                                  <p:stCondLst>
                                    <p:cond delay="0"/>
                                  </p:stCondLst>
                                  <p:iterate type="wd">
                                    <p:tmPct val="10000"/>
                                  </p:iterate>
                                  <p:childTnLst>
                                    <p:set>
                                      <p:cBhvr>
                                        <p:cTn id="153" dur="1" fill="hold">
                                          <p:stCondLst>
                                            <p:cond delay="0"/>
                                          </p:stCondLst>
                                        </p:cTn>
                                        <p:tgtEl>
                                          <p:spTgt spid="40">
                                            <p:txEl>
                                              <p:pRg st="0" end="0"/>
                                            </p:txEl>
                                          </p:spTgt>
                                        </p:tgtEl>
                                        <p:attrNameLst>
                                          <p:attrName>style.visibility</p:attrName>
                                        </p:attrNameLst>
                                      </p:cBhvr>
                                      <p:to>
                                        <p:strVal val="visible"/>
                                      </p:to>
                                    </p:set>
                                    <p:anim by="(-#ppt_w*2)" calcmode="lin" valueType="num">
                                      <p:cBhvr rctx="PPT">
                                        <p:cTn id="154" dur="500" autoRev="1" fill="hold">
                                          <p:stCondLst>
                                            <p:cond delay="0"/>
                                          </p:stCondLst>
                                        </p:cTn>
                                        <p:tgtEl>
                                          <p:spTgt spid="40">
                                            <p:txEl>
                                              <p:pRg st="0" end="0"/>
                                            </p:txEl>
                                          </p:spTgt>
                                        </p:tgtEl>
                                        <p:attrNameLst>
                                          <p:attrName>ppt_w</p:attrName>
                                        </p:attrNameLst>
                                      </p:cBhvr>
                                    </p:anim>
                                    <p:anim by="(#ppt_w*0.50)" calcmode="lin" valueType="num">
                                      <p:cBhvr>
                                        <p:cTn id="155" dur="500" decel="50000" autoRev="1" fill="hold">
                                          <p:stCondLst>
                                            <p:cond delay="0"/>
                                          </p:stCondLst>
                                        </p:cTn>
                                        <p:tgtEl>
                                          <p:spTgt spid="40">
                                            <p:txEl>
                                              <p:pRg st="0" end="0"/>
                                            </p:txEl>
                                          </p:spTgt>
                                        </p:tgtEl>
                                        <p:attrNameLst>
                                          <p:attrName>ppt_x</p:attrName>
                                        </p:attrNameLst>
                                      </p:cBhvr>
                                    </p:anim>
                                    <p:anim from="(-#ppt_h/2)" to="(#ppt_y)" calcmode="lin" valueType="num">
                                      <p:cBhvr>
                                        <p:cTn id="156" dur="1000" fill="hold">
                                          <p:stCondLst>
                                            <p:cond delay="0"/>
                                          </p:stCondLst>
                                        </p:cTn>
                                        <p:tgtEl>
                                          <p:spTgt spid="40">
                                            <p:txEl>
                                              <p:pRg st="0" end="0"/>
                                            </p:txEl>
                                          </p:spTgt>
                                        </p:tgtEl>
                                        <p:attrNameLst>
                                          <p:attrName>ppt_y</p:attrName>
                                        </p:attrNameLst>
                                      </p:cBhvr>
                                    </p:anim>
                                    <p:animRot by="21600000">
                                      <p:cBhvr>
                                        <p:cTn id="157" dur="1000" fill="hold">
                                          <p:stCondLst>
                                            <p:cond delay="0"/>
                                          </p:stCondLst>
                                        </p:cTn>
                                        <p:tgtEl>
                                          <p:spTgt spid="40">
                                            <p:txEl>
                                              <p:pRg st="0" end="0"/>
                                            </p:txEl>
                                          </p:spTgt>
                                        </p:tgtEl>
                                        <p:attrNameLst>
                                          <p:attrName>r</p:attrName>
                                        </p:attrNameLst>
                                      </p:cBhvr>
                                    </p:animRot>
                                  </p:childTnLst>
                                </p:cTn>
                              </p:par>
                            </p:childTnLst>
                          </p:cTn>
                        </p:par>
                      </p:childTnLst>
                    </p:cTn>
                  </p:par>
                  <p:par>
                    <p:cTn id="158" fill="hold">
                      <p:stCondLst>
                        <p:cond delay="indefinite"/>
                      </p:stCondLst>
                      <p:childTnLst>
                        <p:par>
                          <p:cTn id="159" fill="hold">
                            <p:stCondLst>
                              <p:cond delay="0"/>
                            </p:stCondLst>
                            <p:childTnLst>
                              <p:par>
                                <p:cTn id="160" presetID="56" presetClass="exit" presetSubtype="0" fill="hold" grpId="1" nodeType="clickEffect">
                                  <p:stCondLst>
                                    <p:cond delay="0"/>
                                  </p:stCondLst>
                                  <p:iterate type="wd">
                                    <p:tmPct val="10000"/>
                                  </p:iterate>
                                  <p:childTnLst>
                                    <p:anim from="(ppt_w)" to="(-ppt_w*2)" calcmode="lin" valueType="num">
                                      <p:cBhvr rctx="PPT">
                                        <p:cTn id="161" dur="500" autoRev="1">
                                          <p:stCondLst>
                                            <p:cond delay="0"/>
                                          </p:stCondLst>
                                        </p:cTn>
                                        <p:tgtEl>
                                          <p:spTgt spid="40">
                                            <p:txEl>
                                              <p:pRg st="0" end="0"/>
                                            </p:txEl>
                                          </p:spTgt>
                                        </p:tgtEl>
                                        <p:attrNameLst>
                                          <p:attrName>ppt_w</p:attrName>
                                        </p:attrNameLst>
                                      </p:cBhvr>
                                    </p:anim>
                                    <p:anim by="(ppt_w*0.50)" calcmode="lin" valueType="num">
                                      <p:cBhvr>
                                        <p:cTn id="162" dur="500" decel="50000" autoRev="1">
                                          <p:stCondLst>
                                            <p:cond delay="0"/>
                                          </p:stCondLst>
                                        </p:cTn>
                                        <p:tgtEl>
                                          <p:spTgt spid="40">
                                            <p:txEl>
                                              <p:pRg st="0" end="0"/>
                                            </p:txEl>
                                          </p:spTgt>
                                        </p:tgtEl>
                                        <p:attrNameLst>
                                          <p:attrName>ppt_x</p:attrName>
                                        </p:attrNameLst>
                                      </p:cBhvr>
                                    </p:anim>
                                    <p:anim from="(ppt_y)" to="(1+ppt_h/2)" calcmode="lin" valueType="num">
                                      <p:cBhvr>
                                        <p:cTn id="163" dur="1000">
                                          <p:stCondLst>
                                            <p:cond delay="0"/>
                                          </p:stCondLst>
                                        </p:cTn>
                                        <p:tgtEl>
                                          <p:spTgt spid="40">
                                            <p:txEl>
                                              <p:pRg st="0" end="0"/>
                                            </p:txEl>
                                          </p:spTgt>
                                        </p:tgtEl>
                                        <p:attrNameLst>
                                          <p:attrName>ppt_y</p:attrName>
                                        </p:attrNameLst>
                                      </p:cBhvr>
                                    </p:anim>
                                    <p:animRot by="21600000">
                                      <p:cBhvr>
                                        <p:cTn id="164" dur="1000">
                                          <p:stCondLst>
                                            <p:cond delay="0"/>
                                          </p:stCondLst>
                                        </p:cTn>
                                        <p:tgtEl>
                                          <p:spTgt spid="40">
                                            <p:txEl>
                                              <p:pRg st="0" end="0"/>
                                            </p:txEl>
                                          </p:spTgt>
                                        </p:tgtEl>
                                        <p:attrNameLst>
                                          <p:attrName>r</p:attrName>
                                        </p:attrNameLst>
                                      </p:cBhvr>
                                    </p:animRot>
                                    <p:set>
                                      <p:cBhvr>
                                        <p:cTn id="165" dur="1" fill="hold">
                                          <p:stCondLst>
                                            <p:cond delay="999"/>
                                          </p:stCondLst>
                                        </p:cTn>
                                        <p:tgtEl>
                                          <p:spTgt spid="4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21" grpId="0"/>
      <p:bldP spid="26" grpId="0"/>
      <p:bldP spid="28" grpId="0"/>
      <p:bldP spid="30" grpId="0"/>
      <p:bldP spid="33" grpId="0"/>
      <p:bldP spid="37" grpId="0"/>
      <p:bldP spid="40" grpId="0" build="allAtOnce"/>
      <p:bldP spid="40" grpId="1" build="allAtOnce"/>
      <p:bldP spid="43" grpId="0"/>
      <p:bldP spid="46" grpId="0"/>
      <p:bldP spid="47" grpId="0"/>
      <p:bldP spid="53"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A80C27-4929-40CB-8985-66D447912BB5}"/>
              </a:ext>
            </a:extLst>
          </p:cNvPr>
          <p:cNvSpPr txBox="1"/>
          <p:nvPr/>
        </p:nvSpPr>
        <p:spPr>
          <a:xfrm>
            <a:off x="317292" y="5399807"/>
            <a:ext cx="11557416" cy="1200329"/>
          </a:xfrm>
          <a:prstGeom prst="rect">
            <a:avLst/>
          </a:prstGeom>
          <a:noFill/>
        </p:spPr>
        <p:txBody>
          <a:bodyPr wrap="square">
            <a:spAutoFit/>
          </a:bodyPr>
          <a:lstStyle/>
          <a:p>
            <a:pPr algn="just"/>
            <a:r>
              <a:rPr lang="as-IN" sz="2400" b="0" i="0" dirty="0">
                <a:solidFill>
                  <a:srgbClr val="000000"/>
                </a:solidFill>
                <a:effectLst>
                  <a:glow rad="139700">
                    <a:schemeClr val="accent5">
                      <a:satMod val="175000"/>
                      <a:alpha val="40000"/>
                    </a:schemeClr>
                  </a:glow>
                </a:effectLst>
                <a:latin typeface="NikoshBAN" panose="02000000000000000000" pitchFamily="2" charset="0"/>
                <a:cs typeface="NikoshBAN" panose="02000000000000000000" pitchFamily="2" charset="0"/>
              </a:rPr>
              <a:t>২। রেডিয়াস ও আলনা (</a:t>
            </a:r>
            <a:r>
              <a:rPr lang="en-US" sz="2400" b="0" i="0" dirty="0">
                <a:solidFill>
                  <a:srgbClr val="000000"/>
                </a:solidFill>
                <a:effectLst>
                  <a:glow rad="139700">
                    <a:schemeClr val="accent5">
                      <a:satMod val="175000"/>
                      <a:alpha val="40000"/>
                    </a:schemeClr>
                  </a:glow>
                </a:effectLst>
                <a:latin typeface="NikoshBAN" panose="02000000000000000000" pitchFamily="2" charset="0"/>
                <a:cs typeface="NikoshBAN" panose="02000000000000000000" pitchFamily="2" charset="0"/>
              </a:rPr>
              <a:t>Radius &amp; Ulna): </a:t>
            </a:r>
            <a:r>
              <a:rPr lang="as-IN" sz="2400" b="0" i="0" dirty="0">
                <a:solidFill>
                  <a:srgbClr val="000000"/>
                </a:solidFill>
                <a:effectLst>
                  <a:glow rad="139700">
                    <a:schemeClr val="accent5">
                      <a:satMod val="175000"/>
                      <a:alpha val="40000"/>
                    </a:schemeClr>
                  </a:glow>
                </a:effectLst>
                <a:latin typeface="NikoshBAN" panose="02000000000000000000" pitchFamily="2" charset="0"/>
                <a:cs typeface="NikoshBAN" panose="02000000000000000000" pitchFamily="2" charset="0"/>
              </a:rPr>
              <a:t>হিউমেরাসের নিচের অস্থির নাম রেডিয়াস আলনা। আলনার উপরের প্রান্তে মোটা ও নিচের দিকে সরু। অপরপক্ষে রেডিয়াসের মাথার কাছে সরু এবং নিচের দিকে ক্রমশ মোটা। আলনার উপরের অংশে একটা সাপের ফনার মত গঠন থাকে। এটিকে অলিক্রেনন প্রসেস বলে।</a:t>
            </a:r>
            <a:endParaRPr lang="en-US" sz="2400" dirty="0">
              <a:effectLst>
                <a:glow rad="1397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5CBF8495-8BBB-4948-8EA8-02F589293C6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09" b="94657" l="10000" r="90000"/>
                    </a14:imgEffect>
                    <a14:imgEffect>
                      <a14:saturation sat="400000"/>
                    </a14:imgEffect>
                  </a14:imgLayer>
                </a14:imgProps>
              </a:ext>
              <a:ext uri="{28A0092B-C50C-407E-A947-70E740481C1C}">
                <a14:useLocalDpi xmlns:a14="http://schemas.microsoft.com/office/drawing/2010/main" val="0"/>
              </a:ext>
            </a:extLst>
          </a:blip>
          <a:srcRect l="30437" t="6873" r="36141" b="5917"/>
          <a:stretch/>
        </p:blipFill>
        <p:spPr>
          <a:xfrm>
            <a:off x="1189220" y="434716"/>
            <a:ext cx="1873771" cy="4527029"/>
          </a:xfrm>
          <a:prstGeom prst="rect">
            <a:avLst/>
          </a:prstGeom>
        </p:spPr>
      </p:pic>
      <p:cxnSp>
        <p:nvCxnSpPr>
          <p:cNvPr id="9" name="Straight Connector 8">
            <a:extLst>
              <a:ext uri="{FF2B5EF4-FFF2-40B4-BE49-F238E27FC236}">
                <a16:creationId xmlns:a16="http://schemas.microsoft.com/office/drawing/2014/main" id="{CF69C855-5141-43FB-A0CC-8485F8E992C6}"/>
              </a:ext>
            </a:extLst>
          </p:cNvPr>
          <p:cNvCxnSpPr/>
          <p:nvPr/>
        </p:nvCxnSpPr>
        <p:spPr>
          <a:xfrm>
            <a:off x="2458387" y="599608"/>
            <a:ext cx="1693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3A6EED-5036-4BC8-87DB-734AB13BD9FB}"/>
              </a:ext>
            </a:extLst>
          </p:cNvPr>
          <p:cNvSpPr txBox="1"/>
          <p:nvPr/>
        </p:nvSpPr>
        <p:spPr>
          <a:xfrm>
            <a:off x="4152275" y="434716"/>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ওলেক্রেনন প্রসেস</a:t>
            </a:r>
            <a:endParaRPr lang="en-US" sz="2000" dirty="0">
              <a:latin typeface="NikoshBAN" panose="02000000000000000000" pitchFamily="2" charset="0"/>
              <a:cs typeface="NikoshBAN" panose="02000000000000000000" pitchFamily="2" charset="0"/>
            </a:endParaRPr>
          </a:p>
        </p:txBody>
      </p:sp>
      <p:cxnSp>
        <p:nvCxnSpPr>
          <p:cNvPr id="11" name="Straight Connector 10">
            <a:extLst>
              <a:ext uri="{FF2B5EF4-FFF2-40B4-BE49-F238E27FC236}">
                <a16:creationId xmlns:a16="http://schemas.microsoft.com/office/drawing/2014/main" id="{D6CA5366-0649-4799-86F8-D6B9EA8DF103}"/>
              </a:ext>
            </a:extLst>
          </p:cNvPr>
          <p:cNvCxnSpPr/>
          <p:nvPr/>
        </p:nvCxnSpPr>
        <p:spPr>
          <a:xfrm>
            <a:off x="2458387" y="834826"/>
            <a:ext cx="1693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CAD521-B6CA-45B4-B002-8E25BEBDC104}"/>
              </a:ext>
            </a:extLst>
          </p:cNvPr>
          <p:cNvSpPr txBox="1"/>
          <p:nvPr/>
        </p:nvSpPr>
        <p:spPr>
          <a:xfrm>
            <a:off x="4117297" y="655479"/>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ট্রকলিয়ার নচ</a:t>
            </a:r>
            <a:endParaRPr lang="en-US" sz="20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76FE5748-3808-44B6-A1B9-8DB1D1D5F6EA}"/>
              </a:ext>
            </a:extLst>
          </p:cNvPr>
          <p:cNvSpPr txBox="1"/>
          <p:nvPr/>
        </p:nvSpPr>
        <p:spPr>
          <a:xfrm>
            <a:off x="4152275" y="1741359"/>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আলনা</a:t>
            </a:r>
            <a:endParaRPr lang="en-US" sz="2000" dirty="0">
              <a:latin typeface="NikoshBAN" panose="02000000000000000000" pitchFamily="2" charset="0"/>
              <a:cs typeface="NikoshBAN" panose="02000000000000000000" pitchFamily="2" charset="0"/>
            </a:endParaRPr>
          </a:p>
        </p:txBody>
      </p:sp>
      <p:cxnSp>
        <p:nvCxnSpPr>
          <p:cNvPr id="14" name="Straight Connector 13">
            <a:extLst>
              <a:ext uri="{FF2B5EF4-FFF2-40B4-BE49-F238E27FC236}">
                <a16:creationId xmlns:a16="http://schemas.microsoft.com/office/drawing/2014/main" id="{76810FE2-53C2-4A94-931A-32EE711827D6}"/>
              </a:ext>
            </a:extLst>
          </p:cNvPr>
          <p:cNvCxnSpPr/>
          <p:nvPr/>
        </p:nvCxnSpPr>
        <p:spPr>
          <a:xfrm>
            <a:off x="2458387" y="1924299"/>
            <a:ext cx="1693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31E828-08E6-4FC6-BA4C-631E865B4CDB}"/>
              </a:ext>
            </a:extLst>
          </p:cNvPr>
          <p:cNvCxnSpPr>
            <a:cxnSpLocks/>
          </p:cNvCxnSpPr>
          <p:nvPr/>
        </p:nvCxnSpPr>
        <p:spPr>
          <a:xfrm>
            <a:off x="1966210" y="2721277"/>
            <a:ext cx="21860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F9EE58-D8B0-44C2-8358-09171B477372}"/>
              </a:ext>
            </a:extLst>
          </p:cNvPr>
          <p:cNvSpPr txBox="1"/>
          <p:nvPr/>
        </p:nvSpPr>
        <p:spPr>
          <a:xfrm>
            <a:off x="4167265" y="2521222"/>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রেডিয়াস</a:t>
            </a:r>
            <a:endParaRPr lang="en-US" sz="2000" dirty="0">
              <a:latin typeface="NikoshBAN" panose="02000000000000000000" pitchFamily="2" charset="0"/>
              <a:cs typeface="NikoshBAN" panose="02000000000000000000" pitchFamily="2" charset="0"/>
            </a:endParaRPr>
          </a:p>
        </p:txBody>
      </p:sp>
      <p:cxnSp>
        <p:nvCxnSpPr>
          <p:cNvPr id="18" name="Straight Connector 17">
            <a:extLst>
              <a:ext uri="{FF2B5EF4-FFF2-40B4-BE49-F238E27FC236}">
                <a16:creationId xmlns:a16="http://schemas.microsoft.com/office/drawing/2014/main" id="{15F88539-180C-439D-9D86-D78A3C7DC4BB}"/>
              </a:ext>
            </a:extLst>
          </p:cNvPr>
          <p:cNvCxnSpPr>
            <a:cxnSpLocks/>
          </p:cNvCxnSpPr>
          <p:nvPr/>
        </p:nvCxnSpPr>
        <p:spPr>
          <a:xfrm>
            <a:off x="2282876" y="5007839"/>
            <a:ext cx="1939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F1D1DF-A69D-45C0-BFC8-AC59D4234E69}"/>
              </a:ext>
            </a:extLst>
          </p:cNvPr>
          <p:cNvCxnSpPr>
            <a:cxnSpLocks/>
          </p:cNvCxnSpPr>
          <p:nvPr/>
        </p:nvCxnSpPr>
        <p:spPr>
          <a:xfrm>
            <a:off x="1798820" y="4842946"/>
            <a:ext cx="539646" cy="164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AF627E-E1C2-4AAE-B21D-27F0DCD8DF26}"/>
              </a:ext>
            </a:extLst>
          </p:cNvPr>
          <p:cNvCxnSpPr>
            <a:cxnSpLocks/>
          </p:cNvCxnSpPr>
          <p:nvPr/>
        </p:nvCxnSpPr>
        <p:spPr>
          <a:xfrm flipV="1">
            <a:off x="2335342" y="4766871"/>
            <a:ext cx="313857" cy="2409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EBFCEA-5E53-463F-AD1C-6B86B479CD12}"/>
              </a:ext>
            </a:extLst>
          </p:cNvPr>
          <p:cNvSpPr txBox="1"/>
          <p:nvPr/>
        </p:nvSpPr>
        <p:spPr>
          <a:xfrm>
            <a:off x="4209113" y="4780666"/>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স্টাইলয়েড প্রসেস</a:t>
            </a:r>
            <a:endParaRPr lang="en-US" sz="20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1C463B9A-E794-4279-89AA-66DFFF777C72}"/>
              </a:ext>
            </a:extLst>
          </p:cNvPr>
          <p:cNvSpPr txBox="1"/>
          <p:nvPr/>
        </p:nvSpPr>
        <p:spPr>
          <a:xfrm>
            <a:off x="1406576" y="5010551"/>
            <a:ext cx="2334718" cy="461665"/>
          </a:xfrm>
          <a:prstGeom prst="rect">
            <a:avLst/>
          </a:prstGeom>
          <a:noFill/>
        </p:spPr>
        <p:txBody>
          <a:bodyPr wrap="square">
            <a:spAutoFit/>
          </a:bodyPr>
          <a:lstStyle/>
          <a:p>
            <a:r>
              <a:rPr lang="as-IN" sz="2400" b="0" i="0" dirty="0">
                <a:solidFill>
                  <a:srgbClr val="000000"/>
                </a:solidFill>
                <a:effectLst>
                  <a:glow rad="139700">
                    <a:schemeClr val="accent5">
                      <a:satMod val="175000"/>
                      <a:alpha val="40000"/>
                    </a:schemeClr>
                  </a:glow>
                </a:effectLst>
                <a:latin typeface="NikoshBAN" panose="02000000000000000000" pitchFamily="2" charset="0"/>
                <a:cs typeface="NikoshBAN" panose="02000000000000000000" pitchFamily="2" charset="0"/>
              </a:rPr>
              <a:t>রেডিয়াস ও আলনা </a:t>
            </a:r>
            <a:endParaRPr lang="en-US" sz="2400" dirty="0"/>
          </a:p>
        </p:txBody>
      </p:sp>
      <p:pic>
        <p:nvPicPr>
          <p:cNvPr id="30" name="Picture 29">
            <a:extLst>
              <a:ext uri="{FF2B5EF4-FFF2-40B4-BE49-F238E27FC236}">
                <a16:creationId xmlns:a16="http://schemas.microsoft.com/office/drawing/2014/main" id="{04AF930E-5C4B-4AF2-86A3-FB65DDF4AC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154" b="100000" l="9802" r="8999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952301" y="136585"/>
            <a:ext cx="3439078" cy="4661941"/>
          </a:xfrm>
          <a:prstGeom prst="rect">
            <a:avLst/>
          </a:prstGeom>
        </p:spPr>
      </p:pic>
      <p:cxnSp>
        <p:nvCxnSpPr>
          <p:cNvPr id="32" name="Straight Connector 31">
            <a:extLst>
              <a:ext uri="{FF2B5EF4-FFF2-40B4-BE49-F238E27FC236}">
                <a16:creationId xmlns:a16="http://schemas.microsoft.com/office/drawing/2014/main" id="{8DFA7431-9419-4DBF-89F1-96437A5BEF41}"/>
              </a:ext>
            </a:extLst>
          </p:cNvPr>
          <p:cNvCxnSpPr/>
          <p:nvPr/>
        </p:nvCxnSpPr>
        <p:spPr>
          <a:xfrm>
            <a:off x="8019738" y="3429000"/>
            <a:ext cx="17088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EBDCABB-C01F-493A-8D9C-F811FBECC34B}"/>
              </a:ext>
            </a:extLst>
          </p:cNvPr>
          <p:cNvSpPr txBox="1"/>
          <p:nvPr/>
        </p:nvSpPr>
        <p:spPr>
          <a:xfrm>
            <a:off x="9728616" y="3228945"/>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কার্পাল</a:t>
            </a:r>
            <a:endParaRPr lang="en-US" sz="2000" dirty="0">
              <a:latin typeface="NikoshBAN" panose="02000000000000000000" pitchFamily="2" charset="0"/>
              <a:cs typeface="NikoshBAN" panose="02000000000000000000" pitchFamily="2" charset="0"/>
            </a:endParaRPr>
          </a:p>
        </p:txBody>
      </p:sp>
      <p:cxnSp>
        <p:nvCxnSpPr>
          <p:cNvPr id="34" name="Straight Connector 33">
            <a:extLst>
              <a:ext uri="{FF2B5EF4-FFF2-40B4-BE49-F238E27FC236}">
                <a16:creationId xmlns:a16="http://schemas.microsoft.com/office/drawing/2014/main" id="{35D579B1-8CFB-4240-A753-DD27569A680B}"/>
              </a:ext>
            </a:extLst>
          </p:cNvPr>
          <p:cNvCxnSpPr>
            <a:cxnSpLocks/>
          </p:cNvCxnSpPr>
          <p:nvPr/>
        </p:nvCxnSpPr>
        <p:spPr>
          <a:xfrm>
            <a:off x="8322039" y="2735018"/>
            <a:ext cx="14065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044A8EA-9EAD-432E-A643-4E112D0DEC59}"/>
              </a:ext>
            </a:extLst>
          </p:cNvPr>
          <p:cNvSpPr txBox="1"/>
          <p:nvPr/>
        </p:nvSpPr>
        <p:spPr>
          <a:xfrm>
            <a:off x="9728616" y="2553048"/>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মেটাকার্পাল</a:t>
            </a:r>
            <a:endParaRPr lang="en-US" sz="2000" dirty="0">
              <a:latin typeface="NikoshBAN" panose="02000000000000000000" pitchFamily="2" charset="0"/>
              <a:cs typeface="NikoshBAN" panose="02000000000000000000" pitchFamily="2" charset="0"/>
            </a:endParaRPr>
          </a:p>
        </p:txBody>
      </p:sp>
      <p:cxnSp>
        <p:nvCxnSpPr>
          <p:cNvPr id="38" name="Straight Connector 37">
            <a:extLst>
              <a:ext uri="{FF2B5EF4-FFF2-40B4-BE49-F238E27FC236}">
                <a16:creationId xmlns:a16="http://schemas.microsoft.com/office/drawing/2014/main" id="{E4940860-210B-423A-9A65-EF7D71E55F0A}"/>
              </a:ext>
            </a:extLst>
          </p:cNvPr>
          <p:cNvCxnSpPr/>
          <p:nvPr/>
        </p:nvCxnSpPr>
        <p:spPr>
          <a:xfrm>
            <a:off x="8439462" y="1145415"/>
            <a:ext cx="585865" cy="353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9B478F-9866-487B-A1F5-898FECBA811A}"/>
              </a:ext>
            </a:extLst>
          </p:cNvPr>
          <p:cNvCxnSpPr>
            <a:cxnSpLocks/>
          </p:cNvCxnSpPr>
          <p:nvPr/>
        </p:nvCxnSpPr>
        <p:spPr>
          <a:xfrm flipV="1">
            <a:off x="8484433" y="1498901"/>
            <a:ext cx="540894" cy="739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590A17-1529-433B-94CB-DB87E7BD42BB}"/>
              </a:ext>
            </a:extLst>
          </p:cNvPr>
          <p:cNvCxnSpPr>
            <a:cxnSpLocks/>
          </p:cNvCxnSpPr>
          <p:nvPr/>
        </p:nvCxnSpPr>
        <p:spPr>
          <a:xfrm flipV="1">
            <a:off x="8439462" y="1495090"/>
            <a:ext cx="585865" cy="5118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3B8C5A-EEC0-42D8-9655-01BE3353BA86}"/>
              </a:ext>
            </a:extLst>
          </p:cNvPr>
          <p:cNvCxnSpPr>
            <a:cxnSpLocks/>
          </p:cNvCxnSpPr>
          <p:nvPr/>
        </p:nvCxnSpPr>
        <p:spPr>
          <a:xfrm flipV="1">
            <a:off x="8999157" y="1484026"/>
            <a:ext cx="594548" cy="8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477FE48-A66A-43F2-8C77-D98D44CB3CDE}"/>
              </a:ext>
            </a:extLst>
          </p:cNvPr>
          <p:cNvSpPr txBox="1"/>
          <p:nvPr/>
        </p:nvSpPr>
        <p:spPr>
          <a:xfrm>
            <a:off x="9542487" y="1311639"/>
            <a:ext cx="1648918"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ফ্যালেঞ্জেস</a:t>
            </a:r>
            <a:endParaRPr lang="en-US" sz="2000" dirty="0">
              <a:latin typeface="NikoshBAN" panose="02000000000000000000" pitchFamily="2" charset="0"/>
              <a:cs typeface="NikoshBAN" panose="02000000000000000000" pitchFamily="2" charset="0"/>
            </a:endParaRPr>
          </a:p>
        </p:txBody>
      </p:sp>
      <p:sp>
        <p:nvSpPr>
          <p:cNvPr id="50" name="TextBox 49">
            <a:extLst>
              <a:ext uri="{FF2B5EF4-FFF2-40B4-BE49-F238E27FC236}">
                <a16:creationId xmlns:a16="http://schemas.microsoft.com/office/drawing/2014/main" id="{40134777-BBE1-4A32-AB5E-0E3BAFAA90E0}"/>
              </a:ext>
            </a:extLst>
          </p:cNvPr>
          <p:cNvSpPr txBox="1"/>
          <p:nvPr/>
        </p:nvSpPr>
        <p:spPr>
          <a:xfrm>
            <a:off x="239841" y="5329237"/>
            <a:ext cx="12057089" cy="830997"/>
          </a:xfrm>
          <a:prstGeom prst="rect">
            <a:avLst/>
          </a:prstGeom>
          <a:noFill/>
        </p:spPr>
        <p:txBody>
          <a:bodyPr wrap="square">
            <a:spAutoFit/>
          </a:bodyPr>
          <a:lstStyle/>
          <a:p>
            <a:r>
              <a:rPr lang="as-IN"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৩। কারপাল (</a:t>
            </a:r>
            <a:r>
              <a:rPr lang="en-US"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Carpal) </a:t>
            </a:r>
            <a:r>
              <a:rPr lang="as-IN"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বা কার্পাস (</a:t>
            </a:r>
            <a:r>
              <a:rPr lang="en-US"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Carpus) </a:t>
            </a:r>
            <a:r>
              <a:rPr lang="as-IN"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অস্থি: মানুষের কব্জিতে দুই সারিতে আটখানা কারপাল অস্থি থাাকে। এসকল অস্থি কব্জি নাড়াতে সাহায্য করে।</a:t>
            </a:r>
            <a:endPar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52" name="TextBox 51">
            <a:extLst>
              <a:ext uri="{FF2B5EF4-FFF2-40B4-BE49-F238E27FC236}">
                <a16:creationId xmlns:a16="http://schemas.microsoft.com/office/drawing/2014/main" id="{04B9171C-D898-4CA4-9971-3F5DE5525BFC}"/>
              </a:ext>
            </a:extLst>
          </p:cNvPr>
          <p:cNvSpPr txBox="1"/>
          <p:nvPr/>
        </p:nvSpPr>
        <p:spPr>
          <a:xfrm>
            <a:off x="317293" y="5009289"/>
            <a:ext cx="11634866" cy="1200329"/>
          </a:xfrm>
          <a:prstGeom prst="rect">
            <a:avLst/>
          </a:prstGeom>
          <a:noFill/>
        </p:spPr>
        <p:txBody>
          <a:bodyPr wrap="square">
            <a:spAutoFit/>
          </a:bodyPr>
          <a:lstStyle/>
          <a:p>
            <a:pPr algn="just"/>
            <a:br>
              <a:rPr lang="as-IN" sz="2400" dirty="0">
                <a:effectLst>
                  <a:glow rad="139700">
                    <a:schemeClr val="accent6">
                      <a:satMod val="175000"/>
                      <a:alpha val="40000"/>
                    </a:schemeClr>
                  </a:glow>
                </a:effectLst>
                <a:latin typeface="NikoshBAN" panose="02000000000000000000" pitchFamily="2" charset="0"/>
                <a:cs typeface="NikoshBAN" panose="02000000000000000000" pitchFamily="2" charset="0"/>
              </a:rPr>
            </a:br>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৪। মেটাকার্পাল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Metacarpal): </a:t>
            </a:r>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করতল বা তালুতে পাঁচটি করে মেটাকারপাল অস্থি থাকে। মেটাকারপালের ৩টি অংশ থাকে। যথা- ১টি মস্তক, ১টি শ্যাফট ও ১টি বেস। মস্তক ও বেস কিছু মোটা কিন্তু শ্যাফট তুলনামুলক ভাবে সরু।</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54" name="TextBox 53">
            <a:extLst>
              <a:ext uri="{FF2B5EF4-FFF2-40B4-BE49-F238E27FC236}">
                <a16:creationId xmlns:a16="http://schemas.microsoft.com/office/drawing/2014/main" id="{F3FDC9B2-9205-487B-B3D3-61DE3177D611}"/>
              </a:ext>
            </a:extLst>
          </p:cNvPr>
          <p:cNvSpPr txBox="1"/>
          <p:nvPr/>
        </p:nvSpPr>
        <p:spPr>
          <a:xfrm>
            <a:off x="239843" y="4997533"/>
            <a:ext cx="11634866" cy="1200329"/>
          </a:xfrm>
          <a:prstGeom prst="rect">
            <a:avLst/>
          </a:prstGeom>
          <a:noFill/>
        </p:spPr>
        <p:txBody>
          <a:bodyPr wrap="square">
            <a:spAutoFit/>
          </a:bodyPr>
          <a:lstStyle/>
          <a:p>
            <a:br>
              <a:rPr lang="as-IN" sz="2400" dirty="0">
                <a:effectLst>
                  <a:glow rad="139700">
                    <a:schemeClr val="accent2">
                      <a:satMod val="175000"/>
                      <a:alpha val="40000"/>
                    </a:schemeClr>
                  </a:glow>
                </a:effectLst>
                <a:latin typeface="NikoshBAN" panose="02000000000000000000" pitchFamily="2" charset="0"/>
                <a:cs typeface="NikoshBAN" panose="02000000000000000000" pitchFamily="2" charset="0"/>
              </a:rPr>
            </a:b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৫। ফ্যালানজেস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Phalanges):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আঙ্গুলের অস্থিগুলোকে ফ্যালানজেস বলে। বৃদ্ধাঙ্গুলে ২টি এবং অন্যান্য ৪টি আঙ্গুলে ৩টি করে মোট ১৪টি ফ্যালানজেস থাকে</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4540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iterate type="wd">
                                    <p:tmPct val="10000"/>
                                  </p:iterate>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9" fill="hold" grpId="1" nodeType="clickEffect">
                                  <p:stCondLst>
                                    <p:cond delay="0"/>
                                  </p:stCondLst>
                                  <p:iterate type="wd">
                                    <p:tmPct val="10000"/>
                                  </p:iterate>
                                  <p:childTnLst>
                                    <p:anim calcmode="lin" valueType="num">
                                      <p:cBhvr additive="base">
                                        <p:cTn id="80" dur="500"/>
                                        <p:tgtEl>
                                          <p:spTgt spid="3"/>
                                        </p:tgtEl>
                                        <p:attrNameLst>
                                          <p:attrName>ppt_x</p:attrName>
                                        </p:attrNameLst>
                                      </p:cBhvr>
                                      <p:tavLst>
                                        <p:tav tm="0">
                                          <p:val>
                                            <p:strVal val="ppt_x"/>
                                          </p:val>
                                        </p:tav>
                                        <p:tav tm="100000">
                                          <p:val>
                                            <p:strVal val="0-ppt_w/2"/>
                                          </p:val>
                                        </p:tav>
                                      </p:tavLst>
                                    </p:anim>
                                    <p:anim calcmode="lin" valueType="num">
                                      <p:cBhvr additive="base">
                                        <p:cTn id="81" dur="500"/>
                                        <p:tgtEl>
                                          <p:spTgt spid="3"/>
                                        </p:tgtEl>
                                        <p:attrNameLst>
                                          <p:attrName>ppt_y</p:attrName>
                                        </p:attrNameLst>
                                      </p:cBhvr>
                                      <p:tavLst>
                                        <p:tav tm="0">
                                          <p:val>
                                            <p:strVal val="ppt_y"/>
                                          </p:val>
                                        </p:tav>
                                        <p:tav tm="100000">
                                          <p:val>
                                            <p:strVal val="0-ppt_h/2"/>
                                          </p:val>
                                        </p:tav>
                                      </p:tavLst>
                                    </p:anim>
                                    <p:set>
                                      <p:cBhvr>
                                        <p:cTn id="82" dur="1" fill="hold">
                                          <p:stCondLst>
                                            <p:cond delay="499"/>
                                          </p:stCondLst>
                                        </p:cTn>
                                        <p:tgtEl>
                                          <p:spTgt spid="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42"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arn(outHorizont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par>
                                <p:cTn id="113" presetID="22" presetClass="entr" presetSubtype="8"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lef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left)">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iterate type="wd">
                                    <p:tmPct val="10000"/>
                                  </p:iterate>
                                  <p:childTnLst>
                                    <p:set>
                                      <p:cBhvr>
                                        <p:cTn id="132" dur="1" fill="hold">
                                          <p:stCondLst>
                                            <p:cond delay="0"/>
                                          </p:stCondLst>
                                        </p:cTn>
                                        <p:tgtEl>
                                          <p:spTgt spid="50"/>
                                        </p:tgtEl>
                                        <p:attrNameLst>
                                          <p:attrName>style.visibility</p:attrName>
                                        </p:attrNameLst>
                                      </p:cBhvr>
                                      <p:to>
                                        <p:strVal val="visible"/>
                                      </p:to>
                                    </p:set>
                                    <p:animEffect transition="in" filter="wipe(down)">
                                      <p:cBhvr>
                                        <p:cTn id="133" dur="580">
                                          <p:stCondLst>
                                            <p:cond delay="0"/>
                                          </p:stCondLst>
                                        </p:cTn>
                                        <p:tgtEl>
                                          <p:spTgt spid="50"/>
                                        </p:tgtEl>
                                      </p:cBhvr>
                                    </p:animEffect>
                                    <p:anim calcmode="lin" valueType="num">
                                      <p:cBhvr>
                                        <p:cTn id="13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9" dur="26">
                                          <p:stCondLst>
                                            <p:cond delay="650"/>
                                          </p:stCondLst>
                                        </p:cTn>
                                        <p:tgtEl>
                                          <p:spTgt spid="50"/>
                                        </p:tgtEl>
                                      </p:cBhvr>
                                      <p:to x="100000" y="60000"/>
                                    </p:animScale>
                                    <p:animScale>
                                      <p:cBhvr>
                                        <p:cTn id="140" dur="166" decel="50000">
                                          <p:stCondLst>
                                            <p:cond delay="676"/>
                                          </p:stCondLst>
                                        </p:cTn>
                                        <p:tgtEl>
                                          <p:spTgt spid="50"/>
                                        </p:tgtEl>
                                      </p:cBhvr>
                                      <p:to x="100000" y="100000"/>
                                    </p:animScale>
                                    <p:animScale>
                                      <p:cBhvr>
                                        <p:cTn id="141" dur="26">
                                          <p:stCondLst>
                                            <p:cond delay="1312"/>
                                          </p:stCondLst>
                                        </p:cTn>
                                        <p:tgtEl>
                                          <p:spTgt spid="50"/>
                                        </p:tgtEl>
                                      </p:cBhvr>
                                      <p:to x="100000" y="80000"/>
                                    </p:animScale>
                                    <p:animScale>
                                      <p:cBhvr>
                                        <p:cTn id="142" dur="166" decel="50000">
                                          <p:stCondLst>
                                            <p:cond delay="1338"/>
                                          </p:stCondLst>
                                        </p:cTn>
                                        <p:tgtEl>
                                          <p:spTgt spid="50"/>
                                        </p:tgtEl>
                                      </p:cBhvr>
                                      <p:to x="100000" y="100000"/>
                                    </p:animScale>
                                    <p:animScale>
                                      <p:cBhvr>
                                        <p:cTn id="143" dur="26">
                                          <p:stCondLst>
                                            <p:cond delay="1642"/>
                                          </p:stCondLst>
                                        </p:cTn>
                                        <p:tgtEl>
                                          <p:spTgt spid="50"/>
                                        </p:tgtEl>
                                      </p:cBhvr>
                                      <p:to x="100000" y="90000"/>
                                    </p:animScale>
                                    <p:animScale>
                                      <p:cBhvr>
                                        <p:cTn id="144" dur="166" decel="50000">
                                          <p:stCondLst>
                                            <p:cond delay="1668"/>
                                          </p:stCondLst>
                                        </p:cTn>
                                        <p:tgtEl>
                                          <p:spTgt spid="50"/>
                                        </p:tgtEl>
                                      </p:cBhvr>
                                      <p:to x="100000" y="100000"/>
                                    </p:animScale>
                                    <p:animScale>
                                      <p:cBhvr>
                                        <p:cTn id="145" dur="26">
                                          <p:stCondLst>
                                            <p:cond delay="1808"/>
                                          </p:stCondLst>
                                        </p:cTn>
                                        <p:tgtEl>
                                          <p:spTgt spid="50"/>
                                        </p:tgtEl>
                                      </p:cBhvr>
                                      <p:to x="100000" y="95000"/>
                                    </p:animScale>
                                    <p:animScale>
                                      <p:cBhvr>
                                        <p:cTn id="146" dur="166" decel="50000">
                                          <p:stCondLst>
                                            <p:cond delay="1834"/>
                                          </p:stCondLst>
                                        </p:cTn>
                                        <p:tgtEl>
                                          <p:spTgt spid="50"/>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12" presetClass="exit" presetSubtype="4" fill="hold" grpId="1" nodeType="clickEffect">
                                  <p:stCondLst>
                                    <p:cond delay="0"/>
                                  </p:stCondLst>
                                  <p:iterate type="wd">
                                    <p:tmPct val="0"/>
                                  </p:iterate>
                                  <p:childTnLst>
                                    <p:anim calcmode="lin" valueType="num">
                                      <p:cBhvr additive="base">
                                        <p:cTn id="150" dur="500"/>
                                        <p:tgtEl>
                                          <p:spTgt spid="50"/>
                                        </p:tgtEl>
                                        <p:attrNameLst>
                                          <p:attrName>ppt_y</p:attrName>
                                        </p:attrNameLst>
                                      </p:cBhvr>
                                      <p:tavLst>
                                        <p:tav tm="0">
                                          <p:val>
                                            <p:strVal val="#ppt_y"/>
                                          </p:val>
                                        </p:tav>
                                        <p:tav tm="100000">
                                          <p:val>
                                            <p:strVal val="#ppt_y+#ppt_h*1.125000"/>
                                          </p:val>
                                        </p:tav>
                                      </p:tavLst>
                                    </p:anim>
                                    <p:animEffect transition="out" filter="wipe(down)">
                                      <p:cBhvr>
                                        <p:cTn id="151" dur="500"/>
                                        <p:tgtEl>
                                          <p:spTgt spid="50"/>
                                        </p:tgtEl>
                                      </p:cBhvr>
                                    </p:animEffect>
                                    <p:set>
                                      <p:cBhvr>
                                        <p:cTn id="152" dur="1" fill="hold">
                                          <p:stCondLst>
                                            <p:cond delay="499"/>
                                          </p:stCondLst>
                                        </p:cTn>
                                        <p:tgtEl>
                                          <p:spTgt spid="5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nodeType="clickEffect">
                                  <p:stCondLst>
                                    <p:cond delay="0"/>
                                  </p:stCondLst>
                                  <p:iterate type="lt">
                                    <p:tmPct val="5000"/>
                                  </p:iterate>
                                  <p:childTnLst>
                                    <p:set>
                                      <p:cBhvr>
                                        <p:cTn id="156" dur="1" fill="hold">
                                          <p:stCondLst>
                                            <p:cond delay="0"/>
                                          </p:stCondLst>
                                        </p:cTn>
                                        <p:tgtEl>
                                          <p:spTgt spid="52">
                                            <p:txEl>
                                              <p:pRg st="0" end="0"/>
                                            </p:txEl>
                                          </p:spTgt>
                                        </p:tgtEl>
                                        <p:attrNameLst>
                                          <p:attrName>style.visibility</p:attrName>
                                        </p:attrNameLst>
                                      </p:cBhvr>
                                      <p:to>
                                        <p:strVal val="visible"/>
                                      </p:to>
                                    </p:set>
                                    <p:anim calcmode="lin" valueType="num">
                                      <p:cBhvr>
                                        <p:cTn id="157"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58"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159" dur="1000" fill="hold"/>
                                        <p:tgtEl>
                                          <p:spTgt spid="52">
                                            <p:txEl>
                                              <p:pRg st="0" end="0"/>
                                            </p:txEl>
                                          </p:spTgt>
                                        </p:tgtEl>
                                        <p:attrNameLst>
                                          <p:attrName>style.rotation</p:attrName>
                                        </p:attrNameLst>
                                      </p:cBhvr>
                                      <p:tavLst>
                                        <p:tav tm="0">
                                          <p:val>
                                            <p:fltVal val="90"/>
                                          </p:val>
                                        </p:tav>
                                        <p:tav tm="100000">
                                          <p:val>
                                            <p:fltVal val="0"/>
                                          </p:val>
                                        </p:tav>
                                      </p:tavLst>
                                    </p:anim>
                                    <p:animEffect transition="in" filter="fade">
                                      <p:cBhvr>
                                        <p:cTn id="160" dur="1000"/>
                                        <p:tgtEl>
                                          <p:spTgt spid="52">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xit" presetSubtype="0" fill="hold" grpId="0" nodeType="clickEffect">
                                  <p:stCondLst>
                                    <p:cond delay="0"/>
                                  </p:stCondLst>
                                  <p:iterate type="lt">
                                    <p:tmPct val="0"/>
                                  </p:iterate>
                                  <p:childTnLst>
                                    <p:anim calcmode="lin" valueType="num">
                                      <p:cBhvr>
                                        <p:cTn id="164" dur="1000"/>
                                        <p:tgtEl>
                                          <p:spTgt spid="52">
                                            <p:txEl>
                                              <p:pRg st="0" end="0"/>
                                            </p:txEl>
                                          </p:spTgt>
                                        </p:tgtEl>
                                        <p:attrNameLst>
                                          <p:attrName>ppt_w</p:attrName>
                                        </p:attrNameLst>
                                      </p:cBhvr>
                                      <p:tavLst>
                                        <p:tav tm="0">
                                          <p:val>
                                            <p:strVal val="ppt_w"/>
                                          </p:val>
                                        </p:tav>
                                        <p:tav tm="100000">
                                          <p:val>
                                            <p:fltVal val="0"/>
                                          </p:val>
                                        </p:tav>
                                      </p:tavLst>
                                    </p:anim>
                                    <p:anim calcmode="lin" valueType="num">
                                      <p:cBhvr>
                                        <p:cTn id="165" dur="1000"/>
                                        <p:tgtEl>
                                          <p:spTgt spid="52">
                                            <p:txEl>
                                              <p:pRg st="0" end="0"/>
                                            </p:txEl>
                                          </p:spTgt>
                                        </p:tgtEl>
                                        <p:attrNameLst>
                                          <p:attrName>ppt_h</p:attrName>
                                        </p:attrNameLst>
                                      </p:cBhvr>
                                      <p:tavLst>
                                        <p:tav tm="0">
                                          <p:val>
                                            <p:strVal val="ppt_h"/>
                                          </p:val>
                                        </p:tav>
                                        <p:tav tm="100000">
                                          <p:val>
                                            <p:fltVal val="0"/>
                                          </p:val>
                                        </p:tav>
                                      </p:tavLst>
                                    </p:anim>
                                    <p:anim calcmode="lin" valueType="num">
                                      <p:cBhvr>
                                        <p:cTn id="166" dur="1000"/>
                                        <p:tgtEl>
                                          <p:spTgt spid="52">
                                            <p:txEl>
                                              <p:pRg st="0" end="0"/>
                                            </p:txEl>
                                          </p:spTgt>
                                        </p:tgtEl>
                                        <p:attrNameLst>
                                          <p:attrName>style.rotation</p:attrName>
                                        </p:attrNameLst>
                                      </p:cBhvr>
                                      <p:tavLst>
                                        <p:tav tm="0">
                                          <p:val>
                                            <p:fltVal val="0"/>
                                          </p:val>
                                        </p:tav>
                                        <p:tav tm="100000">
                                          <p:val>
                                            <p:fltVal val="90"/>
                                          </p:val>
                                        </p:tav>
                                      </p:tavLst>
                                    </p:anim>
                                    <p:animEffect transition="out" filter="fade">
                                      <p:cBhvr>
                                        <p:cTn id="167" dur="1000"/>
                                        <p:tgtEl>
                                          <p:spTgt spid="52">
                                            <p:txEl>
                                              <p:pRg st="0" end="0"/>
                                            </p:txEl>
                                          </p:spTgt>
                                        </p:tgtEl>
                                      </p:cBhvr>
                                    </p:animEffect>
                                    <p:set>
                                      <p:cBhvr>
                                        <p:cTn id="168" dur="1" fill="hold">
                                          <p:stCondLst>
                                            <p:cond delay="999"/>
                                          </p:stCondLst>
                                        </p:cTn>
                                        <p:tgtEl>
                                          <p:spTgt spid="52">
                                            <p:txEl>
                                              <p:pRg st="0" end="0"/>
                                            </p:txEl>
                                          </p:spTgt>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iterate type="wd">
                                    <p:tmAbs val="500"/>
                                  </p:iterate>
                                  <p:childTnLst>
                                    <p:set>
                                      <p:cBhvr>
                                        <p:cTn id="17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2" grpId="0"/>
      <p:bldP spid="13" grpId="0"/>
      <p:bldP spid="17" grpId="0"/>
      <p:bldP spid="26" grpId="0"/>
      <p:bldP spid="28" grpId="0"/>
      <p:bldP spid="33" grpId="0"/>
      <p:bldP spid="36" grpId="0"/>
      <p:bldP spid="48" grpId="0"/>
      <p:bldP spid="50" grpId="0"/>
      <p:bldP spid="50" grpId="1"/>
      <p:bldP spid="52" grpId="0" build="allAtOnce"/>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B4143-BFCA-47EA-BBEC-4681B0EBA8B6}"/>
              </a:ext>
            </a:extLst>
          </p:cNvPr>
          <p:cNvSpPr txBox="1"/>
          <p:nvPr/>
        </p:nvSpPr>
        <p:spPr>
          <a:xfrm>
            <a:off x="174883" y="4984948"/>
            <a:ext cx="11842229" cy="1569660"/>
          </a:xfrm>
          <a:prstGeom prst="rect">
            <a:avLst/>
          </a:prstGeom>
          <a:noFill/>
        </p:spPr>
        <p:txBody>
          <a:bodyPr wrap="square">
            <a:spAutoFit/>
          </a:bodyPr>
          <a:lstStyle/>
          <a:p>
            <a:pPr algn="just"/>
            <a:r>
              <a:rPr lang="as-IN"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ইলিয়াম, ইশ্চিয়াম ও পিউবিসের সংযোগ স্থলে অবস্থিত গহ্বরকে অ্যাসিটাবুলাম বলে। এই গহ্বরে ফিমারের মস্তক অবস্থান করে। ইশ্চিয়াম ও পিউবিসের সংযোগ স্থলে যে গহ্বরটি থাকে তাকে অবটুরেটর ফোরামেন বলে। দু’পাশের হিপবোন পিছনের দিকে স্যাক্রামের সাথে যুক্ত থাকে। সামনের দিকে পিউবিস অস্থিদ্বয় পরস্পর যুক্ত হয়ে পিউবিক সিমফাইসিস গঠন করে। শেঙাণিচক্র পশ্চাৎপদের অস্থিসমূহ ধারণ কর।</a:t>
            </a:r>
            <a:endParaRPr lang="en-US" sz="2400" dirty="0">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A7331FA1-694B-4FB9-B0B3-DB207A2214F9}"/>
              </a:ext>
            </a:extLst>
          </p:cNvPr>
          <p:cNvPicPr>
            <a:picLocks noChangeAspect="1"/>
          </p:cNvPicPr>
          <p:nvPr/>
        </p:nvPicPr>
        <p:blipFill rotWithShape="1">
          <a:blip r:embed="rId2">
            <a:extLst>
              <a:ext uri="{28A0092B-C50C-407E-A947-70E740481C1C}">
                <a14:useLocalDpi xmlns:a14="http://schemas.microsoft.com/office/drawing/2010/main" val="0"/>
              </a:ext>
            </a:extLst>
          </a:blip>
          <a:srcRect b="16704"/>
          <a:stretch/>
        </p:blipFill>
        <p:spPr>
          <a:xfrm>
            <a:off x="3046667" y="998428"/>
            <a:ext cx="5559019" cy="3363710"/>
          </a:xfrm>
          <a:prstGeom prst="rect">
            <a:avLst/>
          </a:prstGeom>
        </p:spPr>
        <p:style>
          <a:lnRef idx="2">
            <a:schemeClr val="accent4"/>
          </a:lnRef>
          <a:fillRef idx="1">
            <a:schemeClr val="lt1"/>
          </a:fillRef>
          <a:effectRef idx="0">
            <a:schemeClr val="accent4"/>
          </a:effectRef>
          <a:fontRef idx="minor">
            <a:schemeClr val="dk1"/>
          </a:fontRef>
        </p:style>
      </p:pic>
      <p:sp>
        <p:nvSpPr>
          <p:cNvPr id="8" name="TextBox 7">
            <a:extLst>
              <a:ext uri="{FF2B5EF4-FFF2-40B4-BE49-F238E27FC236}">
                <a16:creationId xmlns:a16="http://schemas.microsoft.com/office/drawing/2014/main" id="{0F04EB40-7A38-4E8E-BFEC-489798B5D782}"/>
              </a:ext>
            </a:extLst>
          </p:cNvPr>
          <p:cNvSpPr txBox="1"/>
          <p:nvPr/>
        </p:nvSpPr>
        <p:spPr>
          <a:xfrm>
            <a:off x="174883" y="4984948"/>
            <a:ext cx="11842229" cy="1200329"/>
          </a:xfrm>
          <a:prstGeom prst="rect">
            <a:avLst/>
          </a:prstGeom>
          <a:noFill/>
        </p:spPr>
        <p:txBody>
          <a:bodyPr wrap="square">
            <a:spAutoFit/>
          </a:bodyPr>
          <a:lstStyle/>
          <a:p>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শ্রোণিচক্র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Pelvic girdle):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মানুষের নিতম্ব বা শ্রোণি অঞ্চলে দুই পাশে অবস্থিত ১ জোড়া সমআকৃতির অস্থি নিয়ে শ্রোণিচক্র গঠিত। শ্রোণিচক্রের প্রতিটি অস্থিকে হিপ বোন বলে। প্রতিটি হিপ বোন বা অস্থি ইলিয়াম (</a:t>
            </a:r>
            <a:r>
              <a:rPr lang="en-US" sz="2400" b="0" i="0" dirty="0" err="1">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illium</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ইশ্চিয়াম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Ischium)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ও পিউবিস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Pubis)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এই তিনটি অস্থির সমন্বয়ে গঠিত। </a:t>
            </a:r>
            <a:endParaRPr lang="en-US" sz="2400" dirty="0">
              <a:effectLst>
                <a:glow rad="139700">
                  <a:schemeClr val="accent2">
                    <a:satMod val="175000"/>
                    <a:alpha val="40000"/>
                  </a:schemeClr>
                </a:glow>
              </a:effectLst>
            </a:endParaRPr>
          </a:p>
        </p:txBody>
      </p:sp>
    </p:spTree>
    <p:extLst>
      <p:ext uri="{BB962C8B-B14F-4D97-AF65-F5344CB8AC3E}">
        <p14:creationId xmlns:p14="http://schemas.microsoft.com/office/powerpoint/2010/main" val="28234409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1" nodeType="clickEffect">
                                  <p:stCondLst>
                                    <p:cond delay="0"/>
                                  </p:stCondLst>
                                  <p:iterate type="wd">
                                    <p:tmPct val="0"/>
                                  </p:iterate>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6251D-97B5-44BB-98B1-C3BC491780B2}"/>
              </a:ext>
            </a:extLst>
          </p:cNvPr>
          <p:cNvSpPr txBox="1"/>
          <p:nvPr/>
        </p:nvSpPr>
        <p:spPr>
          <a:xfrm>
            <a:off x="119921" y="5452726"/>
            <a:ext cx="12006497" cy="1200329"/>
          </a:xfrm>
          <a:prstGeom prst="rect">
            <a:avLst/>
          </a:prstGeom>
          <a:noFill/>
        </p:spPr>
        <p:txBody>
          <a:bodyPr wrap="square">
            <a:spAutoFit/>
          </a:bodyPr>
          <a:lstStyle/>
          <a:p>
            <a:pPr algn="just"/>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১। ফিমার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Femur): </a:t>
            </a:r>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ফিমার পশ্চাৎপদের প্রথম বড় অস্থি। ইহা দেহের সবচেয়ে লম্বা, ভারী ও শক্ত অস্থি। এর উর্ধ্বপ্রান্তে একটি গোল মস্তক, গ্রীবা ও ছোট-বড় ট্রোকেল্টার অবস্থিত। নিম্নপ্রান্ত দুটি কন্ডাইল বিশিষ্ট। ফিমারের মস্তক শ্রোণিচক্রে অ্যাসিটাবুলামের সাথে যুক্ত থাকে। এর প্রান্তে প্যাটেল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Patella) </a:t>
            </a:r>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নামক চ্যাপ্টা সিগময়েড অস্থি থাকে</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3DFBD42-79F2-4733-BCB9-E119A5F5BA38}"/>
              </a:ext>
            </a:extLst>
          </p:cNvPr>
          <p:cNvSpPr txBox="1"/>
          <p:nvPr/>
        </p:nvSpPr>
        <p:spPr>
          <a:xfrm>
            <a:off x="3944912" y="366831"/>
            <a:ext cx="4823086" cy="584775"/>
          </a:xfrm>
          <a:prstGeom prst="rect">
            <a:avLst/>
          </a:prstGeom>
          <a:noFill/>
        </p:spPr>
        <p:txBody>
          <a:bodyPr wrap="square">
            <a:spAutoFit/>
          </a:bodyPr>
          <a:lstStyle/>
          <a:p>
            <a:r>
              <a:rPr lang="as-IN" sz="3200" i="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পশ্চাৎপদ বা নিম্নবাহুর অস্থিসমূহ</a:t>
            </a:r>
            <a:endParaRPr lang="en-US" sz="3200" dirty="0">
              <a:ln w="0"/>
              <a:solidFill>
                <a:schemeClr val="accent1"/>
              </a:solidFill>
              <a:effectLst>
                <a:outerShdw blurRad="38100" dist="25400" dir="5400000" algn="ctr" rotWithShape="0">
                  <a:srgbClr val="6E747A">
                    <a:alpha val="43000"/>
                  </a:srgbClr>
                </a:outerShdw>
              </a:effectLst>
            </a:endParaRPr>
          </a:p>
        </p:txBody>
      </p:sp>
      <p:pic>
        <p:nvPicPr>
          <p:cNvPr id="14" name="Picture 13">
            <a:extLst>
              <a:ext uri="{FF2B5EF4-FFF2-40B4-BE49-F238E27FC236}">
                <a16:creationId xmlns:a16="http://schemas.microsoft.com/office/drawing/2014/main" id="{2B50B11F-F6DA-4070-826C-A1DEC8D12A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06" b="100000" l="8125" r="90000"/>
                    </a14:imgEffect>
                    <a14:imgEffect>
                      <a14:saturation sat="400000"/>
                    </a14:imgEffect>
                  </a14:imgLayer>
                </a14:imgProps>
              </a:ext>
              <a:ext uri="{28A0092B-C50C-407E-A947-70E740481C1C}">
                <a14:useLocalDpi xmlns:a14="http://schemas.microsoft.com/office/drawing/2010/main" val="0"/>
              </a:ext>
            </a:extLst>
          </a:blip>
          <a:srcRect l="22246" r="52796" b="2891"/>
          <a:stretch/>
        </p:blipFill>
        <p:spPr>
          <a:xfrm>
            <a:off x="823211" y="471763"/>
            <a:ext cx="1494017" cy="4649077"/>
          </a:xfrm>
          <a:prstGeom prst="rect">
            <a:avLst/>
          </a:prstGeom>
        </p:spPr>
      </p:pic>
      <p:cxnSp>
        <p:nvCxnSpPr>
          <p:cNvPr id="16" name="Straight Connector 15">
            <a:extLst>
              <a:ext uri="{FF2B5EF4-FFF2-40B4-BE49-F238E27FC236}">
                <a16:creationId xmlns:a16="http://schemas.microsoft.com/office/drawing/2014/main" id="{07B29A4D-C648-4C48-BFF8-51D3B380B7EA}"/>
              </a:ext>
            </a:extLst>
          </p:cNvPr>
          <p:cNvCxnSpPr/>
          <p:nvPr/>
        </p:nvCxnSpPr>
        <p:spPr>
          <a:xfrm>
            <a:off x="1648918" y="1139252"/>
            <a:ext cx="19099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6F7620-4AA9-429D-BA12-DB7E8E10D313}"/>
              </a:ext>
            </a:extLst>
          </p:cNvPr>
          <p:cNvSpPr txBox="1"/>
          <p:nvPr/>
        </p:nvSpPr>
        <p:spPr>
          <a:xfrm>
            <a:off x="3632967" y="1005164"/>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শ্রোণিচক্র</a:t>
            </a:r>
            <a:endParaRPr lang="en-US" sz="2000" dirty="0">
              <a:latin typeface="NikoshBAN" panose="02000000000000000000" pitchFamily="2" charset="0"/>
              <a:cs typeface="NikoshBAN" panose="02000000000000000000" pitchFamily="2" charset="0"/>
            </a:endParaRPr>
          </a:p>
        </p:txBody>
      </p:sp>
      <p:cxnSp>
        <p:nvCxnSpPr>
          <p:cNvPr id="18" name="Straight Connector 17">
            <a:extLst>
              <a:ext uri="{FF2B5EF4-FFF2-40B4-BE49-F238E27FC236}">
                <a16:creationId xmlns:a16="http://schemas.microsoft.com/office/drawing/2014/main" id="{944B4158-90AE-4B97-B4B2-EAA756EE47DB}"/>
              </a:ext>
            </a:extLst>
          </p:cNvPr>
          <p:cNvCxnSpPr/>
          <p:nvPr/>
        </p:nvCxnSpPr>
        <p:spPr>
          <a:xfrm>
            <a:off x="1570219" y="2116111"/>
            <a:ext cx="19099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F2BBC3D-6473-4CDC-B224-5390CFE78D16}"/>
              </a:ext>
            </a:extLst>
          </p:cNvPr>
          <p:cNvSpPr txBox="1"/>
          <p:nvPr/>
        </p:nvSpPr>
        <p:spPr>
          <a:xfrm>
            <a:off x="3480216" y="1916056"/>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ফিমার</a:t>
            </a:r>
            <a:endParaRPr lang="en-US" sz="2000" dirty="0">
              <a:latin typeface="NikoshBAN" panose="02000000000000000000" pitchFamily="2" charset="0"/>
              <a:cs typeface="NikoshBAN" panose="02000000000000000000" pitchFamily="2" charset="0"/>
            </a:endParaRPr>
          </a:p>
        </p:txBody>
      </p:sp>
      <p:pic>
        <p:nvPicPr>
          <p:cNvPr id="23" name="Picture 22">
            <a:extLst>
              <a:ext uri="{FF2B5EF4-FFF2-40B4-BE49-F238E27FC236}">
                <a16:creationId xmlns:a16="http://schemas.microsoft.com/office/drawing/2014/main" id="{DDB631F6-D6ED-4EC9-A03E-7740EC0C75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7" b="93333" l="9816" r="62270"/>
                    </a14:imgEffect>
                  </a14:imgLayer>
                </a14:imgProps>
              </a:ext>
              <a:ext uri="{28A0092B-C50C-407E-A947-70E740481C1C}">
                <a14:useLocalDpi xmlns:a14="http://schemas.microsoft.com/office/drawing/2010/main" val="0"/>
              </a:ext>
            </a:extLst>
          </a:blip>
          <a:srcRect l="19222" r="41179" b="7750"/>
          <a:stretch/>
        </p:blipFill>
        <p:spPr>
          <a:xfrm>
            <a:off x="7179038" y="1005164"/>
            <a:ext cx="1798821" cy="3856394"/>
          </a:xfrm>
          <a:prstGeom prst="rect">
            <a:avLst/>
          </a:prstGeom>
        </p:spPr>
      </p:pic>
      <p:sp>
        <p:nvSpPr>
          <p:cNvPr id="25" name="TextBox 24">
            <a:extLst>
              <a:ext uri="{FF2B5EF4-FFF2-40B4-BE49-F238E27FC236}">
                <a16:creationId xmlns:a16="http://schemas.microsoft.com/office/drawing/2014/main" id="{F093DAAC-F3CE-4089-BF0F-69A98D54BF69}"/>
              </a:ext>
            </a:extLst>
          </p:cNvPr>
          <p:cNvSpPr txBox="1"/>
          <p:nvPr/>
        </p:nvSpPr>
        <p:spPr>
          <a:xfrm>
            <a:off x="7417808" y="4967443"/>
            <a:ext cx="1321279" cy="400110"/>
          </a:xfrm>
          <a:prstGeom prst="rect">
            <a:avLst/>
          </a:prstGeom>
          <a:noFill/>
        </p:spPr>
        <p:txBody>
          <a:bodyPr wrap="square">
            <a:spAutoFit/>
          </a:bodyPr>
          <a:lstStyle/>
          <a:p>
            <a:r>
              <a:rPr lang="as-IN" sz="20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ফিমার</a:t>
            </a:r>
            <a:endParaRPr lang="en-US" sz="2000" dirty="0"/>
          </a:p>
        </p:txBody>
      </p:sp>
      <p:cxnSp>
        <p:nvCxnSpPr>
          <p:cNvPr id="26" name="Straight Connector 25">
            <a:extLst>
              <a:ext uri="{FF2B5EF4-FFF2-40B4-BE49-F238E27FC236}">
                <a16:creationId xmlns:a16="http://schemas.microsoft.com/office/drawing/2014/main" id="{F3FEE629-DFBA-4FCB-911D-C235DBBBDFC3}"/>
              </a:ext>
            </a:extLst>
          </p:cNvPr>
          <p:cNvCxnSpPr/>
          <p:nvPr/>
        </p:nvCxnSpPr>
        <p:spPr>
          <a:xfrm>
            <a:off x="1722970" y="3429000"/>
            <a:ext cx="19099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8A5AAB-76A8-42C1-B568-1FC59D6528DF}"/>
              </a:ext>
            </a:extLst>
          </p:cNvPr>
          <p:cNvSpPr txBox="1"/>
          <p:nvPr/>
        </p:nvSpPr>
        <p:spPr>
          <a:xfrm>
            <a:off x="3734149" y="3299508"/>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টিবিয়া</a:t>
            </a:r>
            <a:endParaRPr lang="en-US" sz="2000" dirty="0">
              <a:latin typeface="NikoshBAN" panose="02000000000000000000" pitchFamily="2" charset="0"/>
              <a:cs typeface="NikoshBAN" panose="02000000000000000000" pitchFamily="2" charset="0"/>
            </a:endParaRPr>
          </a:p>
        </p:txBody>
      </p:sp>
      <p:cxnSp>
        <p:nvCxnSpPr>
          <p:cNvPr id="28" name="Straight Connector 27">
            <a:extLst>
              <a:ext uri="{FF2B5EF4-FFF2-40B4-BE49-F238E27FC236}">
                <a16:creationId xmlns:a16="http://schemas.microsoft.com/office/drawing/2014/main" id="{0B1F3FBB-D160-42B5-A5C3-7B960B1A9FF7}"/>
              </a:ext>
            </a:extLst>
          </p:cNvPr>
          <p:cNvCxnSpPr>
            <a:cxnSpLocks/>
          </p:cNvCxnSpPr>
          <p:nvPr/>
        </p:nvCxnSpPr>
        <p:spPr>
          <a:xfrm>
            <a:off x="1612417" y="3896193"/>
            <a:ext cx="2020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5472B75-162E-42FB-A042-E78D15665F75}"/>
              </a:ext>
            </a:extLst>
          </p:cNvPr>
          <p:cNvSpPr txBox="1"/>
          <p:nvPr/>
        </p:nvSpPr>
        <p:spPr>
          <a:xfrm>
            <a:off x="3657774" y="3753176"/>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ফিবুলা</a:t>
            </a:r>
            <a:endParaRPr lang="en-US" sz="2000" dirty="0">
              <a:latin typeface="NikoshBAN" panose="02000000000000000000" pitchFamily="2" charset="0"/>
              <a:cs typeface="NikoshBAN" panose="02000000000000000000" pitchFamily="2" charset="0"/>
            </a:endParaRPr>
          </a:p>
        </p:txBody>
      </p:sp>
      <p:cxnSp>
        <p:nvCxnSpPr>
          <p:cNvPr id="31" name="Straight Connector 30">
            <a:extLst>
              <a:ext uri="{FF2B5EF4-FFF2-40B4-BE49-F238E27FC236}">
                <a16:creationId xmlns:a16="http://schemas.microsoft.com/office/drawing/2014/main" id="{9343C140-F6A8-45F0-A19F-59367CD7E4D0}"/>
              </a:ext>
            </a:extLst>
          </p:cNvPr>
          <p:cNvCxnSpPr>
            <a:cxnSpLocks/>
          </p:cNvCxnSpPr>
          <p:nvPr/>
        </p:nvCxnSpPr>
        <p:spPr>
          <a:xfrm>
            <a:off x="1764230" y="4543269"/>
            <a:ext cx="19699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6EBC7C-A855-429F-AB0E-B938E9DA533C}"/>
              </a:ext>
            </a:extLst>
          </p:cNvPr>
          <p:cNvSpPr txBox="1"/>
          <p:nvPr/>
        </p:nvSpPr>
        <p:spPr>
          <a:xfrm>
            <a:off x="3712209" y="4363679"/>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টার্সাল</a:t>
            </a:r>
            <a:endParaRPr lang="en-US" sz="2000" dirty="0">
              <a:latin typeface="NikoshBAN" panose="02000000000000000000" pitchFamily="2" charset="0"/>
              <a:cs typeface="NikoshBAN" panose="02000000000000000000" pitchFamily="2" charset="0"/>
            </a:endParaRPr>
          </a:p>
        </p:txBody>
      </p:sp>
      <p:cxnSp>
        <p:nvCxnSpPr>
          <p:cNvPr id="34" name="Straight Connector 33">
            <a:extLst>
              <a:ext uri="{FF2B5EF4-FFF2-40B4-BE49-F238E27FC236}">
                <a16:creationId xmlns:a16="http://schemas.microsoft.com/office/drawing/2014/main" id="{AC129723-72B8-4CA4-83FD-94AA082912BF}"/>
              </a:ext>
            </a:extLst>
          </p:cNvPr>
          <p:cNvCxnSpPr>
            <a:cxnSpLocks/>
          </p:cNvCxnSpPr>
          <p:nvPr/>
        </p:nvCxnSpPr>
        <p:spPr>
          <a:xfrm>
            <a:off x="1764230" y="4763789"/>
            <a:ext cx="19699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8FC6F99-4D95-4C08-8C0B-31DE17295AA7}"/>
              </a:ext>
            </a:extLst>
          </p:cNvPr>
          <p:cNvSpPr txBox="1"/>
          <p:nvPr/>
        </p:nvSpPr>
        <p:spPr>
          <a:xfrm>
            <a:off x="3713808" y="4590633"/>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মেটাটার্সাল</a:t>
            </a:r>
            <a:endParaRPr lang="en-US" sz="2000" dirty="0">
              <a:latin typeface="NikoshBAN" panose="02000000000000000000" pitchFamily="2" charset="0"/>
              <a:cs typeface="NikoshBAN" panose="02000000000000000000" pitchFamily="2" charset="0"/>
            </a:endParaRPr>
          </a:p>
        </p:txBody>
      </p:sp>
      <p:cxnSp>
        <p:nvCxnSpPr>
          <p:cNvPr id="36" name="Straight Connector 35">
            <a:extLst>
              <a:ext uri="{FF2B5EF4-FFF2-40B4-BE49-F238E27FC236}">
                <a16:creationId xmlns:a16="http://schemas.microsoft.com/office/drawing/2014/main" id="{AE0F16CC-37B3-4F9B-A022-04CC8F70152C}"/>
              </a:ext>
            </a:extLst>
          </p:cNvPr>
          <p:cNvCxnSpPr>
            <a:cxnSpLocks/>
          </p:cNvCxnSpPr>
          <p:nvPr/>
        </p:nvCxnSpPr>
        <p:spPr>
          <a:xfrm>
            <a:off x="1693008" y="4930198"/>
            <a:ext cx="20411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4A02873-12AE-4C84-A1A7-8089EF03FCAC}"/>
              </a:ext>
            </a:extLst>
          </p:cNvPr>
          <p:cNvSpPr txBox="1"/>
          <p:nvPr/>
        </p:nvSpPr>
        <p:spPr>
          <a:xfrm>
            <a:off x="3717108" y="4817172"/>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ফ্যালাঞ্জাস</a:t>
            </a:r>
            <a:endParaRPr lang="en-US" sz="2000" dirty="0">
              <a:latin typeface="NikoshBAN" panose="02000000000000000000" pitchFamily="2" charset="0"/>
              <a:cs typeface="NikoshBAN" panose="02000000000000000000" pitchFamily="2" charset="0"/>
            </a:endParaRPr>
          </a:p>
        </p:txBody>
      </p:sp>
      <p:cxnSp>
        <p:nvCxnSpPr>
          <p:cNvPr id="39" name="Straight Connector 38">
            <a:extLst>
              <a:ext uri="{FF2B5EF4-FFF2-40B4-BE49-F238E27FC236}">
                <a16:creationId xmlns:a16="http://schemas.microsoft.com/office/drawing/2014/main" id="{A4681BCD-726E-40C6-9564-BE10640B75D0}"/>
              </a:ext>
            </a:extLst>
          </p:cNvPr>
          <p:cNvCxnSpPr>
            <a:cxnSpLocks/>
          </p:cNvCxnSpPr>
          <p:nvPr/>
        </p:nvCxnSpPr>
        <p:spPr>
          <a:xfrm>
            <a:off x="8261198" y="1405274"/>
            <a:ext cx="1647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F96C398-C621-477A-A060-2C099BFDCF6B}"/>
              </a:ext>
            </a:extLst>
          </p:cNvPr>
          <p:cNvSpPr txBox="1"/>
          <p:nvPr/>
        </p:nvSpPr>
        <p:spPr>
          <a:xfrm>
            <a:off x="9908498" y="1205219"/>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মস্তক</a:t>
            </a:r>
            <a:endParaRPr lang="en-US" sz="2000" dirty="0">
              <a:latin typeface="NikoshBAN" panose="02000000000000000000" pitchFamily="2" charset="0"/>
              <a:cs typeface="NikoshBAN" panose="02000000000000000000" pitchFamily="2" charset="0"/>
            </a:endParaRPr>
          </a:p>
        </p:txBody>
      </p:sp>
      <p:cxnSp>
        <p:nvCxnSpPr>
          <p:cNvPr id="42" name="Straight Connector 41">
            <a:extLst>
              <a:ext uri="{FF2B5EF4-FFF2-40B4-BE49-F238E27FC236}">
                <a16:creationId xmlns:a16="http://schemas.microsoft.com/office/drawing/2014/main" id="{CF06C932-D7CA-4452-9AE2-2A5CB022EFFF}"/>
              </a:ext>
            </a:extLst>
          </p:cNvPr>
          <p:cNvCxnSpPr>
            <a:cxnSpLocks/>
          </p:cNvCxnSpPr>
          <p:nvPr/>
        </p:nvCxnSpPr>
        <p:spPr>
          <a:xfrm>
            <a:off x="7944348" y="1767537"/>
            <a:ext cx="19641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29107EE-BFF0-4FCE-A7BE-BB76C0405BF2}"/>
              </a:ext>
            </a:extLst>
          </p:cNvPr>
          <p:cNvSpPr txBox="1"/>
          <p:nvPr/>
        </p:nvSpPr>
        <p:spPr>
          <a:xfrm>
            <a:off x="9938478" y="1590405"/>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ছোট ট্রোক্যান্টার</a:t>
            </a:r>
            <a:endParaRPr lang="en-US" sz="2000" dirty="0">
              <a:latin typeface="NikoshBAN" panose="02000000000000000000" pitchFamily="2" charset="0"/>
              <a:cs typeface="NikoshBAN" panose="02000000000000000000" pitchFamily="2" charset="0"/>
            </a:endParaRPr>
          </a:p>
        </p:txBody>
      </p:sp>
      <p:cxnSp>
        <p:nvCxnSpPr>
          <p:cNvPr id="45" name="Straight Connector 44">
            <a:extLst>
              <a:ext uri="{FF2B5EF4-FFF2-40B4-BE49-F238E27FC236}">
                <a16:creationId xmlns:a16="http://schemas.microsoft.com/office/drawing/2014/main" id="{7227FD94-F240-4CFE-8945-39477F27FF3B}"/>
              </a:ext>
            </a:extLst>
          </p:cNvPr>
          <p:cNvCxnSpPr>
            <a:cxnSpLocks/>
          </p:cNvCxnSpPr>
          <p:nvPr/>
        </p:nvCxnSpPr>
        <p:spPr>
          <a:xfrm>
            <a:off x="7785923" y="2933361"/>
            <a:ext cx="21525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EC57992-2D73-4C26-BABC-B4F1616E30BF}"/>
              </a:ext>
            </a:extLst>
          </p:cNvPr>
          <p:cNvSpPr txBox="1"/>
          <p:nvPr/>
        </p:nvSpPr>
        <p:spPr>
          <a:xfrm>
            <a:off x="9992193" y="2733306"/>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দেহ</a:t>
            </a:r>
            <a:endParaRPr lang="en-US" sz="2000" dirty="0">
              <a:latin typeface="NikoshBAN" panose="02000000000000000000" pitchFamily="2" charset="0"/>
              <a:cs typeface="NikoshBAN" panose="02000000000000000000" pitchFamily="2" charset="0"/>
            </a:endParaRPr>
          </a:p>
        </p:txBody>
      </p:sp>
      <p:cxnSp>
        <p:nvCxnSpPr>
          <p:cNvPr id="48" name="Straight Connector 47">
            <a:extLst>
              <a:ext uri="{FF2B5EF4-FFF2-40B4-BE49-F238E27FC236}">
                <a16:creationId xmlns:a16="http://schemas.microsoft.com/office/drawing/2014/main" id="{069882DB-4EBB-4680-8D90-44158EA37D2F}"/>
              </a:ext>
            </a:extLst>
          </p:cNvPr>
          <p:cNvCxnSpPr>
            <a:cxnSpLocks/>
          </p:cNvCxnSpPr>
          <p:nvPr/>
        </p:nvCxnSpPr>
        <p:spPr>
          <a:xfrm>
            <a:off x="7785923" y="4763789"/>
            <a:ext cx="21525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572FF47-0760-4509-807C-C943CD0FFE32}"/>
              </a:ext>
            </a:extLst>
          </p:cNvPr>
          <p:cNvCxnSpPr/>
          <p:nvPr/>
        </p:nvCxnSpPr>
        <p:spPr>
          <a:xfrm>
            <a:off x="7674964" y="4543269"/>
            <a:ext cx="110959" cy="220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AF1215-53DC-4CE0-A03A-E5A66B0C6A6E}"/>
              </a:ext>
            </a:extLst>
          </p:cNvPr>
          <p:cNvCxnSpPr/>
          <p:nvPr/>
        </p:nvCxnSpPr>
        <p:spPr>
          <a:xfrm flipH="1">
            <a:off x="7785923" y="4520981"/>
            <a:ext cx="292524" cy="26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2F98D4-594C-4CA3-9970-CC11E84B36CE}"/>
              </a:ext>
            </a:extLst>
          </p:cNvPr>
          <p:cNvSpPr txBox="1"/>
          <p:nvPr/>
        </p:nvSpPr>
        <p:spPr>
          <a:xfrm>
            <a:off x="9978451" y="4563734"/>
            <a:ext cx="17988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কন্ডাইল</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608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outVertic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left)">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par>
                                <p:cTn id="128" presetID="10" presetClass="entr" presetSubtype="0" fill="hold"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fade">
                                      <p:cBhvr>
                                        <p:cTn id="130" dur="500"/>
                                        <p:tgtEl>
                                          <p:spTgt spid="5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left)">
                                      <p:cBhvr>
                                        <p:cTn id="135" dur="500"/>
                                        <p:tgtEl>
                                          <p:spTgt spid="48"/>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0" nodeType="clickEffect">
                                  <p:stCondLst>
                                    <p:cond delay="0"/>
                                  </p:stCondLst>
                                  <p:iterate type="lt">
                                    <p:tmPct val="10000"/>
                                  </p:iterate>
                                  <p:childTnLst>
                                    <p:set>
                                      <p:cBhvr>
                                        <p:cTn id="144" dur="1" fill="hold">
                                          <p:stCondLst>
                                            <p:cond delay="0"/>
                                          </p:stCondLst>
                                        </p:cTn>
                                        <p:tgtEl>
                                          <p:spTgt spid="5"/>
                                        </p:tgtEl>
                                        <p:attrNameLst>
                                          <p:attrName>style.visibility</p:attrName>
                                        </p:attrNameLst>
                                      </p:cBhvr>
                                      <p:to>
                                        <p:strVal val="visible"/>
                                      </p:to>
                                    </p:set>
                                    <p:anim calcmode="lin" valueType="num">
                                      <p:cBhvr>
                                        <p:cTn id="145" dur="500" fill="hold"/>
                                        <p:tgtEl>
                                          <p:spTgt spid="5"/>
                                        </p:tgtEl>
                                        <p:attrNameLst>
                                          <p:attrName>ppt_w</p:attrName>
                                        </p:attrNameLst>
                                      </p:cBhvr>
                                      <p:tavLst>
                                        <p:tav tm="0">
                                          <p:val>
                                            <p:fltVal val="0"/>
                                          </p:val>
                                        </p:tav>
                                        <p:tav tm="100000">
                                          <p:val>
                                            <p:strVal val="#ppt_w"/>
                                          </p:val>
                                        </p:tav>
                                      </p:tavLst>
                                    </p:anim>
                                    <p:anim calcmode="lin" valueType="num">
                                      <p:cBhvr>
                                        <p:cTn id="14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7" grpId="0"/>
      <p:bldP spid="19" grpId="0"/>
      <p:bldP spid="27" grpId="0"/>
      <p:bldP spid="30" grpId="0"/>
      <p:bldP spid="33" grpId="0"/>
      <p:bldP spid="35" grpId="0"/>
      <p:bldP spid="38" grpId="0"/>
      <p:bldP spid="41" grpId="0"/>
      <p:bldP spid="44" grpId="0"/>
      <p:bldP spid="47"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3580C-CC71-47F7-9546-6D507574D3B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2" b="98889" l="10000" r="90000"/>
                    </a14:imgEffect>
                  </a14:imgLayer>
                </a14:imgProps>
              </a:ext>
              <a:ext uri="{28A0092B-C50C-407E-A947-70E740481C1C}">
                <a14:useLocalDpi xmlns:a14="http://schemas.microsoft.com/office/drawing/2010/main" val="0"/>
              </a:ext>
            </a:extLst>
          </a:blip>
          <a:srcRect l="22026" r="25893"/>
          <a:stretch/>
        </p:blipFill>
        <p:spPr>
          <a:xfrm>
            <a:off x="7237064" y="700790"/>
            <a:ext cx="2521533" cy="4936662"/>
          </a:xfrm>
          <a:prstGeom prst="rect">
            <a:avLst/>
          </a:prstGeom>
        </p:spPr>
      </p:pic>
      <p:pic>
        <p:nvPicPr>
          <p:cNvPr id="5" name="Picture 4">
            <a:extLst>
              <a:ext uri="{FF2B5EF4-FFF2-40B4-BE49-F238E27FC236}">
                <a16:creationId xmlns:a16="http://schemas.microsoft.com/office/drawing/2014/main" id="{ACE1D36B-F043-4788-8027-A3B90F6EBC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000" b="88182" l="42714" r="63429"/>
                    </a14:imgEffect>
                  </a14:imgLayer>
                </a14:imgProps>
              </a:ext>
              <a:ext uri="{28A0092B-C50C-407E-A947-70E740481C1C}">
                <a14:useLocalDpi xmlns:a14="http://schemas.microsoft.com/office/drawing/2010/main" val="0"/>
              </a:ext>
            </a:extLst>
          </a:blip>
          <a:srcRect l="40407" t="4289" r="33952" b="8724"/>
          <a:stretch/>
        </p:blipFill>
        <p:spPr>
          <a:xfrm>
            <a:off x="1484027" y="674557"/>
            <a:ext cx="1709566" cy="4557010"/>
          </a:xfrm>
          <a:prstGeom prst="rect">
            <a:avLst/>
          </a:prstGeom>
        </p:spPr>
      </p:pic>
      <p:sp>
        <p:nvSpPr>
          <p:cNvPr id="7" name="TextBox 6">
            <a:extLst>
              <a:ext uri="{FF2B5EF4-FFF2-40B4-BE49-F238E27FC236}">
                <a16:creationId xmlns:a16="http://schemas.microsoft.com/office/drawing/2014/main" id="{F94308AE-5EFE-40F2-B233-11786B6B5C20}"/>
              </a:ext>
            </a:extLst>
          </p:cNvPr>
          <p:cNvSpPr txBox="1"/>
          <p:nvPr/>
        </p:nvSpPr>
        <p:spPr>
          <a:xfrm>
            <a:off x="358170" y="5527649"/>
            <a:ext cx="11752289" cy="830997"/>
          </a:xfrm>
          <a:prstGeom prst="rect">
            <a:avLst/>
          </a:prstGeom>
          <a:noFill/>
        </p:spPr>
        <p:txBody>
          <a:bodyPr wrap="square">
            <a:spAutoFit/>
          </a:bodyPr>
          <a:lstStyle/>
          <a:p>
            <a:pPr algn="just"/>
            <a:r>
              <a:rPr lang="as-IN" b="0" i="0" dirty="0">
                <a:solidFill>
                  <a:srgbClr val="000000"/>
                </a:solidFill>
                <a:effectLst/>
                <a:latin typeface="Times New Roman" panose="02020603050405020304" pitchFamily="18" charset="0"/>
              </a:rPr>
              <a:t>২</a:t>
            </a:r>
            <a:r>
              <a:rPr lang="as-IN" sz="2400" b="0" i="0" dirty="0">
                <a:solidFill>
                  <a:srgbClr val="000000"/>
                </a:solidFill>
                <a:effectLst>
                  <a:glow rad="228600">
                    <a:schemeClr val="accent2">
                      <a:satMod val="175000"/>
                      <a:alpha val="40000"/>
                    </a:schemeClr>
                  </a:glow>
                </a:effectLst>
                <a:latin typeface="NikoshBAN" panose="02000000000000000000" pitchFamily="2" charset="0"/>
                <a:cs typeface="NikoshBAN" panose="02000000000000000000" pitchFamily="2" charset="0"/>
              </a:rPr>
              <a:t>। টিবিয়া-ফিবুলা (</a:t>
            </a:r>
            <a:r>
              <a:rPr lang="en-US" sz="2400" b="0" i="0" dirty="0">
                <a:solidFill>
                  <a:srgbClr val="000000"/>
                </a:solidFill>
                <a:effectLst>
                  <a:glow rad="228600">
                    <a:schemeClr val="accent2">
                      <a:satMod val="175000"/>
                      <a:alpha val="40000"/>
                    </a:schemeClr>
                  </a:glow>
                </a:effectLst>
                <a:latin typeface="NikoshBAN" panose="02000000000000000000" pitchFamily="2" charset="0"/>
                <a:cs typeface="NikoshBAN" panose="02000000000000000000" pitchFamily="2" charset="0"/>
              </a:rPr>
              <a:t>Tibia-fibula): </a:t>
            </a:r>
            <a:r>
              <a:rPr lang="as-IN" sz="2400" b="0" i="0" dirty="0">
                <a:solidFill>
                  <a:srgbClr val="000000"/>
                </a:solidFill>
                <a:effectLst>
                  <a:glow rad="228600">
                    <a:schemeClr val="accent2">
                      <a:satMod val="175000"/>
                      <a:alpha val="40000"/>
                    </a:schemeClr>
                  </a:glow>
                </a:effectLst>
                <a:latin typeface="NikoshBAN" panose="02000000000000000000" pitchFamily="2" charset="0"/>
                <a:cs typeface="NikoshBAN" panose="02000000000000000000" pitchFamily="2" charset="0"/>
              </a:rPr>
              <a:t>এটি পশ্চাৎপদের দ্বিতীয় অস্থি। এটি যুগ্ম ও দ্বিতীয় দীর্ঘতল অস্থি। এটি ভেতরের দিকে মোটা ও বৃহদাকার টিবিয়া এবং বাইরের দিকে পাতলা ও সরু ফিবুলা নামক অস্থি নিয়ে গঠিত।</a:t>
            </a:r>
            <a:endParaRPr lang="en-US" sz="24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cxnSp>
        <p:nvCxnSpPr>
          <p:cNvPr id="9" name="Straight Connector 8">
            <a:extLst>
              <a:ext uri="{FF2B5EF4-FFF2-40B4-BE49-F238E27FC236}">
                <a16:creationId xmlns:a16="http://schemas.microsoft.com/office/drawing/2014/main" id="{964B64E2-2896-4571-9FEF-F41B126A62F5}"/>
              </a:ext>
            </a:extLst>
          </p:cNvPr>
          <p:cNvCxnSpPr/>
          <p:nvPr/>
        </p:nvCxnSpPr>
        <p:spPr>
          <a:xfrm>
            <a:off x="2548328" y="1334125"/>
            <a:ext cx="11242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AC86B1-0513-4162-93C1-0B9A363FFE93}"/>
              </a:ext>
            </a:extLst>
          </p:cNvPr>
          <p:cNvSpPr txBox="1"/>
          <p:nvPr/>
        </p:nvSpPr>
        <p:spPr>
          <a:xfrm>
            <a:off x="3777520" y="1214203"/>
            <a:ext cx="1814497"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মিডিয়াল কন্ডাইল</a:t>
            </a:r>
            <a:endParaRPr lang="en-US" sz="2400" dirty="0">
              <a:latin typeface="NikoshBAN" panose="02000000000000000000" pitchFamily="2" charset="0"/>
              <a:cs typeface="NikoshBAN" panose="02000000000000000000" pitchFamily="2" charset="0"/>
            </a:endParaRPr>
          </a:p>
        </p:txBody>
      </p:sp>
      <p:cxnSp>
        <p:nvCxnSpPr>
          <p:cNvPr id="11" name="Straight Connector 10">
            <a:extLst>
              <a:ext uri="{FF2B5EF4-FFF2-40B4-BE49-F238E27FC236}">
                <a16:creationId xmlns:a16="http://schemas.microsoft.com/office/drawing/2014/main" id="{49A397FE-11AC-4689-BC7F-B73A185F0A6A}"/>
              </a:ext>
            </a:extLst>
          </p:cNvPr>
          <p:cNvCxnSpPr/>
          <p:nvPr/>
        </p:nvCxnSpPr>
        <p:spPr>
          <a:xfrm>
            <a:off x="2355954" y="2505857"/>
            <a:ext cx="11242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812093-11D1-4DBE-9A84-2001FADDC4D9}"/>
              </a:ext>
            </a:extLst>
          </p:cNvPr>
          <p:cNvSpPr txBox="1"/>
          <p:nvPr/>
        </p:nvSpPr>
        <p:spPr>
          <a:xfrm>
            <a:off x="3544142" y="2322944"/>
            <a:ext cx="1814497"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টিবিয়া</a:t>
            </a:r>
            <a:endParaRPr lang="en-US" sz="2400" dirty="0">
              <a:latin typeface="NikoshBAN" panose="02000000000000000000" pitchFamily="2" charset="0"/>
              <a:cs typeface="NikoshBAN" panose="02000000000000000000" pitchFamily="2" charset="0"/>
            </a:endParaRPr>
          </a:p>
        </p:txBody>
      </p:sp>
      <p:cxnSp>
        <p:nvCxnSpPr>
          <p:cNvPr id="13" name="Straight Connector 12">
            <a:extLst>
              <a:ext uri="{FF2B5EF4-FFF2-40B4-BE49-F238E27FC236}">
                <a16:creationId xmlns:a16="http://schemas.microsoft.com/office/drawing/2014/main" id="{94A11687-3CEA-4742-92D7-6F444067E26C}"/>
              </a:ext>
            </a:extLst>
          </p:cNvPr>
          <p:cNvCxnSpPr>
            <a:cxnSpLocks/>
          </p:cNvCxnSpPr>
          <p:nvPr/>
        </p:nvCxnSpPr>
        <p:spPr>
          <a:xfrm>
            <a:off x="1986197" y="3317824"/>
            <a:ext cx="14940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F05123-4A35-4B84-B5E6-51501E389771}"/>
              </a:ext>
            </a:extLst>
          </p:cNvPr>
          <p:cNvSpPr txBox="1"/>
          <p:nvPr/>
        </p:nvSpPr>
        <p:spPr>
          <a:xfrm>
            <a:off x="3507354" y="3126671"/>
            <a:ext cx="1814497"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ফিবুলা</a:t>
            </a:r>
            <a:endParaRPr lang="en-US" sz="2400" dirty="0">
              <a:latin typeface="NikoshBAN" panose="02000000000000000000" pitchFamily="2" charset="0"/>
              <a:cs typeface="NikoshBAN" panose="02000000000000000000" pitchFamily="2" charset="0"/>
            </a:endParaRPr>
          </a:p>
        </p:txBody>
      </p:sp>
      <p:cxnSp>
        <p:nvCxnSpPr>
          <p:cNvPr id="16" name="Straight Connector 15">
            <a:extLst>
              <a:ext uri="{FF2B5EF4-FFF2-40B4-BE49-F238E27FC236}">
                <a16:creationId xmlns:a16="http://schemas.microsoft.com/office/drawing/2014/main" id="{EF54AB0B-3715-4976-98BE-0346434339DE}"/>
              </a:ext>
            </a:extLst>
          </p:cNvPr>
          <p:cNvCxnSpPr>
            <a:cxnSpLocks/>
          </p:cNvCxnSpPr>
          <p:nvPr/>
        </p:nvCxnSpPr>
        <p:spPr>
          <a:xfrm>
            <a:off x="2446583" y="4834329"/>
            <a:ext cx="10975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BA5731-2950-487B-8AD5-7964D05B63D5}"/>
              </a:ext>
            </a:extLst>
          </p:cNvPr>
          <p:cNvSpPr txBox="1"/>
          <p:nvPr/>
        </p:nvSpPr>
        <p:spPr>
          <a:xfrm>
            <a:off x="3552325" y="4603496"/>
            <a:ext cx="2233878"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মিডিয়াল ম্যালিওলাস</a:t>
            </a:r>
            <a:endParaRPr lang="en-US" sz="2400" dirty="0">
              <a:latin typeface="NikoshBAN" panose="02000000000000000000" pitchFamily="2" charset="0"/>
              <a:cs typeface="NikoshBAN" panose="02000000000000000000" pitchFamily="2" charset="0"/>
            </a:endParaRPr>
          </a:p>
        </p:txBody>
      </p:sp>
      <p:cxnSp>
        <p:nvCxnSpPr>
          <p:cNvPr id="19" name="Straight Connector 18">
            <a:extLst>
              <a:ext uri="{FF2B5EF4-FFF2-40B4-BE49-F238E27FC236}">
                <a16:creationId xmlns:a16="http://schemas.microsoft.com/office/drawing/2014/main" id="{7F249CD7-56F4-42B3-AD8E-748F4E597F78}"/>
              </a:ext>
            </a:extLst>
          </p:cNvPr>
          <p:cNvCxnSpPr>
            <a:cxnSpLocks/>
          </p:cNvCxnSpPr>
          <p:nvPr/>
        </p:nvCxnSpPr>
        <p:spPr>
          <a:xfrm>
            <a:off x="8819901" y="1595922"/>
            <a:ext cx="10975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B3C6C7-2092-4233-AD3D-A1CAEE6486DB}"/>
              </a:ext>
            </a:extLst>
          </p:cNvPr>
          <p:cNvSpPr txBox="1"/>
          <p:nvPr/>
        </p:nvSpPr>
        <p:spPr>
          <a:xfrm>
            <a:off x="9958122" y="1445035"/>
            <a:ext cx="2233878"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ট্যালাস</a:t>
            </a:r>
            <a:endParaRPr lang="en-US" sz="2400" dirty="0">
              <a:latin typeface="NikoshBAN" panose="02000000000000000000" pitchFamily="2" charset="0"/>
              <a:cs typeface="NikoshBAN" panose="02000000000000000000" pitchFamily="2" charset="0"/>
            </a:endParaRPr>
          </a:p>
        </p:txBody>
      </p:sp>
      <p:cxnSp>
        <p:nvCxnSpPr>
          <p:cNvPr id="23" name="Straight Connector 22">
            <a:extLst>
              <a:ext uri="{FF2B5EF4-FFF2-40B4-BE49-F238E27FC236}">
                <a16:creationId xmlns:a16="http://schemas.microsoft.com/office/drawing/2014/main" id="{BE1016AD-A8D6-46DA-B0FA-E1BD005571DA}"/>
              </a:ext>
            </a:extLst>
          </p:cNvPr>
          <p:cNvCxnSpPr>
            <a:cxnSpLocks/>
          </p:cNvCxnSpPr>
          <p:nvPr/>
        </p:nvCxnSpPr>
        <p:spPr>
          <a:xfrm>
            <a:off x="9242124" y="3891915"/>
            <a:ext cx="10975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C4A5E2-0AE8-4EBE-8108-508AFF4714A6}"/>
              </a:ext>
            </a:extLst>
          </p:cNvPr>
          <p:cNvSpPr txBox="1"/>
          <p:nvPr/>
        </p:nvSpPr>
        <p:spPr>
          <a:xfrm>
            <a:off x="10339683" y="3661082"/>
            <a:ext cx="2233878"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মেটাটার্সাল</a:t>
            </a:r>
            <a:endParaRPr lang="en-US" sz="2400" dirty="0">
              <a:latin typeface="NikoshBAN" panose="02000000000000000000" pitchFamily="2" charset="0"/>
              <a:cs typeface="NikoshBAN" panose="02000000000000000000" pitchFamily="2" charset="0"/>
            </a:endParaRPr>
          </a:p>
        </p:txBody>
      </p:sp>
      <p:cxnSp>
        <p:nvCxnSpPr>
          <p:cNvPr id="26" name="Straight Connector 25">
            <a:extLst>
              <a:ext uri="{FF2B5EF4-FFF2-40B4-BE49-F238E27FC236}">
                <a16:creationId xmlns:a16="http://schemas.microsoft.com/office/drawing/2014/main" id="{3D7AA3EF-2F2F-47B0-ABD7-B487DA12F122}"/>
              </a:ext>
            </a:extLst>
          </p:cNvPr>
          <p:cNvCxnSpPr/>
          <p:nvPr/>
        </p:nvCxnSpPr>
        <p:spPr>
          <a:xfrm flipV="1">
            <a:off x="9242124" y="5052524"/>
            <a:ext cx="1097559" cy="286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898EC1-D671-4923-8AEA-78B7F08823CC}"/>
              </a:ext>
            </a:extLst>
          </p:cNvPr>
          <p:cNvCxnSpPr>
            <a:cxnSpLocks/>
          </p:cNvCxnSpPr>
          <p:nvPr/>
        </p:nvCxnSpPr>
        <p:spPr>
          <a:xfrm>
            <a:off x="9309580" y="4526964"/>
            <a:ext cx="1030103" cy="525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E8F1E3-0B64-48CA-B59F-02DC6D444FAE}"/>
              </a:ext>
            </a:extLst>
          </p:cNvPr>
          <p:cNvSpPr txBox="1"/>
          <p:nvPr/>
        </p:nvSpPr>
        <p:spPr>
          <a:xfrm>
            <a:off x="10382265" y="4834328"/>
            <a:ext cx="1271574"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ফ্যালেঞ্জেস</a:t>
            </a:r>
            <a:endParaRPr lang="en-US" sz="24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A841C341-53EE-4C53-B88B-B270C5C3879B}"/>
              </a:ext>
            </a:extLst>
          </p:cNvPr>
          <p:cNvSpPr txBox="1"/>
          <p:nvPr/>
        </p:nvSpPr>
        <p:spPr>
          <a:xfrm>
            <a:off x="173418" y="5486245"/>
            <a:ext cx="11752289" cy="830997"/>
          </a:xfrm>
          <a:prstGeom prst="rect">
            <a:avLst/>
          </a:prstGeom>
          <a:noFill/>
        </p:spPr>
        <p:txBody>
          <a:bodyPr wrap="square">
            <a:spAutoFit/>
          </a:bodyPr>
          <a:lstStyle/>
          <a:p>
            <a:pPr algn="just"/>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৫। ফ্যালানজেস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Phalanges): </a:t>
            </a:r>
            <a:r>
              <a:rPr lang="as-IN"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পায়ের আঙ্গুলে অবস্থিত ক্ষুদ্রাকৃতির অস্থিসমূহকে ফ্যালানজেস বলে। বৃদ্ধাঙ্গুলিতে ২টি ও অন্যান্য ৪টি আঙ্গুলে ৪টি করে মোট ১৪টি ফ্যালানজেস থাকে।</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DB526AC9-8C3B-4088-BB06-A0269E689D24}"/>
              </a:ext>
            </a:extLst>
          </p:cNvPr>
          <p:cNvSpPr txBox="1"/>
          <p:nvPr/>
        </p:nvSpPr>
        <p:spPr>
          <a:xfrm>
            <a:off x="266293" y="5508546"/>
            <a:ext cx="11752289" cy="830997"/>
          </a:xfrm>
          <a:prstGeom prst="rect">
            <a:avLst/>
          </a:prstGeom>
          <a:noFill/>
        </p:spPr>
        <p:txBody>
          <a:bodyPr wrap="square">
            <a:spAutoFit/>
          </a:bodyPr>
          <a:lstStyle/>
          <a:p>
            <a:pPr algn="just"/>
            <a:r>
              <a:rPr lang="as-IN"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৩। টারসাল (</a:t>
            </a:r>
            <a:r>
              <a:rPr lang="en-US"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Tarsal) </a:t>
            </a:r>
            <a:r>
              <a:rPr lang="as-IN"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বা টার্সাস (</a:t>
            </a:r>
            <a:r>
              <a:rPr lang="en-US"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Tarsus) </a:t>
            </a:r>
            <a:r>
              <a:rPr lang="as-IN"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অস্থি: পায়ের গোড়ালি গঠনকারী ৭টি অস্থিকে টার্সাস অস্থি বলে। টার্সাস অস্থিগুলো হলো- ট্যালাস ১টি, ক্যালকেনিয়াস ১টি, কিউবয়েড ১টি, নাভিকুলার ১টি ও কুনিফর্ম ৩টি।</a:t>
            </a:r>
            <a:endParaRPr lang="en-US" sz="2400" dirty="0">
              <a:effectLst>
                <a:glow rad="101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3EA7E11C-AC98-4F06-AB3D-C12F345F6324}"/>
              </a:ext>
            </a:extLst>
          </p:cNvPr>
          <p:cNvSpPr txBox="1"/>
          <p:nvPr/>
        </p:nvSpPr>
        <p:spPr>
          <a:xfrm>
            <a:off x="538161" y="5463101"/>
            <a:ext cx="11915370" cy="830997"/>
          </a:xfrm>
          <a:prstGeom prst="rect">
            <a:avLst/>
          </a:prstGeom>
          <a:noFill/>
        </p:spPr>
        <p:txBody>
          <a:bodyPr wrap="square">
            <a:spAutoFit/>
          </a:bodyPr>
          <a:lstStyle/>
          <a:p>
            <a:r>
              <a:rPr lang="as-IN" sz="2400" b="0" i="0" dirty="0">
                <a:solidFill>
                  <a:srgbClr val="000000"/>
                </a:solidFill>
                <a:effectLst>
                  <a:glow rad="101600">
                    <a:schemeClr val="accent4">
                      <a:satMod val="175000"/>
                      <a:alpha val="40000"/>
                    </a:schemeClr>
                  </a:glow>
                </a:effectLst>
                <a:latin typeface="NikoshBAN" panose="02000000000000000000" pitchFamily="2" charset="0"/>
                <a:cs typeface="NikoshBAN" panose="02000000000000000000" pitchFamily="2" charset="0"/>
              </a:rPr>
              <a:t>৪। মেটাটার্সাস (</a:t>
            </a:r>
            <a:r>
              <a:rPr lang="en-US" sz="2400" b="0" i="0" dirty="0">
                <a:solidFill>
                  <a:srgbClr val="000000"/>
                </a:solidFill>
                <a:effectLst>
                  <a:glow rad="101600">
                    <a:schemeClr val="accent4">
                      <a:satMod val="175000"/>
                      <a:alpha val="40000"/>
                    </a:schemeClr>
                  </a:glow>
                </a:effectLst>
                <a:latin typeface="NikoshBAN" panose="02000000000000000000" pitchFamily="2" charset="0"/>
                <a:cs typeface="NikoshBAN" panose="02000000000000000000" pitchFamily="2" charset="0"/>
              </a:rPr>
              <a:t>Metatarsus bone): </a:t>
            </a:r>
            <a:r>
              <a:rPr lang="as-IN" sz="2400" b="0" i="0" dirty="0">
                <a:solidFill>
                  <a:srgbClr val="000000"/>
                </a:solidFill>
                <a:effectLst>
                  <a:glow rad="101600">
                    <a:schemeClr val="accent4">
                      <a:satMod val="175000"/>
                      <a:alpha val="40000"/>
                    </a:schemeClr>
                  </a:glow>
                </a:effectLst>
                <a:latin typeface="NikoshBAN" panose="02000000000000000000" pitchFamily="2" charset="0"/>
                <a:cs typeface="NikoshBAN" panose="02000000000000000000" pitchFamily="2" charset="0"/>
              </a:rPr>
              <a:t>পায়ের পাতায় ৫টি সরু ও লম্বাটে অস্থি থাকে। এদেরকে মেটাটারসাল বলে। এদের দুই মাথা মোটা এবং মধ্যভাগ সরু, নলাকার ও লম্বাটে।</a:t>
            </a:r>
            <a:endParaRPr lang="en-US" sz="2400"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03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in)">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par>
                                <p:cTn id="78" presetID="22" presetClass="entr" presetSubtype="8"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grpId="0" nodeType="clickEffect">
                                  <p:stCondLst>
                                    <p:cond delay="0"/>
                                  </p:stCondLst>
                                  <p:iterate type="lt">
                                    <p:tmPct val="10000"/>
                                  </p:iterate>
                                  <p:childTnLst>
                                    <p:set>
                                      <p:cBhvr>
                                        <p:cTn id="89" dur="1" fill="hold">
                                          <p:stCondLst>
                                            <p:cond delay="0"/>
                                          </p:stCondLst>
                                        </p:cTn>
                                        <p:tgtEl>
                                          <p:spTgt spid="7"/>
                                        </p:tgtEl>
                                        <p:attrNameLst>
                                          <p:attrName>style.visibility</p:attrName>
                                        </p:attrNameLst>
                                      </p:cBhvr>
                                      <p:to>
                                        <p:strVal val="visible"/>
                                      </p:to>
                                    </p:set>
                                    <p:animEffect transition="in" filter="strips(downLeft)">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xit" presetSubtype="12" fill="hold" grpId="1" nodeType="clickEffect">
                                  <p:stCondLst>
                                    <p:cond delay="0"/>
                                  </p:stCondLst>
                                  <p:iterate type="lt">
                                    <p:tmPct val="0"/>
                                  </p:iterate>
                                  <p:childTnLst>
                                    <p:animEffect transition="out" filter="strips(downLeft)">
                                      <p:cBhvr>
                                        <p:cTn id="94" dur="500"/>
                                        <p:tgtEl>
                                          <p:spTgt spid="7"/>
                                        </p:tgtEl>
                                      </p:cBhvr>
                                    </p:animEffect>
                                    <p:set>
                                      <p:cBhvr>
                                        <p:cTn id="95" dur="1" fill="hold">
                                          <p:stCondLst>
                                            <p:cond delay="499"/>
                                          </p:stCondLst>
                                        </p:cTn>
                                        <p:tgtEl>
                                          <p:spTgt spid="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iterate type="wd">
                                    <p:tmPct val="10000"/>
                                  </p:iterate>
                                  <p:childTnLst>
                                    <p:set>
                                      <p:cBhvr>
                                        <p:cTn id="99" dur="1" fill="hold">
                                          <p:stCondLst>
                                            <p:cond delay="0"/>
                                          </p:stCondLst>
                                        </p:cTn>
                                        <p:tgtEl>
                                          <p:spTgt spid="22">
                                            <p:txEl>
                                              <p:pRg st="0" end="0"/>
                                            </p:txEl>
                                          </p:spTgt>
                                        </p:tgtEl>
                                        <p:attrNameLst>
                                          <p:attrName>style.visibility</p:attrName>
                                        </p:attrNameLst>
                                      </p:cBhvr>
                                      <p:to>
                                        <p:strVal val="visible"/>
                                      </p:to>
                                    </p:set>
                                    <p:animEffect transition="in" filter="fade">
                                      <p:cBhvr>
                                        <p:cTn id="100" dur="1000"/>
                                        <p:tgtEl>
                                          <p:spTgt spid="22">
                                            <p:txEl>
                                              <p:pRg st="0" end="0"/>
                                            </p:txEl>
                                          </p:spTgt>
                                        </p:tgtEl>
                                      </p:cBhvr>
                                    </p:animEffect>
                                    <p:anim calcmode="lin" valueType="num">
                                      <p:cBhvr>
                                        <p:cTn id="10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02"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5" presetClass="exit" presetSubtype="0" fill="hold" grpId="0" nodeType="clickEffect">
                                  <p:stCondLst>
                                    <p:cond delay="0"/>
                                  </p:stCondLst>
                                  <p:iterate type="wd">
                                    <p:tmPct val="10000"/>
                                  </p:iterate>
                                  <p:childTnLst>
                                    <p:anim calcmode="lin" valueType="num">
                                      <p:cBhvr>
                                        <p:cTn id="106" dur="1000"/>
                                        <p:tgtEl>
                                          <p:spTgt spid="22">
                                            <p:txEl>
                                              <p:pRg st="0" end="0"/>
                                            </p:txEl>
                                          </p:spTgt>
                                        </p:tgtEl>
                                        <p:attrNameLst>
                                          <p:attrName>ppt_w</p:attrName>
                                        </p:attrNameLst>
                                      </p:cBhvr>
                                      <p:tavLst>
                                        <p:tav tm="0">
                                          <p:val>
                                            <p:strVal val="ppt_w"/>
                                          </p:val>
                                        </p:tav>
                                        <p:tav tm="100000">
                                          <p:val>
                                            <p:strVal val="ppt_w*0.70"/>
                                          </p:val>
                                        </p:tav>
                                      </p:tavLst>
                                    </p:anim>
                                    <p:anim calcmode="lin" valueType="num">
                                      <p:cBhvr>
                                        <p:cTn id="107" dur="1000"/>
                                        <p:tgtEl>
                                          <p:spTgt spid="22">
                                            <p:txEl>
                                              <p:pRg st="0" end="0"/>
                                            </p:txEl>
                                          </p:spTgt>
                                        </p:tgtEl>
                                        <p:attrNameLst>
                                          <p:attrName>ppt_h</p:attrName>
                                        </p:attrNameLst>
                                      </p:cBhvr>
                                      <p:tavLst>
                                        <p:tav tm="0">
                                          <p:val>
                                            <p:strVal val="ppt_h"/>
                                          </p:val>
                                        </p:tav>
                                        <p:tav tm="100000">
                                          <p:val>
                                            <p:strVal val="ppt_h"/>
                                          </p:val>
                                        </p:tav>
                                      </p:tavLst>
                                    </p:anim>
                                    <p:animEffect transition="out" filter="fade">
                                      <p:cBhvr>
                                        <p:cTn id="108" dur="1000"/>
                                        <p:tgtEl>
                                          <p:spTgt spid="22">
                                            <p:txEl>
                                              <p:pRg st="0" end="0"/>
                                            </p:txEl>
                                          </p:spTgt>
                                        </p:tgtEl>
                                      </p:cBhvr>
                                    </p:animEffect>
                                    <p:set>
                                      <p:cBhvr>
                                        <p:cTn id="109" dur="1" fill="hold">
                                          <p:stCondLst>
                                            <p:cond delay="999"/>
                                          </p:stCondLst>
                                        </p:cTn>
                                        <p:tgtEl>
                                          <p:spTgt spid="22">
                                            <p:txEl>
                                              <p:pRg st="0" end="0"/>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2" presetClass="entr" presetSubtype="0" fill="hold" grpId="0" nodeType="clickEffect">
                                  <p:stCondLst>
                                    <p:cond delay="0"/>
                                  </p:stCondLst>
                                  <p:iterate type="lt">
                                    <p:tmPct val="10000"/>
                                  </p:iterate>
                                  <p:childTnLst>
                                    <p:set>
                                      <p:cBhvr>
                                        <p:cTn id="113" dur="1" fill="hold">
                                          <p:stCondLst>
                                            <p:cond delay="0"/>
                                          </p:stCondLst>
                                        </p:cTn>
                                        <p:tgtEl>
                                          <p:spTgt spid="25"/>
                                        </p:tgtEl>
                                        <p:attrNameLst>
                                          <p:attrName>style.visibility</p:attrName>
                                        </p:attrNameLst>
                                      </p:cBhvr>
                                      <p:to>
                                        <p:strVal val="visible"/>
                                      </p:to>
                                    </p:set>
                                    <p:animScale>
                                      <p:cBhvr>
                                        <p:cTn id="11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25"/>
                                        </p:tgtEl>
                                        <p:attrNameLst>
                                          <p:attrName>ppt_x</p:attrName>
                                          <p:attrName>ppt_y</p:attrName>
                                        </p:attrNameLst>
                                      </p:cBhvr>
                                    </p:animMotion>
                                    <p:animEffect transition="in" filter="fade">
                                      <p:cBhvr>
                                        <p:cTn id="116" dur="10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52" presetClass="exit" presetSubtype="0" fill="hold" grpId="1" nodeType="clickEffect">
                                  <p:stCondLst>
                                    <p:cond delay="0"/>
                                  </p:stCondLst>
                                  <p:iterate type="lt">
                                    <p:tmPct val="0"/>
                                  </p:iterate>
                                  <p:childTnLst>
                                    <p:animScale>
                                      <p:cBhvr>
                                        <p:cTn id="120" dur="1000" accel="50000">
                                          <p:stCondLst>
                                            <p:cond delay="0"/>
                                          </p:stCondLst>
                                        </p:cTn>
                                        <p:tgtEl>
                                          <p:spTgt spid="2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25"/>
                                        </p:tgtEl>
                                        <p:attrNameLst>
                                          <p:attrName>ppt_x</p:attrName>
                                          <p:attrName>ppt_y</p:attrName>
                                        </p:attrNameLst>
                                      </p:cBhvr>
                                    </p:animMotion>
                                    <p:animEffect transition="out" filter="fade">
                                      <p:cBhvr>
                                        <p:cTn id="122" dur="1000"/>
                                        <p:tgtEl>
                                          <p:spTgt spid="25"/>
                                        </p:tgtEl>
                                      </p:cBhvr>
                                    </p:animEffect>
                                    <p:set>
                                      <p:cBhvr>
                                        <p:cTn id="123" dur="1" fill="hold">
                                          <p:stCondLst>
                                            <p:cond delay="999"/>
                                          </p:stCondLst>
                                        </p:cTn>
                                        <p:tgtEl>
                                          <p:spTgt spid="2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iterate type="wd">
                                    <p:tmPct val="10000"/>
                                  </p:iterate>
                                  <p:childTnLst>
                                    <p:set>
                                      <p:cBhvr>
                                        <p:cTn id="127" dur="1" fill="hold">
                                          <p:stCondLst>
                                            <p:cond delay="0"/>
                                          </p:stCondLst>
                                        </p:cTn>
                                        <p:tgtEl>
                                          <p:spTgt spid="31">
                                            <p:txEl>
                                              <p:pRg st="0" end="0"/>
                                            </p:txEl>
                                          </p:spTgt>
                                        </p:tgtEl>
                                        <p:attrNameLst>
                                          <p:attrName>style.visibility</p:attrName>
                                        </p:attrNameLst>
                                      </p:cBhvr>
                                      <p:to>
                                        <p:strVal val="visible"/>
                                      </p:to>
                                    </p:set>
                                    <p:animEffect transition="in" filter="box(in)">
                                      <p:cBhvr>
                                        <p:cTn id="128"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2" grpId="0"/>
      <p:bldP spid="15" grpId="0"/>
      <p:bldP spid="18" grpId="0"/>
      <p:bldP spid="20" grpId="0"/>
      <p:bldP spid="24" grpId="0"/>
      <p:bldP spid="29" grpId="0"/>
      <p:bldP spid="22" grpId="0" build="p"/>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CFC20-F9C6-4771-8A31-9923C68395E5}"/>
              </a:ext>
            </a:extLst>
          </p:cNvPr>
          <p:cNvSpPr txBox="1"/>
          <p:nvPr/>
        </p:nvSpPr>
        <p:spPr>
          <a:xfrm>
            <a:off x="4130337" y="763464"/>
            <a:ext cx="377457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5400" b="1" dirty="0">
                <a:solidFill>
                  <a:schemeClr val="tx1"/>
                </a:solidFill>
                <a:effectLst>
                  <a:glow rad="228600">
                    <a:schemeClr val="accent2">
                      <a:satMod val="175000"/>
                      <a:alpha val="40000"/>
                    </a:schemeClr>
                  </a:glow>
                </a:effectLst>
                <a:latin typeface="NikoshBAN" pitchFamily="2" charset="0"/>
                <a:cs typeface="NikoshBAN" pitchFamily="2" charset="0"/>
              </a:rPr>
              <a:t>বাড়ির কাজ</a:t>
            </a:r>
            <a:endParaRPr lang="en-US" sz="54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pic>
        <p:nvPicPr>
          <p:cNvPr id="3" name="Picture 2">
            <a:extLst>
              <a:ext uri="{FF2B5EF4-FFF2-40B4-BE49-F238E27FC236}">
                <a16:creationId xmlns:a16="http://schemas.microsoft.com/office/drawing/2014/main" id="{6329EA59-8483-46FA-BBEB-2FF542054DF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77" t="7407"/>
          <a:stretch/>
        </p:blipFill>
        <p:spPr>
          <a:xfrm>
            <a:off x="8901003" y="453958"/>
            <a:ext cx="2812026" cy="1832828"/>
          </a:xfrm>
          <a:prstGeom prst="rect">
            <a:avLst/>
          </a:prstGeom>
        </p:spPr>
      </p:pic>
      <p:sp>
        <p:nvSpPr>
          <p:cNvPr id="4" name="TextBox 3">
            <a:extLst>
              <a:ext uri="{FF2B5EF4-FFF2-40B4-BE49-F238E27FC236}">
                <a16:creationId xmlns:a16="http://schemas.microsoft.com/office/drawing/2014/main" id="{8F6B0E7E-CD15-49C8-81A1-EA585B36BDDE}"/>
              </a:ext>
            </a:extLst>
          </p:cNvPr>
          <p:cNvSpPr txBox="1"/>
          <p:nvPr/>
        </p:nvSpPr>
        <p:spPr>
          <a:xfrm>
            <a:off x="2245895" y="3136612"/>
            <a:ext cx="7700210"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উপাঙ্গীয় কঙালতন্ত্রের অস্থিসমূহের নাম ও কাজ বর্ননা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623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3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E086F-AD6A-4753-A556-ACF7762E8F30}"/>
              </a:ext>
            </a:extLst>
          </p:cNvPr>
          <p:cNvSpPr txBox="1"/>
          <p:nvPr/>
        </p:nvSpPr>
        <p:spPr>
          <a:xfrm>
            <a:off x="3099581" y="327071"/>
            <a:ext cx="5992838" cy="154744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bn-BD"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ধন্যবাদ</a:t>
            </a:r>
            <a:endParaRPr lang="en-US"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8914DAC-6EEA-446A-B228-3E63F7DF36D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288" b="89700" l="0" r="89815"/>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flipV="1">
            <a:off x="4202027" y="1329086"/>
            <a:ext cx="4476751" cy="4829088"/>
          </a:xfrm>
          <a:prstGeom prst="rect">
            <a:avLst/>
          </a:prstGeom>
        </p:spPr>
      </p:pic>
    </p:spTree>
    <p:extLst>
      <p:ext uri="{BB962C8B-B14F-4D97-AF65-F5344CB8AC3E}">
        <p14:creationId xmlns:p14="http://schemas.microsoft.com/office/powerpoint/2010/main" val="2864088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indefinite"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6D937-FDE7-428F-9C23-78C4603154FC}"/>
              </a:ext>
            </a:extLst>
          </p:cNvPr>
          <p:cNvSpPr/>
          <p:nvPr/>
        </p:nvSpPr>
        <p:spPr>
          <a:xfrm>
            <a:off x="0" y="0"/>
            <a:ext cx="12192000" cy="6858000"/>
          </a:xfrm>
          <a:prstGeom prst="rect">
            <a:avLst/>
          </a:prstGeom>
          <a:noFill/>
          <a:ln w="136525" cmpd="tri">
            <a:solidFill>
              <a:srgbClr val="521CA2"/>
            </a:solidFill>
          </a:ln>
          <a:effectLst>
            <a:glow rad="127000">
              <a:srgbClr val="00B0F0"/>
            </a:glow>
          </a:effectLst>
          <a:scene3d>
            <a:camera prst="orthographicFront"/>
            <a:lightRig rig="threePt" dir="t"/>
          </a:scene3d>
          <a:sp3d contourW="12700">
            <a:bevelT w="165100" prst="coolSlant"/>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a:extLst>
              <a:ext uri="{FF2B5EF4-FFF2-40B4-BE49-F238E27FC236}">
                <a16:creationId xmlns:a16="http://schemas.microsoft.com/office/drawing/2014/main" id="{03FBE3FA-BEBA-47E1-AF28-827639EFDA57}"/>
              </a:ext>
            </a:extLst>
          </p:cNvPr>
          <p:cNvSpPr txBox="1"/>
          <p:nvPr/>
        </p:nvSpPr>
        <p:spPr>
          <a:xfrm>
            <a:off x="575256" y="491004"/>
            <a:ext cx="11616744" cy="1446550"/>
          </a:xfrm>
          <a:prstGeom prst="rect">
            <a:avLst/>
          </a:prstGeom>
          <a:noFill/>
        </p:spPr>
        <p:txBody>
          <a:bodyPr wrap="square" rtlCol="0">
            <a:prstTxWarp prst="textWave1">
              <a:avLst/>
            </a:prstTxWarp>
            <a:spAutoFit/>
            <a:scene3d>
              <a:camera prst="perspectiveFront"/>
              <a:lightRig rig="soft" dir="t">
                <a:rot lat="0" lon="0" rev="15600000"/>
              </a:lightRig>
            </a:scene3d>
            <a:sp3d extrusionH="57150" prstMaterial="softEdge">
              <a:bevelT w="25400" h="38100"/>
            </a:sp3d>
          </a:bodyPr>
          <a:lstStyle/>
          <a:p>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আজকের</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ক্লাসে</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সবাইকে</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শুভেচ্ছা</a:t>
            </a:r>
            <a:endPar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35FDF88-1980-481F-B089-AE71E31886E3}"/>
              </a:ext>
            </a:extLst>
          </p:cNvPr>
          <p:cNvPicPr>
            <a:picLocks noChangeAspect="1"/>
          </p:cNvPicPr>
          <p:nvPr/>
        </p:nvPicPr>
        <p:blipFill rotWithShape="1">
          <a:blip r:embed="rId2">
            <a:extLst>
              <a:ext uri="{28A0092B-C50C-407E-A947-70E740481C1C}">
                <a14:useLocalDpi xmlns:a14="http://schemas.microsoft.com/office/drawing/2010/main" val="0"/>
              </a:ext>
            </a:extLst>
          </a:blip>
          <a:srcRect l="10452" t="13466" r="11150" b="16622"/>
          <a:stretch/>
        </p:blipFill>
        <p:spPr>
          <a:xfrm>
            <a:off x="4290645" y="1937554"/>
            <a:ext cx="3165231" cy="3235570"/>
          </a:xfrm>
          <a:prstGeom prst="rect">
            <a:avLst/>
          </a:prstGeom>
        </p:spPr>
      </p:pic>
    </p:spTree>
    <p:extLst>
      <p:ext uri="{BB962C8B-B14F-4D97-AF65-F5344CB8AC3E}">
        <p14:creationId xmlns:p14="http://schemas.microsoft.com/office/powerpoint/2010/main" val="419484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lin ang="81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6F382-78DB-43D8-AE16-BA040F1905B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70" b="100000" l="1826" r="100000">
                        <a14:foregroundMark x1="21005" y1="86957" x2="8676" y2="84783"/>
                        <a14:foregroundMark x1="54795" y1="67826" x2="54795" y2="61739"/>
                        <a14:foregroundMark x1="90868" y1="10870" x2="96347" y2="8261"/>
                      </a14:backgroundRemoval>
                    </a14:imgEffect>
                  </a14:imgLayer>
                </a14:imgProps>
              </a:ext>
              <a:ext uri="{28A0092B-C50C-407E-A947-70E740481C1C}">
                <a14:useLocalDpi xmlns:a14="http://schemas.microsoft.com/office/drawing/2010/main" val="0"/>
              </a:ext>
            </a:extLst>
          </a:blip>
          <a:stretch>
            <a:fillRect/>
          </a:stretch>
        </p:blipFill>
        <p:spPr>
          <a:xfrm>
            <a:off x="7730311" y="5149032"/>
            <a:ext cx="4567707" cy="1662753"/>
          </a:xfrm>
          <a:prstGeom prst="rect">
            <a:avLst/>
          </a:prstGeom>
        </p:spPr>
      </p:pic>
      <p:sp>
        <p:nvSpPr>
          <p:cNvPr id="4" name="Snip Diagonal Corner Rectangle 10">
            <a:extLst>
              <a:ext uri="{FF2B5EF4-FFF2-40B4-BE49-F238E27FC236}">
                <a16:creationId xmlns:a16="http://schemas.microsoft.com/office/drawing/2014/main" id="{4960F134-3A81-4A45-BEF2-FD5C4880121A}"/>
              </a:ext>
            </a:extLst>
          </p:cNvPr>
          <p:cNvSpPr/>
          <p:nvPr/>
        </p:nvSpPr>
        <p:spPr>
          <a:xfrm>
            <a:off x="729374" y="2297049"/>
            <a:ext cx="7122017" cy="3683358"/>
          </a:xfrm>
          <a:prstGeom prst="snip2Diag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B22424BB-4AC1-4C77-90AF-0007A0E24D81}"/>
              </a:ext>
            </a:extLst>
          </p:cNvPr>
          <p:cNvSpPr/>
          <p:nvPr/>
        </p:nvSpPr>
        <p:spPr>
          <a:xfrm>
            <a:off x="729374" y="2419062"/>
            <a:ext cx="6732104" cy="3046988"/>
          </a:xfrm>
          <a:prstGeom prst="rect">
            <a:avLst/>
          </a:prstGeom>
          <a:ln>
            <a:noFill/>
          </a:ln>
          <a:scene3d>
            <a:camera prst="perspectiveRelaxedModerately"/>
            <a:lightRig rig="threePt" dir="t"/>
          </a:scene3d>
        </p:spPr>
        <p:txBody>
          <a:bodyPr wrap="square">
            <a:spAutoFit/>
          </a:bodyPr>
          <a:lstStyle/>
          <a:p>
            <a:pPr algn="ct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আমিনা</a:t>
            </a:r>
            <a:r>
              <a:rPr lang="en-US" sz="28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বেগম</a:t>
            </a:r>
            <a:endParaRPr lang="en-US" sz="24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অনার্স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এম</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a:t>
            </a: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প্রভাষক</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জীববিজ্ঞান</a:t>
            </a:r>
            <a:r>
              <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বিভাগ</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মুফজ্জল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হোসেন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মহিলা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ডিগ্রি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কলেজ</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রাজনগর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মৌলভীবাজার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Email:aminabegum1500@gmail.com</a:t>
            </a:r>
          </a:p>
        </p:txBody>
      </p:sp>
      <p:pic>
        <p:nvPicPr>
          <p:cNvPr id="6" name="Picture 5">
            <a:extLst>
              <a:ext uri="{FF2B5EF4-FFF2-40B4-BE49-F238E27FC236}">
                <a16:creationId xmlns:a16="http://schemas.microsoft.com/office/drawing/2014/main" id="{DF1AD86B-5449-4174-911D-A01114F26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60" y="2552220"/>
            <a:ext cx="2002603" cy="2931023"/>
          </a:xfrm>
          <a:prstGeom prst="rect">
            <a:avLst/>
          </a:prstGeom>
          <a:ln>
            <a:noFill/>
          </a:ln>
          <a:effectLst>
            <a:outerShdw blurRad="292100" dist="139700" dir="2700000" algn="tl" rotWithShape="0">
              <a:srgbClr val="333333">
                <a:alpha val="65000"/>
              </a:srgbClr>
            </a:outerShdw>
          </a:effectLst>
        </p:spPr>
      </p:pic>
      <p:sp>
        <p:nvSpPr>
          <p:cNvPr id="7" name="Star: 32 Points 6">
            <a:extLst>
              <a:ext uri="{FF2B5EF4-FFF2-40B4-BE49-F238E27FC236}">
                <a16:creationId xmlns:a16="http://schemas.microsoft.com/office/drawing/2014/main" id="{DBC5EBDB-BE6C-455B-B723-59BC3213135E}"/>
              </a:ext>
            </a:extLst>
          </p:cNvPr>
          <p:cNvSpPr/>
          <p:nvPr/>
        </p:nvSpPr>
        <p:spPr>
          <a:xfrm>
            <a:off x="3398660" y="265517"/>
            <a:ext cx="4225632" cy="1126435"/>
          </a:xfrm>
          <a:prstGeom prst="star3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anose="02000000000000000000" pitchFamily="2" charset="0"/>
                <a:cs typeface="NikoshBAN" panose="02000000000000000000" pitchFamily="2" charset="0"/>
              </a:rPr>
              <a:t>শিক্ষক পরিচিতি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203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0" end="0"/>
                                            </p:txEl>
                                          </p:spTgt>
                                        </p:tgtEl>
                                        <p:attrNameLst>
                                          <p:attrName>ppt_w</p:attrName>
                                        </p:attrNameLst>
                                      </p:cBhvr>
                                    </p:anim>
                                    <p:anim by="(#ppt_w*0.50)" calcmode="lin" valueType="num">
                                      <p:cBhvr>
                                        <p:cTn id="30" dur="500" decel="50000" autoRev="1" fill="hold">
                                          <p:stCondLst>
                                            <p:cond delay="0"/>
                                          </p:stCondLst>
                                        </p:cTn>
                                        <p:tgtEl>
                                          <p:spTgt spid="5">
                                            <p:txEl>
                                              <p:pRg st="0" end="0"/>
                                            </p:txEl>
                                          </p:spTgt>
                                        </p:tgtEl>
                                        <p:attrNameLst>
                                          <p:attrName>ppt_x</p:attrName>
                                        </p:attrNameLst>
                                      </p:cBhvr>
                                    </p:anim>
                                    <p:anim from="(-#ppt_h/2)" to="(#ppt_y)" calcmode="lin" valueType="num">
                                      <p:cBhvr>
                                        <p:cTn id="31" dur="1000" fill="hold">
                                          <p:stCondLst>
                                            <p:cond delay="0"/>
                                          </p:stCondLst>
                                        </p:cTn>
                                        <p:tgtEl>
                                          <p:spTgt spid="5">
                                            <p:txEl>
                                              <p:pRg st="0" end="0"/>
                                            </p:txEl>
                                          </p:spTgt>
                                        </p:tgtEl>
                                        <p:attrNameLst>
                                          <p:attrName>ppt_y</p:attrName>
                                        </p:attrNameLst>
                                      </p:cBhvr>
                                    </p:anim>
                                    <p:animRot by="21600000">
                                      <p:cBhvr>
                                        <p:cTn id="32" dur="1000" fill="hold">
                                          <p:stCondLst>
                                            <p:cond delay="0"/>
                                          </p:stCondLst>
                                        </p:cTn>
                                        <p:tgtEl>
                                          <p:spTgt spid="5">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5">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1" end="1"/>
                                            </p:txEl>
                                          </p:spTgt>
                                        </p:tgtEl>
                                        <p:attrNameLst>
                                          <p:attrName>ppt_w</p:attrName>
                                        </p:attrNameLst>
                                      </p:cBhvr>
                                    </p:anim>
                                    <p:anim by="(#ppt_w*0.50)" calcmode="lin" valueType="num">
                                      <p:cBhvr>
                                        <p:cTn id="38" dur="500" decel="50000" autoRev="1" fill="hold">
                                          <p:stCondLst>
                                            <p:cond delay="0"/>
                                          </p:stCondLst>
                                        </p:cTn>
                                        <p:tgtEl>
                                          <p:spTgt spid="5">
                                            <p:txEl>
                                              <p:pRg st="1" end="1"/>
                                            </p:txEl>
                                          </p:spTgt>
                                        </p:tgtEl>
                                        <p:attrNameLst>
                                          <p:attrName>ppt_x</p:attrName>
                                        </p:attrNameLst>
                                      </p:cBhvr>
                                    </p:anim>
                                    <p:anim from="(-#ppt_h/2)" to="(#ppt_y)" calcmode="lin" valueType="num">
                                      <p:cBhvr>
                                        <p:cTn id="39" dur="1000" fill="hold">
                                          <p:stCondLst>
                                            <p:cond delay="0"/>
                                          </p:stCondLst>
                                        </p:cTn>
                                        <p:tgtEl>
                                          <p:spTgt spid="5">
                                            <p:txEl>
                                              <p:pRg st="1" end="1"/>
                                            </p:txEl>
                                          </p:spTgt>
                                        </p:tgtEl>
                                        <p:attrNameLst>
                                          <p:attrName>ppt_y</p:attrName>
                                        </p:attrNameLst>
                                      </p:cBhvr>
                                    </p:anim>
                                    <p:animRot by="21600000">
                                      <p:cBhvr>
                                        <p:cTn id="40" dur="1000" fill="hold">
                                          <p:stCondLst>
                                            <p:cond delay="0"/>
                                          </p:stCondLst>
                                        </p:cTn>
                                        <p:tgtEl>
                                          <p:spTgt spid="5">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2" end="2"/>
                                            </p:txEl>
                                          </p:spTgt>
                                        </p:tgtEl>
                                        <p:attrNameLst>
                                          <p:attrName>ppt_w</p:attrName>
                                        </p:attrNameLst>
                                      </p:cBhvr>
                                    </p:anim>
                                    <p:anim by="(#ppt_w*0.50)" calcmode="lin" valueType="num">
                                      <p:cBhvr>
                                        <p:cTn id="46" dur="500" decel="50000" autoRev="1" fill="hold">
                                          <p:stCondLst>
                                            <p:cond delay="0"/>
                                          </p:stCondLst>
                                        </p:cTn>
                                        <p:tgtEl>
                                          <p:spTgt spid="5">
                                            <p:txEl>
                                              <p:pRg st="2" end="2"/>
                                            </p:txEl>
                                          </p:spTgt>
                                        </p:tgtEl>
                                        <p:attrNameLst>
                                          <p:attrName>ppt_x</p:attrName>
                                        </p:attrNameLst>
                                      </p:cBhvr>
                                    </p:anim>
                                    <p:anim from="(-#ppt_h/2)" to="(#ppt_y)" calcmode="lin" valueType="num">
                                      <p:cBhvr>
                                        <p:cTn id="47" dur="1000" fill="hold">
                                          <p:stCondLst>
                                            <p:cond delay="0"/>
                                          </p:stCondLst>
                                        </p:cTn>
                                        <p:tgtEl>
                                          <p:spTgt spid="5">
                                            <p:txEl>
                                              <p:pRg st="2" end="2"/>
                                            </p:txEl>
                                          </p:spTgt>
                                        </p:tgtEl>
                                        <p:attrNameLst>
                                          <p:attrName>ppt_y</p:attrName>
                                        </p:attrNameLst>
                                      </p:cBhvr>
                                    </p:anim>
                                    <p:animRot by="21600000">
                                      <p:cBhvr>
                                        <p:cTn id="48" dur="1000" fill="hold">
                                          <p:stCondLst>
                                            <p:cond delay="0"/>
                                          </p:stCondLst>
                                        </p:cTn>
                                        <p:tgtEl>
                                          <p:spTgt spid="5">
                                            <p:txEl>
                                              <p:pRg st="2" end="2"/>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5">
                                            <p:txEl>
                                              <p:pRg st="3" end="3"/>
                                            </p:txEl>
                                          </p:spTgt>
                                        </p:tgtEl>
                                        <p:attrNameLst>
                                          <p:attrName>style.visibility</p:attrName>
                                        </p:attrNameLst>
                                      </p:cBhvr>
                                      <p:to>
                                        <p:strVal val="visible"/>
                                      </p:to>
                                    </p:set>
                                    <p:anim by="(-#ppt_w*2)" calcmode="lin" valueType="num">
                                      <p:cBhvr rctx="PPT">
                                        <p:cTn id="53" dur="500" autoRev="1" fill="hold">
                                          <p:stCondLst>
                                            <p:cond delay="0"/>
                                          </p:stCondLst>
                                        </p:cTn>
                                        <p:tgtEl>
                                          <p:spTgt spid="5">
                                            <p:txEl>
                                              <p:pRg st="3" end="3"/>
                                            </p:txEl>
                                          </p:spTgt>
                                        </p:tgtEl>
                                        <p:attrNameLst>
                                          <p:attrName>ppt_w</p:attrName>
                                        </p:attrNameLst>
                                      </p:cBhvr>
                                    </p:anim>
                                    <p:anim by="(#ppt_w*0.50)" calcmode="lin" valueType="num">
                                      <p:cBhvr>
                                        <p:cTn id="54" dur="500" decel="50000" autoRev="1" fill="hold">
                                          <p:stCondLst>
                                            <p:cond delay="0"/>
                                          </p:stCondLst>
                                        </p:cTn>
                                        <p:tgtEl>
                                          <p:spTgt spid="5">
                                            <p:txEl>
                                              <p:pRg st="3" end="3"/>
                                            </p:txEl>
                                          </p:spTgt>
                                        </p:tgtEl>
                                        <p:attrNameLst>
                                          <p:attrName>ppt_x</p:attrName>
                                        </p:attrNameLst>
                                      </p:cBhvr>
                                    </p:anim>
                                    <p:anim from="(-#ppt_h/2)" to="(#ppt_y)" calcmode="lin" valueType="num">
                                      <p:cBhvr>
                                        <p:cTn id="55" dur="1000" fill="hold">
                                          <p:stCondLst>
                                            <p:cond delay="0"/>
                                          </p:stCondLst>
                                        </p:cTn>
                                        <p:tgtEl>
                                          <p:spTgt spid="5">
                                            <p:txEl>
                                              <p:pRg st="3" end="3"/>
                                            </p:txEl>
                                          </p:spTgt>
                                        </p:tgtEl>
                                        <p:attrNameLst>
                                          <p:attrName>ppt_y</p:attrName>
                                        </p:attrNameLst>
                                      </p:cBhvr>
                                    </p:anim>
                                    <p:animRot by="21600000">
                                      <p:cBhvr>
                                        <p:cTn id="56" dur="1000" fill="hold">
                                          <p:stCondLst>
                                            <p:cond delay="0"/>
                                          </p:stCondLst>
                                        </p:cTn>
                                        <p:tgtEl>
                                          <p:spTgt spid="5">
                                            <p:txEl>
                                              <p:pRg st="3" end="3"/>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5">
                                            <p:txEl>
                                              <p:pRg st="4" end="4"/>
                                            </p:txEl>
                                          </p:spTgt>
                                        </p:tgtEl>
                                        <p:attrNameLst>
                                          <p:attrName>style.visibility</p:attrName>
                                        </p:attrNameLst>
                                      </p:cBhvr>
                                      <p:to>
                                        <p:strVal val="visible"/>
                                      </p:to>
                                    </p:set>
                                    <p:anim by="(-#ppt_w*2)" calcmode="lin" valueType="num">
                                      <p:cBhvr rctx="PPT">
                                        <p:cTn id="61" dur="500" autoRev="1" fill="hold">
                                          <p:stCondLst>
                                            <p:cond delay="0"/>
                                          </p:stCondLst>
                                        </p:cTn>
                                        <p:tgtEl>
                                          <p:spTgt spid="5">
                                            <p:txEl>
                                              <p:pRg st="4" end="4"/>
                                            </p:txEl>
                                          </p:spTgt>
                                        </p:tgtEl>
                                        <p:attrNameLst>
                                          <p:attrName>ppt_w</p:attrName>
                                        </p:attrNameLst>
                                      </p:cBhvr>
                                    </p:anim>
                                    <p:anim by="(#ppt_w*0.50)" calcmode="lin" valueType="num">
                                      <p:cBhvr>
                                        <p:cTn id="62" dur="500" decel="50000" autoRev="1" fill="hold">
                                          <p:stCondLst>
                                            <p:cond delay="0"/>
                                          </p:stCondLst>
                                        </p:cTn>
                                        <p:tgtEl>
                                          <p:spTgt spid="5">
                                            <p:txEl>
                                              <p:pRg st="4" end="4"/>
                                            </p:txEl>
                                          </p:spTgt>
                                        </p:tgtEl>
                                        <p:attrNameLst>
                                          <p:attrName>ppt_x</p:attrName>
                                        </p:attrNameLst>
                                      </p:cBhvr>
                                    </p:anim>
                                    <p:anim from="(-#ppt_h/2)" to="(#ppt_y)" calcmode="lin" valueType="num">
                                      <p:cBhvr>
                                        <p:cTn id="63" dur="1000" fill="hold">
                                          <p:stCondLst>
                                            <p:cond delay="0"/>
                                          </p:stCondLst>
                                        </p:cTn>
                                        <p:tgtEl>
                                          <p:spTgt spid="5">
                                            <p:txEl>
                                              <p:pRg st="4" end="4"/>
                                            </p:txEl>
                                          </p:spTgt>
                                        </p:tgtEl>
                                        <p:attrNameLst>
                                          <p:attrName>ppt_y</p:attrName>
                                        </p:attrNameLst>
                                      </p:cBhvr>
                                    </p:anim>
                                    <p:animRot by="21600000">
                                      <p:cBhvr>
                                        <p:cTn id="64" dur="1000" fill="hold">
                                          <p:stCondLst>
                                            <p:cond delay="0"/>
                                          </p:stCondLst>
                                        </p:cTn>
                                        <p:tgtEl>
                                          <p:spTgt spid="5">
                                            <p:txEl>
                                              <p:pRg st="4" end="4"/>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nodeType="clickEffect">
                                  <p:stCondLst>
                                    <p:cond delay="0"/>
                                  </p:stCondLst>
                                  <p:iterate type="lt">
                                    <p:tmPct val="10000"/>
                                  </p:iterate>
                                  <p:childTnLst>
                                    <p:set>
                                      <p:cBhvr>
                                        <p:cTn id="68" dur="1" fill="hold">
                                          <p:stCondLst>
                                            <p:cond delay="0"/>
                                          </p:stCondLst>
                                        </p:cTn>
                                        <p:tgtEl>
                                          <p:spTgt spid="5">
                                            <p:txEl>
                                              <p:pRg st="5" end="5"/>
                                            </p:txEl>
                                          </p:spTgt>
                                        </p:tgtEl>
                                        <p:attrNameLst>
                                          <p:attrName>style.visibility</p:attrName>
                                        </p:attrNameLst>
                                      </p:cBhvr>
                                      <p:to>
                                        <p:strVal val="visible"/>
                                      </p:to>
                                    </p:set>
                                    <p:anim by="(-#ppt_w*2)" calcmode="lin" valueType="num">
                                      <p:cBhvr rctx="PPT">
                                        <p:cTn id="69" dur="500" autoRev="1" fill="hold">
                                          <p:stCondLst>
                                            <p:cond delay="0"/>
                                          </p:stCondLst>
                                        </p:cTn>
                                        <p:tgtEl>
                                          <p:spTgt spid="5">
                                            <p:txEl>
                                              <p:pRg st="5" end="5"/>
                                            </p:txEl>
                                          </p:spTgt>
                                        </p:tgtEl>
                                        <p:attrNameLst>
                                          <p:attrName>ppt_w</p:attrName>
                                        </p:attrNameLst>
                                      </p:cBhvr>
                                    </p:anim>
                                    <p:anim by="(#ppt_w*0.50)" calcmode="lin" valueType="num">
                                      <p:cBhvr>
                                        <p:cTn id="70" dur="500" decel="50000" autoRev="1" fill="hold">
                                          <p:stCondLst>
                                            <p:cond delay="0"/>
                                          </p:stCondLst>
                                        </p:cTn>
                                        <p:tgtEl>
                                          <p:spTgt spid="5">
                                            <p:txEl>
                                              <p:pRg st="5" end="5"/>
                                            </p:txEl>
                                          </p:spTgt>
                                        </p:tgtEl>
                                        <p:attrNameLst>
                                          <p:attrName>ppt_x</p:attrName>
                                        </p:attrNameLst>
                                      </p:cBhvr>
                                    </p:anim>
                                    <p:anim from="(-#ppt_h/2)" to="(#ppt_y)" calcmode="lin" valueType="num">
                                      <p:cBhvr>
                                        <p:cTn id="71" dur="1000" fill="hold">
                                          <p:stCondLst>
                                            <p:cond delay="0"/>
                                          </p:stCondLst>
                                        </p:cTn>
                                        <p:tgtEl>
                                          <p:spTgt spid="5">
                                            <p:txEl>
                                              <p:pRg st="5" end="5"/>
                                            </p:txEl>
                                          </p:spTgt>
                                        </p:tgtEl>
                                        <p:attrNameLst>
                                          <p:attrName>ppt_y</p:attrName>
                                        </p:attrNameLst>
                                      </p:cBhvr>
                                    </p:anim>
                                    <p:animRot by="21600000">
                                      <p:cBhvr>
                                        <p:cTn id="72" dur="1000" fill="hold">
                                          <p:stCondLst>
                                            <p:cond delay="0"/>
                                          </p:stCondLst>
                                        </p:cTn>
                                        <p:tgtEl>
                                          <p:spTgt spid="5">
                                            <p:txEl>
                                              <p:pRg st="5" end="5"/>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nodeType="clickEffect">
                                  <p:stCondLst>
                                    <p:cond delay="0"/>
                                  </p:stCondLst>
                                  <p:iterate type="lt">
                                    <p:tmPct val="10000"/>
                                  </p:iterate>
                                  <p:childTnLst>
                                    <p:set>
                                      <p:cBhvr>
                                        <p:cTn id="76" dur="1" fill="hold">
                                          <p:stCondLst>
                                            <p:cond delay="0"/>
                                          </p:stCondLst>
                                        </p:cTn>
                                        <p:tgtEl>
                                          <p:spTgt spid="5">
                                            <p:txEl>
                                              <p:pRg st="6" end="6"/>
                                            </p:txEl>
                                          </p:spTgt>
                                        </p:tgtEl>
                                        <p:attrNameLst>
                                          <p:attrName>style.visibility</p:attrName>
                                        </p:attrNameLst>
                                      </p:cBhvr>
                                      <p:to>
                                        <p:strVal val="visible"/>
                                      </p:to>
                                    </p:set>
                                    <p:anim by="(-#ppt_w*2)" calcmode="lin" valueType="num">
                                      <p:cBhvr rctx="PPT">
                                        <p:cTn id="77" dur="500" autoRev="1" fill="hold">
                                          <p:stCondLst>
                                            <p:cond delay="0"/>
                                          </p:stCondLst>
                                        </p:cTn>
                                        <p:tgtEl>
                                          <p:spTgt spid="5">
                                            <p:txEl>
                                              <p:pRg st="6" end="6"/>
                                            </p:txEl>
                                          </p:spTgt>
                                        </p:tgtEl>
                                        <p:attrNameLst>
                                          <p:attrName>ppt_w</p:attrName>
                                        </p:attrNameLst>
                                      </p:cBhvr>
                                    </p:anim>
                                    <p:anim by="(#ppt_w*0.50)" calcmode="lin" valueType="num">
                                      <p:cBhvr>
                                        <p:cTn id="78" dur="500" decel="50000" autoRev="1" fill="hold">
                                          <p:stCondLst>
                                            <p:cond delay="0"/>
                                          </p:stCondLst>
                                        </p:cTn>
                                        <p:tgtEl>
                                          <p:spTgt spid="5">
                                            <p:txEl>
                                              <p:pRg st="6" end="6"/>
                                            </p:txEl>
                                          </p:spTgt>
                                        </p:tgtEl>
                                        <p:attrNameLst>
                                          <p:attrName>ppt_x</p:attrName>
                                        </p:attrNameLst>
                                      </p:cBhvr>
                                    </p:anim>
                                    <p:anim from="(-#ppt_h/2)" to="(#ppt_y)" calcmode="lin" valueType="num">
                                      <p:cBhvr>
                                        <p:cTn id="79" dur="1000" fill="hold">
                                          <p:stCondLst>
                                            <p:cond delay="0"/>
                                          </p:stCondLst>
                                        </p:cTn>
                                        <p:tgtEl>
                                          <p:spTgt spid="5">
                                            <p:txEl>
                                              <p:pRg st="6" end="6"/>
                                            </p:txEl>
                                          </p:spTgt>
                                        </p:tgtEl>
                                        <p:attrNameLst>
                                          <p:attrName>ppt_y</p:attrName>
                                        </p:attrNameLst>
                                      </p:cBhvr>
                                    </p:anim>
                                    <p:animRot by="21600000">
                                      <p:cBhvr>
                                        <p:cTn id="80" dur="1000" fill="hold">
                                          <p:stCondLst>
                                            <p:cond delay="0"/>
                                          </p:stCondLst>
                                        </p:cTn>
                                        <p:tgtEl>
                                          <p:spTgt spid="5">
                                            <p:txEl>
                                              <p:pRg st="6" end="6"/>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5">
                                            <p:txEl>
                                              <p:pRg st="7" end="7"/>
                                            </p:txEl>
                                          </p:spTgt>
                                        </p:tgtEl>
                                        <p:attrNameLst>
                                          <p:attrName>style.visibility</p:attrName>
                                        </p:attrNameLst>
                                      </p:cBhvr>
                                      <p:to>
                                        <p:strVal val="visible"/>
                                      </p:to>
                                    </p:set>
                                    <p:anim by="(-#ppt_w*2)" calcmode="lin" valueType="num">
                                      <p:cBhvr rctx="PPT">
                                        <p:cTn id="85" dur="500" autoRev="1" fill="hold">
                                          <p:stCondLst>
                                            <p:cond delay="0"/>
                                          </p:stCondLst>
                                        </p:cTn>
                                        <p:tgtEl>
                                          <p:spTgt spid="5">
                                            <p:txEl>
                                              <p:pRg st="7" end="7"/>
                                            </p:txEl>
                                          </p:spTgt>
                                        </p:tgtEl>
                                        <p:attrNameLst>
                                          <p:attrName>ppt_w</p:attrName>
                                        </p:attrNameLst>
                                      </p:cBhvr>
                                    </p:anim>
                                    <p:anim by="(#ppt_w*0.50)" calcmode="lin" valueType="num">
                                      <p:cBhvr>
                                        <p:cTn id="86" dur="500" decel="50000" autoRev="1" fill="hold">
                                          <p:stCondLst>
                                            <p:cond delay="0"/>
                                          </p:stCondLst>
                                        </p:cTn>
                                        <p:tgtEl>
                                          <p:spTgt spid="5">
                                            <p:txEl>
                                              <p:pRg st="7" end="7"/>
                                            </p:txEl>
                                          </p:spTgt>
                                        </p:tgtEl>
                                        <p:attrNameLst>
                                          <p:attrName>ppt_x</p:attrName>
                                        </p:attrNameLst>
                                      </p:cBhvr>
                                    </p:anim>
                                    <p:anim from="(-#ppt_h/2)" to="(#ppt_y)" calcmode="lin" valueType="num">
                                      <p:cBhvr>
                                        <p:cTn id="87" dur="1000" fill="hold">
                                          <p:stCondLst>
                                            <p:cond delay="0"/>
                                          </p:stCondLst>
                                        </p:cTn>
                                        <p:tgtEl>
                                          <p:spTgt spid="5">
                                            <p:txEl>
                                              <p:pRg st="7" end="7"/>
                                            </p:txEl>
                                          </p:spTgt>
                                        </p:tgtEl>
                                        <p:attrNameLst>
                                          <p:attrName>ppt_y</p:attrName>
                                        </p:attrNameLst>
                                      </p:cBhvr>
                                    </p:anim>
                                    <p:animRot by="21600000">
                                      <p:cBhvr>
                                        <p:cTn id="88" dur="1000"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2">
                <a:lumMod val="20000"/>
                <a:lumOff val="80000"/>
              </a:schemeClr>
            </a:gs>
            <a:gs pos="40000">
              <a:schemeClr val="accent1">
                <a:lumMod val="45000"/>
                <a:lumOff val="55000"/>
              </a:schemeClr>
            </a:gs>
            <a:gs pos="70000">
              <a:schemeClr val="accent4">
                <a:lumMod val="40000"/>
                <a:lumOff val="60000"/>
              </a:schemeClr>
            </a:gs>
            <a:gs pos="93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62981A05-4962-4909-B13C-CDA357A8CD6D}"/>
              </a:ext>
            </a:extLst>
          </p:cNvPr>
          <p:cNvSpPr>
            <a:spLocks noGrp="1"/>
          </p:cNvSpPr>
          <p:nvPr/>
        </p:nvSpPr>
        <p:spPr>
          <a:xfrm>
            <a:off x="885371" y="2656114"/>
            <a:ext cx="3886200" cy="2590800"/>
          </a:xfrm>
          <a:prstGeom prst="rect">
            <a:avLst/>
          </a:prstGeom>
          <a:gradFill flip="none" rotWithShape="1">
            <a:gsLst>
              <a:gs pos="24000">
                <a:schemeClr val="accent6">
                  <a:lumMod val="40000"/>
                  <a:lumOff val="60000"/>
                </a:schemeClr>
              </a:gs>
              <a:gs pos="40000">
                <a:schemeClr val="accent1">
                  <a:lumMod val="45000"/>
                  <a:lumOff val="55000"/>
                </a:schemeClr>
              </a:gs>
              <a:gs pos="74000">
                <a:schemeClr val="accent2">
                  <a:lumMod val="40000"/>
                  <a:lumOff val="60000"/>
                </a:schemeClr>
              </a:gs>
              <a:gs pos="100000">
                <a:schemeClr val="accent1">
                  <a:lumMod val="30000"/>
                  <a:lumOff val="70000"/>
                </a:schemeClr>
              </a:gs>
            </a:gsLst>
            <a:path path="circle">
              <a:fillToRect l="50000" t="50000" r="50000" b="50000"/>
            </a:path>
            <a:tileRect/>
          </a:gradFill>
          <a:ln>
            <a:noFill/>
          </a:ln>
          <a:effectLst>
            <a:glow rad="127000">
              <a:schemeClr val="accent1">
                <a:alpha val="64000"/>
              </a:schemeClr>
            </a:glow>
          </a:effectLst>
        </p:spPr>
        <p:style>
          <a:lnRef idx="0">
            <a:scrgbClr r="0" g="0" b="0"/>
          </a:lnRef>
          <a:fillRef idx="0">
            <a:scrgbClr r="0" g="0" b="0"/>
          </a:fillRef>
          <a:effectRef idx="0">
            <a:scrgbClr r="0" g="0" b="0"/>
          </a:effectRef>
          <a:fontRef idx="minor">
            <a:schemeClr val="accent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bn-IN" sz="2800" b="1" dirty="0">
                <a:latin typeface="NikoshBAN" pitchFamily="2" charset="0"/>
                <a:cs typeface="NikoshBAN" pitchFamily="2" charset="0"/>
              </a:rPr>
              <a:t>বিষয়	: জীববিজ্ঞান </a:t>
            </a:r>
            <a:endParaRPr lang="en-US" sz="2800" b="1" dirty="0">
              <a:latin typeface="NikoshBAN" pitchFamily="2" charset="0"/>
              <a:cs typeface="NikoshBAN" pitchFamily="2" charset="0"/>
            </a:endParaRPr>
          </a:p>
          <a:p>
            <a:r>
              <a:rPr lang="bn-IN" sz="2800" b="1" dirty="0">
                <a:latin typeface="NikoshBAN" pitchFamily="2" charset="0"/>
                <a:cs typeface="NikoshBAN" pitchFamily="2" charset="0"/>
              </a:rPr>
              <a:t>শ্রেণি	: </a:t>
            </a:r>
            <a:r>
              <a:rPr lang="en-US" sz="2800" b="1" dirty="0" err="1">
                <a:latin typeface="NikoshBAN" pitchFamily="2" charset="0"/>
                <a:cs typeface="NikoshBAN" pitchFamily="2" charset="0"/>
              </a:rPr>
              <a:t>দ্বাদশ</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a:t>
            </a:r>
            <a:r>
              <a:rPr lang="en-US" sz="2800" b="1" dirty="0" err="1">
                <a:latin typeface="NikoshBAN" pitchFamily="2" charset="0"/>
                <a:cs typeface="NikoshBAN" pitchFamily="2" charset="0"/>
              </a:rPr>
              <a:t>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সপ্তম</a:t>
            </a:r>
            <a:r>
              <a:rPr lang="en-US" sz="2800" b="1" dirty="0">
                <a:latin typeface="NikoshBAN" pitchFamily="2" charset="0"/>
                <a:cs typeface="NikoshBAN" pitchFamily="2" charset="0"/>
              </a:rPr>
              <a:t> </a:t>
            </a:r>
          </a:p>
          <a:p>
            <a:r>
              <a:rPr lang="en-US" sz="2400" b="1" dirty="0" err="1">
                <a:latin typeface="NikoshBAN" pitchFamily="2" charset="0"/>
                <a:cs typeface="NikoshBAN" pitchFamily="2" charset="0"/>
              </a:rPr>
              <a:t>মানব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শারীরতত্ত্ব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চলন</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অঙ্গচালনা</a:t>
            </a:r>
            <a:r>
              <a:rPr lang="en-US" sz="2400" b="1" dirty="0">
                <a:latin typeface="NikoshBAN" pitchFamily="2" charset="0"/>
                <a:cs typeface="NikoshBAN" pitchFamily="2" charset="0"/>
              </a:rPr>
              <a:t>)</a:t>
            </a:r>
            <a:endParaRPr lang="bn-IN" sz="2400" b="1" dirty="0">
              <a:latin typeface="NikoshBAN" pitchFamily="2" charset="0"/>
              <a:cs typeface="NikoshBAN" pitchFamily="2" charset="0"/>
            </a:endParaRPr>
          </a:p>
          <a:p>
            <a:pPr>
              <a:buNone/>
            </a:pPr>
            <a:r>
              <a:rPr lang="bn-IN" sz="2400" dirty="0">
                <a:latin typeface="NikoshBAN" pitchFamily="2" charset="0"/>
                <a:cs typeface="NikoshBAN" pitchFamily="2" charset="0"/>
              </a:rPr>
              <a:t>    </a:t>
            </a:r>
            <a:endParaRPr lang="bn-IN" dirty="0">
              <a:solidFill>
                <a:srgbClr val="C00000"/>
              </a:solidFill>
              <a:latin typeface="NikoshBAN" pitchFamily="2" charset="0"/>
              <a:cs typeface="NikoshBAN" pitchFamily="2" charset="0"/>
            </a:endParaRPr>
          </a:p>
          <a:p>
            <a:endParaRPr lang="en-US" sz="1100" dirty="0">
              <a:solidFill>
                <a:srgbClr val="C00000"/>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F8CE67F5-ADFB-42E9-AA51-D26717AEE642}"/>
              </a:ext>
            </a:extLst>
          </p:cNvPr>
          <p:cNvSpPr txBox="1"/>
          <p:nvPr/>
        </p:nvSpPr>
        <p:spPr>
          <a:xfrm>
            <a:off x="4874986" y="972459"/>
            <a:ext cx="2336800" cy="707886"/>
          </a:xfrm>
          <a:prstGeom prst="rect">
            <a:avLst/>
          </a:prstGeom>
          <a:noFill/>
        </p:spPr>
        <p:txBody>
          <a:bodyPr wrap="square" rtlCol="0">
            <a:spAutoFit/>
          </a:bodyPr>
          <a:lstStyle/>
          <a:p>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F5CE0E97-D0F7-4922-9F52-A26397FC4A31}"/>
              </a:ext>
            </a:extLst>
          </p:cNvPr>
          <p:cNvPicPr>
            <a:picLocks noChangeAspect="1"/>
          </p:cNvPicPr>
          <p:nvPr/>
        </p:nvPicPr>
        <p:blipFill rotWithShape="1">
          <a:blip r:embed="rId2">
            <a:extLst>
              <a:ext uri="{28A0092B-C50C-407E-A947-70E740481C1C}">
                <a14:useLocalDpi xmlns:a14="http://schemas.microsoft.com/office/drawing/2010/main" val="0"/>
              </a:ext>
            </a:extLst>
          </a:blip>
          <a:srcRect l="13258" r="10481"/>
          <a:stretch/>
        </p:blipFill>
        <p:spPr>
          <a:xfrm>
            <a:off x="8304551" y="1983218"/>
            <a:ext cx="3002078" cy="3936592"/>
          </a:xfrm>
          <a:prstGeom prst="rect">
            <a:avLst/>
          </a:prstGeom>
          <a:ln>
            <a:noFill/>
          </a:ln>
          <a:effectLst>
            <a:softEdge rad="112500"/>
          </a:effectLst>
        </p:spPr>
      </p:pic>
    </p:spTree>
    <p:extLst>
      <p:ext uri="{BB962C8B-B14F-4D97-AF65-F5344CB8AC3E}">
        <p14:creationId xmlns:p14="http://schemas.microsoft.com/office/powerpoint/2010/main" val="114428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p:cTn id="48"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2D369-537C-4B48-9FEC-13C1CA8D33B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159809" y="401662"/>
            <a:ext cx="2936191" cy="607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4F1ACB3B-30CD-4752-B3DF-66EDC1687F60}"/>
              </a:ext>
            </a:extLst>
          </p:cNvPr>
          <p:cNvSpPr txBox="1"/>
          <p:nvPr/>
        </p:nvSpPr>
        <p:spPr>
          <a:xfrm>
            <a:off x="188686" y="401662"/>
            <a:ext cx="3280228"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ছবিগুলো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B6E945FC-1F28-41A7-8C13-95248DE1D773}"/>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7179" t="5676" r="66976" b="14356"/>
          <a:stretch/>
        </p:blipFill>
        <p:spPr>
          <a:xfrm>
            <a:off x="7445826" y="503262"/>
            <a:ext cx="2936191" cy="5542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715391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06AB5-B175-473E-80CF-347D3B4EA639}"/>
              </a:ext>
            </a:extLst>
          </p:cNvPr>
          <p:cNvSpPr txBox="1"/>
          <p:nvPr/>
        </p:nvSpPr>
        <p:spPr>
          <a:xfrm>
            <a:off x="3317630" y="2228671"/>
            <a:ext cx="5556739" cy="1200329"/>
          </a:xfrm>
          <a:prstGeom prst="rect">
            <a:avLst/>
          </a:prstGeom>
          <a:noFill/>
        </p:spPr>
        <p:txBody>
          <a:bodyPr wrap="square" rtlCol="0">
            <a:spAutoFit/>
          </a:bodyPr>
          <a:lstStyle/>
          <a:p>
            <a:r>
              <a:rPr lang="en-US" sz="7200" dirty="0" err="1">
                <a:latin typeface="NikoshBAN" panose="02000000000000000000" pitchFamily="2" charset="0"/>
                <a:cs typeface="NikoshBAN" panose="02000000000000000000" pitchFamily="2" charset="0"/>
              </a:rPr>
              <a:t>উপাঙ্গীয়</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কঙ্কাল</a:t>
            </a:r>
            <a:r>
              <a:rPr lang="en-US" sz="7200"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E328B6AD-8CAD-43BA-B12B-979BEC31484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5462" l="9867" r="94023">
                        <a14:foregroundMark x1="78653" y1="90923" x2="78653" y2="90923"/>
                        <a14:foregroundMark x1="78178" y1="92462" x2="78178" y2="92462"/>
                        <a14:foregroundMark x1="82827" y1="95462" x2="94023" y2="95462"/>
                      </a14:backgroundRemoval>
                    </a14:imgEffect>
                  </a14:imgLayer>
                </a14:imgProps>
              </a:ext>
              <a:ext uri="{28A0092B-C50C-407E-A947-70E740481C1C}">
                <a14:useLocalDpi xmlns:a14="http://schemas.microsoft.com/office/drawing/2010/main" val="0"/>
              </a:ext>
            </a:extLst>
          </a:blip>
          <a:srcRect l="16560" t="13778" r="12983" b="7912"/>
          <a:stretch/>
        </p:blipFill>
        <p:spPr>
          <a:xfrm>
            <a:off x="4252269" y="3773245"/>
            <a:ext cx="1438527" cy="1972020"/>
          </a:xfrm>
          <a:prstGeom prst="rect">
            <a:avLst/>
          </a:prstGeom>
        </p:spPr>
      </p:pic>
    </p:spTree>
    <p:extLst>
      <p:ext uri="{BB962C8B-B14F-4D97-AF65-F5344CB8AC3E}">
        <p14:creationId xmlns:p14="http://schemas.microsoft.com/office/powerpoint/2010/main" val="1417930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0" presetClass="path" presetSubtype="0" accel="50000" decel="50000" fill="hold" nodeType="withEffect">
                                  <p:stCondLst>
                                    <p:cond delay="0"/>
                                  </p:stCondLst>
                                  <p:childTnLst>
                                    <p:animMotion origin="layout" path="M -0.06028 -0.19051 L -0.0612 -0.16551 L -0.05143 -0.17338 L -0.04531 -0.15926 L -0.05325 -0.13727 L -0.06823 -0.14352 L -0.07357 -0.17801 L -0.07435 -0.19051 L -0.03997 -0.19375 L -0.06823 -0.20949 L -0.07083 -0.21875 L -0.03294 -0.17963 L -0.01966 -0.16088 L -0.01093 -0.19213 L -0.03203 -0.19375 L -0.0082 -0.19213 L -0.01172 -0.12778 L 0.0086 -0.19838 L 0.00495 -0.13727 L 0.02266 -0.19051 L 0.03763 -0.19213 L 0.02878 -0.18125 L 0.02097 -0.18588 L 0.028 -0.17801 L 0.02969 -0.16389 L 0.03854 -0.16389 L 0.03672 -0.14977 L 0.01914 -0.16713 L 0.04649 -0.18588 L 0.04909 -0.17014 L 0.0474 -0.14977 L 0.04649 -0.18912 L 0.06055 -0.16713 L 0.06055 -0.18912 C 0.06159 -0.12685 0.06146 -0.1493 0.06146 -0.12153 L 0.06055 -0.19838 L 0.03946 -0.21574 L 0.07292 -0.20625 L 0.07292 -0.17176 L 0.07565 -0.13565 L 0.07643 -0.11991 L 0.08802 -0.19213 L 0.10209 -0.175 L 0.09232 -0.15764 L 0.11094 -0.12778 L 0.11263 -0.14676 L 0.11263 -0.17639 L 0.11094 -0.19699 L 0.0888 -0.19537 L 0.11888 -0.19051 L 0.14623 -0.19699 L 0.16211 -0.19213 L 0.14623 -0.16227 L 0.16302 -0.12639 L 0.15951 -0.17801 L 0.15951 -0.18588 L 0.16654 -0.18125 L 0.178 -0.17176 L 0.17175 -0.14977 L 0.21068 -0.18912 L 0.19831 -0.17801 L 0.1974 -0.16227 L 0.20443 -0.15602 L 0.19831 -0.14676 L 0.18763 -0.16713 L 0.22032 -0.18287 L 0.21068 -0.15926 L 0.22305 -0.12639 L 0.22214 -0.19051 L 0.22474 -0.17963 L 0.24323 -0.16875 L 0.23451 -0.15764 L 0.25209 -0.2 L 0.25039 -0.1294 L 0.27591 -0.15301 L 0.26003 -0.16389 L 0.28034 -0.16227 L 0.28125 -0.18287 L 0.29102 -0.16713 L 0.28737 -0.19699 L 0.29102 -0.11991 L 0.29102 -0.11967 " pathEditMode="relative" rAng="0" ptsTypes="AAAAAAAAAAAAAAAAAAAAAAAAAAAAAAAAAAAAAAAAAAAAAAAAAAAAAAAAAAAAAAAAAAAAAAAAAAAAAAAAAA">
                                      <p:cBhvr>
                                        <p:cTn id="9" dur="3500" fill="hold"/>
                                        <p:tgtEl>
                                          <p:spTgt spid="4"/>
                                        </p:tgtEl>
                                        <p:attrNameLst>
                                          <p:attrName>ppt_x</p:attrName>
                                          <p:attrName>ppt_y</p:attrName>
                                        </p:attrNameLst>
                                      </p:cBhvr>
                                      <p:rCtr x="16862" y="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17A5CA5E-0274-4121-AE6F-5FE7FFCE98DA}"/>
              </a:ext>
            </a:extLst>
          </p:cNvPr>
          <p:cNvSpPr/>
          <p:nvPr/>
        </p:nvSpPr>
        <p:spPr>
          <a:xfrm>
            <a:off x="5410200" y="457200"/>
            <a:ext cx="2590800" cy="1371600"/>
          </a:xfrm>
          <a:prstGeom prst="wedgeEllipseCallout">
            <a:avLst/>
          </a:prstGeom>
          <a:gradFill>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শিখনফল</a:t>
            </a:r>
            <a:endParaRPr lang="en-US"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10239A27-AF47-486D-951B-03A397BA7326}"/>
              </a:ext>
            </a:extLst>
          </p:cNvPr>
          <p:cNvSpPr/>
          <p:nvPr/>
        </p:nvSpPr>
        <p:spPr>
          <a:xfrm>
            <a:off x="1671639" y="1828800"/>
            <a:ext cx="3551237" cy="584200"/>
          </a:xfrm>
          <a:prstGeom prst="rect">
            <a:avLst/>
          </a:prstGeom>
        </p:spPr>
        <p:txBody>
          <a:bodyPr wrap="none">
            <a:spAutoFit/>
          </a:bodyPr>
          <a:lstStyle/>
          <a:p>
            <a:pPr algn="ctr">
              <a:defRPr/>
            </a:pPr>
            <a:r>
              <a:rPr lang="en-US" sz="3200" b="1" dirty="0">
                <a:solidFill>
                  <a:srgbClr val="990000"/>
                </a:solidFill>
                <a:effectLst>
                  <a:outerShdw blurRad="38100" dist="38100" dir="2700000" algn="tl">
                    <a:srgbClr val="000000">
                      <a:alpha val="43137"/>
                    </a:srgbClr>
                  </a:outerShdw>
                </a:effectLst>
                <a:latin typeface="SutonnyMJ"/>
              </a:rPr>
              <a:t>GB </a:t>
            </a:r>
            <a:r>
              <a:rPr lang="en-US" sz="3200" b="1" dirty="0" err="1">
                <a:solidFill>
                  <a:srgbClr val="990000"/>
                </a:solidFill>
                <a:effectLst>
                  <a:outerShdw blurRad="38100" dist="38100" dir="2700000" algn="tl">
                    <a:srgbClr val="000000">
                      <a:alpha val="43137"/>
                    </a:srgbClr>
                  </a:outerShdw>
                </a:effectLst>
                <a:latin typeface="SutonnyMJ"/>
              </a:rPr>
              <a:t>cvV</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k‡l</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wkÿv_x©iv</a:t>
            </a:r>
            <a:r>
              <a:rPr lang="en-US" sz="3200" b="1" dirty="0">
                <a:solidFill>
                  <a:srgbClr val="990000"/>
                </a:solidFill>
                <a:effectLst>
                  <a:outerShdw blurRad="38100" dist="38100" dir="2700000" algn="tl">
                    <a:srgbClr val="000000">
                      <a:alpha val="43137"/>
                    </a:srgbClr>
                  </a:outerShdw>
                </a:effectLst>
                <a:latin typeface="SutonnyMJ"/>
              </a:rPr>
              <a:t>...</a:t>
            </a:r>
            <a:endParaRPr lang="en-US" sz="3200" b="1" dirty="0">
              <a:solidFill>
                <a:srgbClr val="990000"/>
              </a:solidFill>
              <a:effectLst>
                <a:outerShdw blurRad="38100" dist="38100" dir="2700000" algn="tl">
                  <a:srgbClr val="000000">
                    <a:alpha val="43137"/>
                  </a:srgbClr>
                </a:outerShdw>
              </a:effectLst>
            </a:endParaRPr>
          </a:p>
        </p:txBody>
      </p:sp>
      <p:sp>
        <p:nvSpPr>
          <p:cNvPr id="4" name="Down Arrow 3">
            <a:extLst>
              <a:ext uri="{FF2B5EF4-FFF2-40B4-BE49-F238E27FC236}">
                <a16:creationId xmlns:a16="http://schemas.microsoft.com/office/drawing/2014/main" id="{76081E1D-D536-4F3C-9CEC-D1EFA903815A}"/>
              </a:ext>
            </a:extLst>
          </p:cNvPr>
          <p:cNvSpPr/>
          <p:nvPr/>
        </p:nvSpPr>
        <p:spPr>
          <a:xfrm>
            <a:off x="3200400" y="2514600"/>
            <a:ext cx="381000" cy="914400"/>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 name="Horizontal Scroll 4">
            <a:extLst>
              <a:ext uri="{FF2B5EF4-FFF2-40B4-BE49-F238E27FC236}">
                <a16:creationId xmlns:a16="http://schemas.microsoft.com/office/drawing/2014/main" id="{C3DF2BEB-2633-4E96-A100-6931BD786F05}"/>
              </a:ext>
            </a:extLst>
          </p:cNvPr>
          <p:cNvSpPr/>
          <p:nvPr/>
        </p:nvSpPr>
        <p:spPr>
          <a:xfrm>
            <a:off x="1383632" y="3430337"/>
            <a:ext cx="10134600" cy="2590800"/>
          </a:xfrm>
          <a:prstGeom prst="horizontalScroll">
            <a:avLst/>
          </a:prstGeom>
          <a:gradFill flip="none" rotWithShape="1">
            <a:gsLst>
              <a:gs pos="0">
                <a:schemeClr val="accent2">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8900000" scaled="1"/>
            <a:tileRect/>
          </a:gradFill>
        </p:spPr>
        <p:style>
          <a:lnRef idx="2">
            <a:schemeClr val="accent3"/>
          </a:lnRef>
          <a:fillRef idx="1">
            <a:schemeClr val="lt1"/>
          </a:fillRef>
          <a:effectRef idx="0">
            <a:schemeClr val="accent3"/>
          </a:effectRef>
          <a:fontRef idx="minor">
            <a:schemeClr val="dk1"/>
          </a:fontRef>
        </p:style>
        <p:txBody>
          <a:bodyPr anchor="ctr"/>
          <a:lstStyle/>
          <a:p>
            <a:pPr>
              <a:buFont typeface="Wingdings" pitchFamily="2" charset="2"/>
              <a:buChar char="Ø"/>
              <a:defRPr/>
            </a:pPr>
            <a:r>
              <a:rPr lang="bn-BD" sz="2800" dirty="0">
                <a:latin typeface="NikoshBAN" pitchFamily="2" charset="0"/>
                <a:cs typeface="NikoshBAN" pitchFamily="2" charset="0"/>
              </a:rPr>
              <a:t>কঙ্কালতন্ত্র কী তা বলতে পারবে;</a:t>
            </a:r>
          </a:p>
          <a:p>
            <a:pPr>
              <a:buFont typeface="Wingdings" pitchFamily="2" charset="2"/>
              <a:buChar char="Ø"/>
              <a:defRPr/>
            </a:pPr>
            <a:r>
              <a:rPr lang="en-US" sz="2800" dirty="0" err="1">
                <a:latin typeface="NikoshBAN" pitchFamily="2" charset="0"/>
                <a:cs typeface="NikoshBAN" pitchFamily="2" charset="0"/>
              </a:rPr>
              <a:t>উপাঙ্গী</a:t>
            </a:r>
            <a:r>
              <a:rPr lang="bn-BD" sz="2800" dirty="0">
                <a:latin typeface="NikoshBAN" pitchFamily="2" charset="0"/>
                <a:cs typeface="NikoshBAN" pitchFamily="2" charset="0"/>
              </a:rPr>
              <a:t>য় কঙ্কালের বিভিন্ন অংশের গঠন ও কাজ বর্ননা করতে পারবে; </a:t>
            </a:r>
            <a:r>
              <a:rPr lang="en-US" sz="2800" dirty="0">
                <a:latin typeface="NikoshBAN" pitchFamily="2" charset="0"/>
                <a:cs typeface="NikoshBAN" pitchFamily="2" charset="0"/>
              </a:rPr>
              <a:t> </a:t>
            </a:r>
          </a:p>
        </p:txBody>
      </p:sp>
    </p:spTree>
    <p:extLst>
      <p:ext uri="{BB962C8B-B14F-4D97-AF65-F5344CB8AC3E}">
        <p14:creationId xmlns:p14="http://schemas.microsoft.com/office/powerpoint/2010/main" val="67080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iterate type="lt">
                                    <p:tmPct val="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iterate type="lt">
                                    <p:tmPct val="0"/>
                                  </p:iterate>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p:cTn id="3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5">
                                            <p:txEl>
                                              <p:pRg st="0" end="0"/>
                                            </p:txEl>
                                          </p:spTgt>
                                        </p:tgtEl>
                                        <p:attrNameLst>
                                          <p:attrName>style.color</p:attrName>
                                        </p:attrNameLst>
                                      </p:cBhvr>
                                      <p:to>
                                        <p:clrVal>
                                          <a:schemeClr val="accent2"/>
                                        </p:clrVal>
                                      </p:to>
                                    </p:set>
                                    <p:set>
                                      <p:cBhvr>
                                        <p:cTn id="43" dur="500" fill="hold"/>
                                        <p:tgtEl>
                                          <p:spTgt spid="5">
                                            <p:txEl>
                                              <p:pRg st="0" end="0"/>
                                            </p:txEl>
                                          </p:spTgt>
                                        </p:tgtEl>
                                        <p:attrNameLst>
                                          <p:attrName>fillcolor</p:attrName>
                                        </p:attrNameLst>
                                      </p:cBhvr>
                                      <p:to>
                                        <p:clrVal>
                                          <a:schemeClr val="accent2"/>
                                        </p:clrVal>
                                      </p:to>
                                    </p:set>
                                    <p:set>
                                      <p:cBhvr>
                                        <p:cTn id="44" dur="500" fill="hold"/>
                                        <p:tgtEl>
                                          <p:spTgt spid="5">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1" end="1"/>
                                            </p:txEl>
                                          </p:spTgt>
                                        </p:tgtEl>
                                        <p:attrNameLst>
                                          <p:attrName>style.color</p:attrName>
                                        </p:attrNameLst>
                                      </p:cBhvr>
                                      <p:to>
                                        <p:clrVal>
                                          <a:schemeClr val="accent2"/>
                                        </p:clrVal>
                                      </p:to>
                                    </p:set>
                                    <p:set>
                                      <p:cBhvr>
                                        <p:cTn id="49" dur="500" fill="hold"/>
                                        <p:tgtEl>
                                          <p:spTgt spid="5">
                                            <p:txEl>
                                              <p:pRg st="1" end="1"/>
                                            </p:txEl>
                                          </p:spTgt>
                                        </p:tgtEl>
                                        <p:attrNameLst>
                                          <p:attrName>fillcolor</p:attrName>
                                        </p:attrNameLst>
                                      </p:cBhvr>
                                      <p:to>
                                        <p:clrVal>
                                          <a:schemeClr val="accent2"/>
                                        </p:clrVal>
                                      </p:to>
                                    </p:set>
                                    <p:set>
                                      <p:cBhvr>
                                        <p:cTn id="50"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4DB93-D9C7-401A-BB92-B3B9805D7BCB}"/>
              </a:ext>
            </a:extLst>
          </p:cNvPr>
          <p:cNvSpPr txBox="1"/>
          <p:nvPr/>
        </p:nvSpPr>
        <p:spPr>
          <a:xfrm>
            <a:off x="5460167" y="302359"/>
            <a:ext cx="6093500" cy="2246769"/>
          </a:xfrm>
          <a:prstGeom prst="rect">
            <a:avLst/>
          </a:prstGeom>
          <a:noFill/>
        </p:spPr>
        <p:txBody>
          <a:bodyPr wrap="square">
            <a:spAutoFit/>
          </a:bodyPr>
          <a:lstStyle/>
          <a:p>
            <a:br>
              <a:rPr lang="bn-BD" sz="2000" dirty="0">
                <a:latin typeface="NikoshBAN" panose="02000000000000000000" pitchFamily="2" charset="0"/>
                <a:cs typeface="NikoshBAN" panose="02000000000000000000" pitchFamily="2" charset="0"/>
              </a:rPr>
            </a:br>
            <a:br>
              <a:rPr lang="bn-BD" sz="2000" dirty="0">
                <a:latin typeface="NikoshBAN" panose="02000000000000000000" pitchFamily="2" charset="0"/>
                <a:cs typeface="NikoshBAN" panose="02000000000000000000" pitchFamily="2" charset="0"/>
              </a:rPr>
            </a:br>
            <a:br>
              <a:rPr lang="bn-BD" sz="2000" dirty="0">
                <a:latin typeface="NikoshBAN" panose="02000000000000000000" pitchFamily="2" charset="0"/>
                <a:cs typeface="NikoshBAN" panose="02000000000000000000" pitchFamily="2" charset="0"/>
              </a:rPr>
            </a:br>
            <a:br>
              <a:rPr lang="bn-BD" sz="2000" dirty="0">
                <a:latin typeface="NikoshBAN" panose="02000000000000000000" pitchFamily="2" charset="0"/>
                <a:cs typeface="NikoshBAN" panose="02000000000000000000" pitchFamily="2" charset="0"/>
              </a:rPr>
            </a:br>
            <a:br>
              <a:rPr lang="bn-BD" sz="2000" dirty="0">
                <a:latin typeface="NikoshBAN" panose="02000000000000000000" pitchFamily="2" charset="0"/>
                <a:cs typeface="NikoshBAN" panose="02000000000000000000" pitchFamily="2" charset="0"/>
              </a:rPr>
            </a:br>
            <a:br>
              <a:rPr lang="bn-BD" sz="2000" dirty="0">
                <a:latin typeface="NikoshBAN" panose="02000000000000000000" pitchFamily="2" charset="0"/>
                <a:cs typeface="NikoshBAN" panose="02000000000000000000" pitchFamily="2" charset="0"/>
              </a:rPr>
            </a:br>
            <a:endParaRPr lang="en-US" sz="2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964C55B-EFA4-43C8-AAB5-7F4AE0DD5EC9}"/>
              </a:ext>
            </a:extLst>
          </p:cNvPr>
          <p:cNvSpPr txBox="1"/>
          <p:nvPr/>
        </p:nvSpPr>
        <p:spPr>
          <a:xfrm>
            <a:off x="431409" y="5371572"/>
            <a:ext cx="11760591" cy="1200329"/>
          </a:xfrm>
          <a:prstGeom prst="rect">
            <a:avLst/>
          </a:prstGeom>
          <a:noFill/>
        </p:spPr>
        <p:txBody>
          <a:bodyPr wrap="square">
            <a:spAutoFit/>
          </a:bodyPr>
          <a:lstStyle/>
          <a:p>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উপাঙ্গীয় কঙ্কাল (</a:t>
            </a:r>
            <a:r>
              <a:rPr lang="en-US" sz="2400" b="0" i="0" dirty="0">
                <a:solidFill>
                  <a:srgbClr val="000000"/>
                </a:solidFill>
                <a:effectLst>
                  <a:glow rad="101600">
                    <a:schemeClr val="accent1">
                      <a:satMod val="175000"/>
                      <a:alpha val="40000"/>
                    </a:schemeClr>
                  </a:glow>
                </a:effectLst>
                <a:cs typeface="NikoshBAN" panose="02000000000000000000" pitchFamily="2" charset="0"/>
              </a:rPr>
              <a:t>Appendicular Skeleton</a:t>
            </a:r>
            <a:r>
              <a:rPr lang="en-US"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a:t>
            </a:r>
            <a:br>
              <a:rPr lang="en-US" sz="2400" dirty="0">
                <a:effectLst>
                  <a:glow rad="101600">
                    <a:schemeClr val="accent1">
                      <a:satMod val="175000"/>
                      <a:alpha val="40000"/>
                    </a:schemeClr>
                  </a:glow>
                </a:effectLst>
                <a:latin typeface="NikoshBAN" panose="02000000000000000000" pitchFamily="2" charset="0"/>
                <a:cs typeface="NikoshBAN" panose="02000000000000000000" pitchFamily="2" charset="0"/>
              </a:rPr>
            </a:br>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মানুষের একজোড়া অগ্রপদ বা হাত, একজোড়া পশ্চাৎপদ বা পা, বক্ষ অস্থিচক্র (</a:t>
            </a:r>
            <a:r>
              <a:rPr lang="en-US" sz="2400" b="0" i="0" dirty="0">
                <a:solidFill>
                  <a:srgbClr val="000000"/>
                </a:solidFill>
                <a:effectLst>
                  <a:glow rad="101600">
                    <a:schemeClr val="accent1">
                      <a:satMod val="175000"/>
                      <a:alpha val="40000"/>
                    </a:schemeClr>
                  </a:glow>
                </a:effectLst>
                <a:cs typeface="NikoshBAN" panose="02000000000000000000" pitchFamily="2" charset="0"/>
              </a:rPr>
              <a:t>Pectoral girdle</a:t>
            </a:r>
            <a:r>
              <a:rPr lang="en-US"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ও শ্রোণিচক্র (</a:t>
            </a:r>
            <a:r>
              <a:rPr lang="en-US" sz="2400" b="0" i="0" dirty="0">
                <a:solidFill>
                  <a:srgbClr val="000000"/>
                </a:solidFill>
                <a:effectLst>
                  <a:glow rad="101600">
                    <a:schemeClr val="accent1">
                      <a:satMod val="175000"/>
                      <a:alpha val="40000"/>
                    </a:schemeClr>
                  </a:glow>
                </a:effectLst>
                <a:cs typeface="NikoshBAN" panose="02000000000000000000" pitchFamily="2" charset="0"/>
              </a:rPr>
              <a:t>Pelvic girdle</a:t>
            </a:r>
            <a:r>
              <a:rPr lang="en-US"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 </a:t>
            </a:r>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নিয়ে উপাঙ্গীয় কঙ্কালতন্ত্র গঠিত।</a:t>
            </a:r>
            <a:endParaRPr lang="en-US" sz="2400" dirty="0">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CDBEDEE0-A696-4A4A-AF6E-569C6242626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6083" t="6067" r="37555" b="7186"/>
          <a:stretch/>
        </p:blipFill>
        <p:spPr>
          <a:xfrm>
            <a:off x="2804160" y="302359"/>
            <a:ext cx="6583680" cy="5069213"/>
          </a:xfrm>
          <a:prstGeom prst="rect">
            <a:avLst/>
          </a:prstGeom>
          <a:ln>
            <a:noFill/>
          </a:ln>
          <a:effectLst>
            <a:softEdge rad="112500"/>
          </a:effectLst>
        </p:spPr>
      </p:pic>
    </p:spTree>
    <p:extLst>
      <p:ext uri="{BB962C8B-B14F-4D97-AF65-F5344CB8AC3E}">
        <p14:creationId xmlns:p14="http://schemas.microsoft.com/office/powerpoint/2010/main" val="19817925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xit" presetSubtype="0" fill="hold" grpId="1" nodeType="clickEffect">
                                  <p:stCondLst>
                                    <p:cond delay="0"/>
                                  </p:stCondLst>
                                  <p:iterate type="lt">
                                    <p:tmPct val="0"/>
                                  </p:iterate>
                                  <p:childTnLst>
                                    <p:animEffect transition="out" filter="fade">
                                      <p:cBhvr>
                                        <p:cTn id="19" dur="500"/>
                                        <p:tgtEl>
                                          <p:spTgt spid="4">
                                            <p:txEl>
                                              <p:pRg st="0" end="0"/>
                                            </p:txEl>
                                          </p:spTgt>
                                        </p:tgtEl>
                                      </p:cBhvr>
                                    </p:animEffect>
                                    <p:anim calcmode="lin" valueType="num">
                                      <p:cBhvr>
                                        <p:cTn id="20" dur="500"/>
                                        <p:tgtEl>
                                          <p:spTgt spid="4">
                                            <p:txEl>
                                              <p:pRg st="0" end="0"/>
                                            </p:txEl>
                                          </p:spTgt>
                                        </p:tgtEl>
                                        <p:attrNameLst>
                                          <p:attrName>style.rotation</p:attrName>
                                        </p:attrNameLst>
                                      </p:cBhvr>
                                      <p:tavLst>
                                        <p:tav tm="0">
                                          <p:val>
                                            <p:fltVal val="0"/>
                                          </p:val>
                                        </p:tav>
                                        <p:tav tm="100000">
                                          <p:val>
                                            <p:fltVal val="720"/>
                                          </p:val>
                                        </p:tav>
                                      </p:tavLst>
                                    </p:anim>
                                    <p:anim calcmode="lin" valueType="num">
                                      <p:cBhvr>
                                        <p:cTn id="21" dur="500"/>
                                        <p:tgtEl>
                                          <p:spTgt spid="4">
                                            <p:txEl>
                                              <p:pRg st="0" end="0"/>
                                            </p:txEl>
                                          </p:spTgt>
                                        </p:tgtEl>
                                        <p:attrNameLst>
                                          <p:attrName>ppt_h</p:attrName>
                                        </p:attrNameLst>
                                      </p:cBhvr>
                                      <p:tavLst>
                                        <p:tav tm="0">
                                          <p:val>
                                            <p:strVal val="ppt_h"/>
                                          </p:val>
                                        </p:tav>
                                        <p:tav tm="100000">
                                          <p:val>
                                            <p:fltVal val="0"/>
                                          </p:val>
                                        </p:tav>
                                      </p:tavLst>
                                    </p:anim>
                                    <p:anim calcmode="lin" valueType="num">
                                      <p:cBhvr>
                                        <p:cTn id="22" dur="500"/>
                                        <p:tgtEl>
                                          <p:spTgt spid="4">
                                            <p:txEl>
                                              <p:pRg st="0" end="0"/>
                                            </p:txEl>
                                          </p:spTgt>
                                        </p:tgtEl>
                                        <p:attrNameLst>
                                          <p:attrName>ppt_w</p:attrName>
                                        </p:attrNameLst>
                                      </p:cBhvr>
                                      <p:tavLst>
                                        <p:tav tm="0">
                                          <p:val>
                                            <p:strVal val="ppt_w"/>
                                          </p:val>
                                        </p:tav>
                                        <p:tav tm="100000">
                                          <p:val>
                                            <p:fltVal val="0"/>
                                          </p:val>
                                        </p:tav>
                                      </p:tavLst>
                                    </p:anim>
                                    <p:set>
                                      <p:cBhvr>
                                        <p:cTn id="23"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46000">
              <a:schemeClr val="accent1">
                <a:lumMod val="45000"/>
                <a:lumOff val="55000"/>
              </a:schemeClr>
            </a:gs>
            <a:gs pos="69000">
              <a:schemeClr val="accent4">
                <a:lumMod val="20000"/>
                <a:lumOff val="80000"/>
              </a:schemeClr>
            </a:gs>
            <a:gs pos="93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A377-33A0-4C77-88F6-106B148E6AA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48894" y="443167"/>
            <a:ext cx="4270947" cy="4694874"/>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1B2AF2F9-CA4A-4EAF-8202-C3A8A9A2E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80" y="443167"/>
            <a:ext cx="4780236" cy="4694875"/>
          </a:xfrm>
          <a:prstGeom prst="rect">
            <a:avLst/>
          </a:prstGeom>
          <a:ln>
            <a:noFill/>
          </a:ln>
          <a:effectLst>
            <a:outerShdw blurRad="292100" dist="139700" dir="2700000" algn="tl" rotWithShape="0">
              <a:srgbClr val="333333">
                <a:alpha val="65000"/>
              </a:srgbClr>
            </a:outerShdw>
          </a:effectLst>
        </p:spPr>
        <p:style>
          <a:lnRef idx="2">
            <a:schemeClr val="accent3"/>
          </a:lnRef>
          <a:fillRef idx="1">
            <a:schemeClr val="lt1"/>
          </a:fillRef>
          <a:effectRef idx="0">
            <a:schemeClr val="accent3"/>
          </a:effectRef>
          <a:fontRef idx="minor">
            <a:schemeClr val="dk1"/>
          </a:fontRef>
        </p:style>
      </p:pic>
      <p:sp>
        <p:nvSpPr>
          <p:cNvPr id="9" name="TextBox 8">
            <a:extLst>
              <a:ext uri="{FF2B5EF4-FFF2-40B4-BE49-F238E27FC236}">
                <a16:creationId xmlns:a16="http://schemas.microsoft.com/office/drawing/2014/main" id="{1607B41A-5A6B-4F9B-822B-75AC4994DCFF}"/>
              </a:ext>
            </a:extLst>
          </p:cNvPr>
          <p:cNvSpPr txBox="1"/>
          <p:nvPr/>
        </p:nvSpPr>
        <p:spPr>
          <a:xfrm>
            <a:off x="149902" y="5588936"/>
            <a:ext cx="11917180" cy="1200329"/>
          </a:xfrm>
          <a:prstGeom prst="rect">
            <a:avLst/>
          </a:prstGeom>
          <a:noFill/>
        </p:spPr>
        <p:txBody>
          <a:bodyPr wrap="square">
            <a:spAutoFit/>
          </a:bodyPr>
          <a:lstStyle/>
          <a:p>
            <a:pPr algn="just"/>
            <a:r>
              <a:rPr lang="bn-BD"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বক্ষ অস্থিচক্র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Pectoral girdle) : </a:t>
            </a:r>
            <a:r>
              <a:rPr lang="bn-BD"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মানুষের দেহের দুই পাশে স্কন্ধ অঞ্চলে দুটি বক্ষ অস্থিচক্র অবস্থিত। এরা পরস্পর থেকে পৃকভাবে অবস্থান করে। এদের একজোড়া ক্ল্যাভিকল ও একজোড়া স্ক্যাপুলা থাকে। ক্ল্যাভিকল বাঁকা অস্থি। এ অস্থির কোন মজ্জাগহ্বর নেই।</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12DBBA5C-5E16-45F0-AF2F-80739FB8A046}"/>
              </a:ext>
            </a:extLst>
          </p:cNvPr>
          <p:cNvSpPr txBox="1"/>
          <p:nvPr/>
        </p:nvSpPr>
        <p:spPr>
          <a:xfrm>
            <a:off x="69954" y="5288340"/>
            <a:ext cx="11917180" cy="1569660"/>
          </a:xfrm>
          <a:prstGeom prst="rect">
            <a:avLst/>
          </a:prstGeom>
          <a:noFill/>
        </p:spPr>
        <p:txBody>
          <a:bodyPr wrap="square">
            <a:spAutoFit/>
          </a:bodyPr>
          <a:lstStyle/>
          <a:p>
            <a:r>
              <a:rPr lang="bn-BD"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প্রতিটি স্ক্যাপুলা প্রশস্ত চ্যাপ্টা ত্রিকোণাকার অস্থি। এটি বক্ষ পিঞ্জরের উপরের প্রান্তের দু’পাশে অবস্থিত। এর পশ্চাৎ তলে আনুভূমিকভাবে একটি কাঁটা থাকে একে স্ক্যাপুলার কাঁটা বলে। স্ক্যাপুলার যে অংশে হিউমেরাসের মস্তক সংলগড়ব থাকে তাকে গ্লিনয়েড গহ্বর বলে। স্ক্যাপুলার পার্শ্বীয় প্রান্তের বর্ধিত অংশকে অ্যাক্রোমিয়ন বলে। বাহুর পেশিকে সংযোগ দেয়া ও হিউমেরাসকে সঞ্চালন করা বক্ষ অস্থিচক্রের প্রধান কাজ।</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1631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wd">
                                    <p:tmPct val="10000"/>
                                  </p:iterate>
                                  <p:childTnLst>
                                    <p:set>
                                      <p:cBhvr>
                                        <p:cTn id="20" dur="1" fill="hold">
                                          <p:stCondLst>
                                            <p:cond delay="0"/>
                                          </p:stCondLst>
                                        </p:cTn>
                                        <p:tgtEl>
                                          <p:spTgt spid="9">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9">
                                            <p:txEl>
                                              <p:pRg st="0" end="0"/>
                                            </p:txEl>
                                          </p:spTgt>
                                        </p:tgtEl>
                                        <p:attrNameLst>
                                          <p:attrName>ppt_w</p:attrName>
                                        </p:attrNameLst>
                                      </p:cBhvr>
                                    </p:anim>
                                    <p:anim by="(#ppt_w*0.50)" calcmode="lin" valueType="num">
                                      <p:cBhvr>
                                        <p:cTn id="22" dur="500" decel="50000" autoRev="1" fill="hold">
                                          <p:stCondLst>
                                            <p:cond delay="0"/>
                                          </p:stCondLst>
                                        </p:cTn>
                                        <p:tgtEl>
                                          <p:spTgt spid="9">
                                            <p:txEl>
                                              <p:pRg st="0" end="0"/>
                                            </p:txEl>
                                          </p:spTgt>
                                        </p:tgtEl>
                                        <p:attrNameLst>
                                          <p:attrName>ppt_x</p:attrName>
                                        </p:attrNameLst>
                                      </p:cBhvr>
                                    </p:anim>
                                    <p:anim from="(-#ppt_h/2)" to="(#ppt_y)" calcmode="lin" valueType="num">
                                      <p:cBhvr>
                                        <p:cTn id="23" dur="1000" fill="hold">
                                          <p:stCondLst>
                                            <p:cond delay="0"/>
                                          </p:stCondLst>
                                        </p:cTn>
                                        <p:tgtEl>
                                          <p:spTgt spid="9">
                                            <p:txEl>
                                              <p:pRg st="0" end="0"/>
                                            </p:txEl>
                                          </p:spTgt>
                                        </p:tgtEl>
                                        <p:attrNameLst>
                                          <p:attrName>ppt_y</p:attrName>
                                        </p:attrNameLst>
                                      </p:cBhvr>
                                    </p:anim>
                                    <p:animRot by="21600000">
                                      <p:cBhvr>
                                        <p:cTn id="24" dur="1000" fill="hold">
                                          <p:stCondLst>
                                            <p:cond delay="0"/>
                                          </p:stCondLst>
                                        </p:cTn>
                                        <p:tgtEl>
                                          <p:spTgt spid="9">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xit" presetSubtype="0" fill="hold" grpId="0" nodeType="clickEffect">
                                  <p:stCondLst>
                                    <p:cond delay="0"/>
                                  </p:stCondLst>
                                  <p:iterate type="wd">
                                    <p:tmPct val="10000"/>
                                  </p:iterate>
                                  <p:childTnLst>
                                    <p:anim from="(ppt_w)" to="(-ppt_w*2)" calcmode="lin" valueType="num">
                                      <p:cBhvr rctx="PPT">
                                        <p:cTn id="28" dur="500" autoRev="1">
                                          <p:stCondLst>
                                            <p:cond delay="0"/>
                                          </p:stCondLst>
                                        </p:cTn>
                                        <p:tgtEl>
                                          <p:spTgt spid="9">
                                            <p:txEl>
                                              <p:pRg st="0" end="0"/>
                                            </p:txEl>
                                          </p:spTgt>
                                        </p:tgtEl>
                                        <p:attrNameLst>
                                          <p:attrName>ppt_w</p:attrName>
                                        </p:attrNameLst>
                                      </p:cBhvr>
                                    </p:anim>
                                    <p:anim by="(ppt_w*0.50)" calcmode="lin" valueType="num">
                                      <p:cBhvr>
                                        <p:cTn id="29" dur="500" decel="50000" autoRev="1">
                                          <p:stCondLst>
                                            <p:cond delay="0"/>
                                          </p:stCondLst>
                                        </p:cTn>
                                        <p:tgtEl>
                                          <p:spTgt spid="9">
                                            <p:txEl>
                                              <p:pRg st="0" end="0"/>
                                            </p:txEl>
                                          </p:spTgt>
                                        </p:tgtEl>
                                        <p:attrNameLst>
                                          <p:attrName>ppt_x</p:attrName>
                                        </p:attrNameLst>
                                      </p:cBhvr>
                                    </p:anim>
                                    <p:anim from="(ppt_y)" to="(1+ppt_h/2)" calcmode="lin" valueType="num">
                                      <p:cBhvr>
                                        <p:cTn id="30" dur="1000">
                                          <p:stCondLst>
                                            <p:cond delay="0"/>
                                          </p:stCondLst>
                                        </p:cTn>
                                        <p:tgtEl>
                                          <p:spTgt spid="9">
                                            <p:txEl>
                                              <p:pRg st="0" end="0"/>
                                            </p:txEl>
                                          </p:spTgt>
                                        </p:tgtEl>
                                        <p:attrNameLst>
                                          <p:attrName>ppt_y</p:attrName>
                                        </p:attrNameLst>
                                      </p:cBhvr>
                                    </p:anim>
                                    <p:animRot by="21600000">
                                      <p:cBhvr>
                                        <p:cTn id="31" dur="1000">
                                          <p:stCondLst>
                                            <p:cond delay="0"/>
                                          </p:stCondLst>
                                        </p:cTn>
                                        <p:tgtEl>
                                          <p:spTgt spid="9">
                                            <p:txEl>
                                              <p:pRg st="0" end="0"/>
                                            </p:txEl>
                                          </p:spTgt>
                                        </p:tgtEl>
                                        <p:attrNameLst>
                                          <p:attrName>r</p:attrName>
                                        </p:attrNameLst>
                                      </p:cBhvr>
                                    </p:animRot>
                                    <p:set>
                                      <p:cBhvr>
                                        <p:cTn id="32"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iterate type="wd">
                                    <p:tmPct val="10000"/>
                                  </p:iterate>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80">
                                          <p:stCondLst>
                                            <p:cond delay="0"/>
                                          </p:stCondLst>
                                        </p:cTn>
                                        <p:tgtEl>
                                          <p:spTgt spid="11">
                                            <p:txEl>
                                              <p:pRg st="0" end="0"/>
                                            </p:txEl>
                                          </p:spTgt>
                                        </p:tgtEl>
                                      </p:cBhvr>
                                    </p:animEffect>
                                    <p:anim calcmode="lin" valueType="num">
                                      <p:cBhvr>
                                        <p:cTn id="3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xEl>
                                              <p:pRg st="0" end="0"/>
                                            </p:txEl>
                                          </p:spTgt>
                                        </p:tgtEl>
                                      </p:cBhvr>
                                      <p:to x="100000" y="60000"/>
                                    </p:animScale>
                                    <p:animScale>
                                      <p:cBhvr>
                                        <p:cTn id="44" dur="166" decel="50000">
                                          <p:stCondLst>
                                            <p:cond delay="676"/>
                                          </p:stCondLst>
                                        </p:cTn>
                                        <p:tgtEl>
                                          <p:spTgt spid="11">
                                            <p:txEl>
                                              <p:pRg st="0" end="0"/>
                                            </p:txEl>
                                          </p:spTgt>
                                        </p:tgtEl>
                                      </p:cBhvr>
                                      <p:to x="100000" y="100000"/>
                                    </p:animScale>
                                    <p:animScale>
                                      <p:cBhvr>
                                        <p:cTn id="45" dur="26">
                                          <p:stCondLst>
                                            <p:cond delay="1312"/>
                                          </p:stCondLst>
                                        </p:cTn>
                                        <p:tgtEl>
                                          <p:spTgt spid="11">
                                            <p:txEl>
                                              <p:pRg st="0" end="0"/>
                                            </p:txEl>
                                          </p:spTgt>
                                        </p:tgtEl>
                                      </p:cBhvr>
                                      <p:to x="100000" y="80000"/>
                                    </p:animScale>
                                    <p:animScale>
                                      <p:cBhvr>
                                        <p:cTn id="46" dur="166" decel="50000">
                                          <p:stCondLst>
                                            <p:cond delay="1338"/>
                                          </p:stCondLst>
                                        </p:cTn>
                                        <p:tgtEl>
                                          <p:spTgt spid="11">
                                            <p:txEl>
                                              <p:pRg st="0" end="0"/>
                                            </p:txEl>
                                          </p:spTgt>
                                        </p:tgtEl>
                                      </p:cBhvr>
                                      <p:to x="100000" y="100000"/>
                                    </p:animScale>
                                    <p:animScale>
                                      <p:cBhvr>
                                        <p:cTn id="47" dur="26">
                                          <p:stCondLst>
                                            <p:cond delay="1642"/>
                                          </p:stCondLst>
                                        </p:cTn>
                                        <p:tgtEl>
                                          <p:spTgt spid="11">
                                            <p:txEl>
                                              <p:pRg st="0" end="0"/>
                                            </p:txEl>
                                          </p:spTgt>
                                        </p:tgtEl>
                                      </p:cBhvr>
                                      <p:to x="100000" y="90000"/>
                                    </p:animScale>
                                    <p:animScale>
                                      <p:cBhvr>
                                        <p:cTn id="48" dur="166" decel="50000">
                                          <p:stCondLst>
                                            <p:cond delay="1668"/>
                                          </p:stCondLst>
                                        </p:cTn>
                                        <p:tgtEl>
                                          <p:spTgt spid="11">
                                            <p:txEl>
                                              <p:pRg st="0" end="0"/>
                                            </p:txEl>
                                          </p:spTgt>
                                        </p:tgtEl>
                                      </p:cBhvr>
                                      <p:to x="100000" y="100000"/>
                                    </p:animScale>
                                    <p:animScale>
                                      <p:cBhvr>
                                        <p:cTn id="49" dur="26">
                                          <p:stCondLst>
                                            <p:cond delay="1808"/>
                                          </p:stCondLst>
                                        </p:cTn>
                                        <p:tgtEl>
                                          <p:spTgt spid="11">
                                            <p:txEl>
                                              <p:pRg st="0" end="0"/>
                                            </p:txEl>
                                          </p:spTgt>
                                        </p:tgtEl>
                                      </p:cBhvr>
                                      <p:to x="100000" y="95000"/>
                                    </p:animScale>
                                    <p:animScale>
                                      <p:cBhvr>
                                        <p:cTn id="50"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807</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2020-08-18T17:31:39Z</dcterms:created>
  <dcterms:modified xsi:type="dcterms:W3CDTF">2020-08-20T11:54:31Z</dcterms:modified>
</cp:coreProperties>
</file>