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92" r:id="rId3"/>
    <p:sldId id="315" r:id="rId4"/>
    <p:sldId id="308" r:id="rId5"/>
    <p:sldId id="279" r:id="rId6"/>
    <p:sldId id="314" r:id="rId7"/>
    <p:sldId id="310" r:id="rId8"/>
    <p:sldId id="309" r:id="rId9"/>
    <p:sldId id="311" r:id="rId10"/>
    <p:sldId id="312" r:id="rId11"/>
    <p:sldId id="313" r:id="rId12"/>
    <p:sldId id="291" r:id="rId13"/>
    <p:sldId id="264" r:id="rId14"/>
    <p:sldId id="29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893B6-B44B-4E84-BBE4-19330B52CEAA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22AAE-6660-4C1C-B7AC-AC94B2D29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80158-4A3D-4799-89A0-BA6BAC7EDB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52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A4B4-AD52-40AA-83F2-6FF2516A3DCB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8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AD47-960D-4F2C-9F31-1DB8BEA472F0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0F77-8ECC-449F-92BF-B2DB59D2A065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6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17AF-6657-4FF4-8BED-BA49886DF4B9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0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1F49-9945-4423-8DF9-DDD26BD2C2F7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5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9B1-28E3-4CBA-BA62-A325A95B0158}" type="datetime1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8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A62E-DD04-41A2-87DF-5EC5E5D3DB62}" type="datetime1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3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8196-BA74-420B-B93C-E610F642421B}" type="datetime1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3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EC3F-1757-4E80-BC7F-6E10E4AFDEF0}" type="datetime1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5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7C91-2437-488B-9E58-C1049F28B961}" type="datetime1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0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BD23-4C9C-4723-9682-22F62E3D2069}" type="datetime1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0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597FE-BD5D-46DC-825D-6CBA481E25E2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7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72E9F80-68AF-4589-B020-BAF954FCF5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372810"/>
            <a:ext cx="12192000" cy="230832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পাংশা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উপজেলা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স্কুলে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42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B2ABB53-3FF5-465C-89F3-E3DC7D48D7E2}"/>
              </a:ext>
            </a:extLst>
          </p:cNvPr>
          <p:cNvSpPr txBox="1">
            <a:spLocks/>
          </p:cNvSpPr>
          <p:nvPr/>
        </p:nvSpPr>
        <p:spPr>
          <a:xfrm>
            <a:off x="-2" y="18255"/>
            <a:ext cx="12099235" cy="2274371"/>
          </a:xfrm>
          <a:prstGeom prst="rect">
            <a:avLst/>
          </a:prstGeom>
          <a:solidFill>
            <a:schemeClr val="bg2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বৃত্ত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যদি কোন সমতলে অবস্থিত একটি বক্ররেখার যেকোনো বিন্দু, ঐ বক্ররেখা দ্বারা সীমাবদ্ধ ক্ষেত্রের মধ্যবর্তী একটি নির্দিষ্ট বিন্দু হতে সর্বদা সমদূরবর্তী হয় তবে ঐ বক্ররেখাটিকে বৃত্ত বলা হয়।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3963EE8-1D55-4F24-91AF-C51751C7E380}"/>
              </a:ext>
            </a:extLst>
          </p:cNvPr>
          <p:cNvSpPr txBox="1">
            <a:spLocks/>
          </p:cNvSpPr>
          <p:nvPr/>
        </p:nvSpPr>
        <p:spPr>
          <a:xfrm>
            <a:off x="-2" y="2464904"/>
            <a:ext cx="12192002" cy="43930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BD" sz="3900" b="1" dirty="0">
                <a:latin typeface="NikoshBAN" panose="02000000000000000000" pitchFamily="2" charset="0"/>
                <a:cs typeface="NikoshBAN" panose="02000000000000000000" pitchFamily="2" charset="0"/>
              </a:rPr>
              <a:t>জ্যা </a:t>
            </a:r>
            <a:r>
              <a:rPr lang="en-US" sz="39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900" b="1" dirty="0">
                <a:latin typeface="NikoshBAN" panose="02000000000000000000" pitchFamily="2" charset="0"/>
                <a:cs typeface="NikoshBAN" panose="02000000000000000000" pitchFamily="2" charset="0"/>
              </a:rPr>
              <a:t>বৃত্তের যেকোনো দুইটি বিন্দুর সংযোজক রেখাংশকে জ্যা বলে।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bn-BD" sz="39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bn-BD" sz="39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ব্যাস </a:t>
            </a:r>
            <a:r>
              <a:rPr lang="en-US" sz="39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900" b="1" dirty="0">
                <a:latin typeface="NikoshBAN" panose="02000000000000000000" pitchFamily="2" charset="0"/>
                <a:cs typeface="NikoshBAN" panose="02000000000000000000" pitchFamily="2" charset="0"/>
              </a:rPr>
              <a:t>বৃত্তের কোন জ্যা যদি কেন্দ্র দিয়ে যায় তবে জ্যাটিকে বৃত্তের ব্যাস বলা হয়।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bn-BD" sz="39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bn-BD" sz="39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 </a:t>
            </a:r>
            <a:r>
              <a:rPr lang="en-US" sz="39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900" b="1" dirty="0">
                <a:latin typeface="NikoshBAN" panose="02000000000000000000" pitchFamily="2" charset="0"/>
                <a:cs typeface="NikoshBAN" panose="02000000000000000000" pitchFamily="2" charset="0"/>
              </a:rPr>
              <a:t> ব্যাসের অর্ধেক দৈঘ্যকে ব্যাসার্ধ বলে।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bn-BD" sz="39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bn-BD" sz="3900" b="1" dirty="0">
                <a:latin typeface="NikoshBAN" panose="02000000000000000000" pitchFamily="2" charset="0"/>
                <a:cs typeface="NikoshBAN" panose="02000000000000000000" pitchFamily="2" charset="0"/>
              </a:rPr>
              <a:t>পরিধি </a:t>
            </a:r>
            <a:r>
              <a:rPr lang="en-US" sz="39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900" b="1" dirty="0">
                <a:latin typeface="NikoshBAN" panose="02000000000000000000" pitchFamily="2" charset="0"/>
                <a:cs typeface="NikoshBAN" panose="02000000000000000000" pitchFamily="2" charset="0"/>
              </a:rPr>
              <a:t>বৃত্তের সম্পূর্ণ দৈর্ঘ্যকে পরিধি বলে।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59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57614E7B-E25E-4A47-96C9-45AF66DF21DB}"/>
              </a:ext>
            </a:extLst>
          </p:cNvPr>
          <p:cNvSpPr/>
          <p:nvPr/>
        </p:nvSpPr>
        <p:spPr>
          <a:xfrm>
            <a:off x="3805613" y="1351722"/>
            <a:ext cx="4993829" cy="4790397"/>
          </a:xfrm>
          <a:prstGeom prst="ellipse">
            <a:avLst/>
          </a:prstGeom>
          <a:solidFill>
            <a:srgbClr val="FFFF0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A7F0009-57A6-484A-A63D-688DBEAED91E}"/>
              </a:ext>
            </a:extLst>
          </p:cNvPr>
          <p:cNvCxnSpPr>
            <a:cxnSpLocks/>
          </p:cNvCxnSpPr>
          <p:nvPr/>
        </p:nvCxnSpPr>
        <p:spPr>
          <a:xfrm flipV="1">
            <a:off x="4062325" y="4698723"/>
            <a:ext cx="4521536" cy="1771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164DBA9-BF98-4985-9380-14872B396D40}"/>
              </a:ext>
            </a:extLst>
          </p:cNvPr>
          <p:cNvSpPr txBox="1"/>
          <p:nvPr/>
        </p:nvSpPr>
        <p:spPr>
          <a:xfrm flipH="1">
            <a:off x="5995115" y="2446986"/>
            <a:ext cx="978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4B8616-CD11-4F8F-B9CC-D02FBABCB54C}"/>
              </a:ext>
            </a:extLst>
          </p:cNvPr>
          <p:cNvCxnSpPr>
            <a:cxnSpLocks/>
          </p:cNvCxnSpPr>
          <p:nvPr/>
        </p:nvCxnSpPr>
        <p:spPr>
          <a:xfrm flipH="1">
            <a:off x="4066599" y="3296992"/>
            <a:ext cx="2128139" cy="15171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DED342A-77FB-495E-8E13-5AB339C124E1}"/>
              </a:ext>
            </a:extLst>
          </p:cNvPr>
          <p:cNvCxnSpPr>
            <a:cxnSpLocks/>
          </p:cNvCxnSpPr>
          <p:nvPr/>
        </p:nvCxnSpPr>
        <p:spPr>
          <a:xfrm>
            <a:off x="6207617" y="3284113"/>
            <a:ext cx="2376244" cy="13920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B36F61-B8CC-4D99-ADEE-0D5D2B8C8EF8}"/>
              </a:ext>
            </a:extLst>
          </p:cNvPr>
          <p:cNvCxnSpPr/>
          <p:nvPr/>
        </p:nvCxnSpPr>
        <p:spPr>
          <a:xfrm>
            <a:off x="6194737" y="3250373"/>
            <a:ext cx="0" cy="1571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878E9F4-374A-42DA-85AA-C56C6BFC969A}"/>
              </a:ext>
            </a:extLst>
          </p:cNvPr>
          <p:cNvSpPr txBox="1"/>
          <p:nvPr/>
        </p:nvSpPr>
        <p:spPr>
          <a:xfrm>
            <a:off x="3657600" y="4586647"/>
            <a:ext cx="540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2DEE6A-E3D3-45DC-82AC-C1E259FD3CBF}"/>
              </a:ext>
            </a:extLst>
          </p:cNvPr>
          <p:cNvSpPr txBox="1"/>
          <p:nvPr/>
        </p:nvSpPr>
        <p:spPr>
          <a:xfrm>
            <a:off x="8432443" y="4467652"/>
            <a:ext cx="753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97645A-FF45-4EAA-BCA8-00CBAF33DA5F}"/>
              </a:ext>
            </a:extLst>
          </p:cNvPr>
          <p:cNvSpPr txBox="1"/>
          <p:nvPr/>
        </p:nvSpPr>
        <p:spPr>
          <a:xfrm>
            <a:off x="5979016" y="2562896"/>
            <a:ext cx="431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BB1F8E-80B6-4908-B059-4710BCC2C964}"/>
              </a:ext>
            </a:extLst>
          </p:cNvPr>
          <p:cNvSpPr txBox="1"/>
          <p:nvPr/>
        </p:nvSpPr>
        <p:spPr>
          <a:xfrm>
            <a:off x="5956479" y="4774132"/>
            <a:ext cx="489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3C18514-5DF5-418D-8D61-966A100D45D9}"/>
              </a:ext>
            </a:extLst>
          </p:cNvPr>
          <p:cNvGrpSpPr/>
          <p:nvPr/>
        </p:nvGrpSpPr>
        <p:grpSpPr>
          <a:xfrm>
            <a:off x="4062325" y="3248058"/>
            <a:ext cx="2156610" cy="1615002"/>
            <a:chOff x="291386" y="3114628"/>
            <a:chExt cx="1996225" cy="1615002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3D87335-FD4D-4D62-AA0E-E30EA20D1382}"/>
                </a:ext>
              </a:extLst>
            </p:cNvPr>
            <p:cNvCxnSpPr/>
            <p:nvPr/>
          </p:nvCxnSpPr>
          <p:spPr>
            <a:xfrm flipV="1">
              <a:off x="291386" y="4685850"/>
              <a:ext cx="1996225" cy="437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9EFF90C-FD9B-4204-86B1-D3D3948ACF4D}"/>
                </a:ext>
              </a:extLst>
            </p:cNvPr>
            <p:cNvCxnSpPr/>
            <p:nvPr/>
          </p:nvCxnSpPr>
          <p:spPr>
            <a:xfrm flipH="1">
              <a:off x="291386" y="3158408"/>
              <a:ext cx="1983346" cy="15712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B9844BC-5C0D-4ACA-A732-8AEDF6C49B47}"/>
                </a:ext>
              </a:extLst>
            </p:cNvPr>
            <p:cNvCxnSpPr/>
            <p:nvPr/>
          </p:nvCxnSpPr>
          <p:spPr>
            <a:xfrm>
              <a:off x="2287611" y="3114628"/>
              <a:ext cx="0" cy="15712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93E0BEC-9801-471A-A325-4BA27B2A6C75}"/>
              </a:ext>
            </a:extLst>
          </p:cNvPr>
          <p:cNvGrpSpPr/>
          <p:nvPr/>
        </p:nvGrpSpPr>
        <p:grpSpPr>
          <a:xfrm>
            <a:off x="6223209" y="3258651"/>
            <a:ext cx="2406831" cy="1571222"/>
            <a:chOff x="10002055" y="3161271"/>
            <a:chExt cx="2112136" cy="1571222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BB04757-00A7-426B-AD24-5678526C56DD}"/>
                </a:ext>
              </a:extLst>
            </p:cNvPr>
            <p:cNvCxnSpPr/>
            <p:nvPr/>
          </p:nvCxnSpPr>
          <p:spPr>
            <a:xfrm flipV="1">
              <a:off x="10002055" y="4636416"/>
              <a:ext cx="2075108" cy="922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7671AB-D875-4344-8D0C-896ADAAE3A13}"/>
                </a:ext>
              </a:extLst>
            </p:cNvPr>
            <p:cNvCxnSpPr/>
            <p:nvPr/>
          </p:nvCxnSpPr>
          <p:spPr>
            <a:xfrm>
              <a:off x="10002056" y="3161271"/>
              <a:ext cx="2112135" cy="147592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8C57EFB-E1E0-4876-90F0-5C2606E445E3}"/>
                </a:ext>
              </a:extLst>
            </p:cNvPr>
            <p:cNvCxnSpPr/>
            <p:nvPr/>
          </p:nvCxnSpPr>
          <p:spPr>
            <a:xfrm>
              <a:off x="10002055" y="3161271"/>
              <a:ext cx="0" cy="15712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DA00AC2-86A3-4314-990D-259211879126}"/>
              </a:ext>
            </a:extLst>
          </p:cNvPr>
          <p:cNvSpPr txBox="1"/>
          <p:nvPr/>
        </p:nvSpPr>
        <p:spPr>
          <a:xfrm>
            <a:off x="122934" y="6156221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chemeClr val="tx1"/>
                </a:solidFill>
                <a:latin typeface="Kalpurosh"/>
              </a:rPr>
              <a:t>চলো</a:t>
            </a:r>
            <a:r>
              <a:rPr lang="en-US" sz="4000" b="1" dirty="0">
                <a:solidFill>
                  <a:schemeClr val="tx1"/>
                </a:solidFill>
                <a:latin typeface="Kalpurosh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Kalpurosh"/>
              </a:rPr>
              <a:t>বোর্ডে</a:t>
            </a:r>
            <a:r>
              <a:rPr lang="en-US" sz="4000" b="1" dirty="0">
                <a:solidFill>
                  <a:schemeClr val="tx1"/>
                </a:solidFill>
                <a:latin typeface="Kalpurosh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Kalpurosh"/>
              </a:rPr>
              <a:t>করি</a:t>
            </a:r>
            <a:r>
              <a:rPr lang="en-US" sz="4000" b="1" dirty="0">
                <a:solidFill>
                  <a:schemeClr val="tx1"/>
                </a:solidFill>
                <a:latin typeface="Kalpurosh"/>
              </a:rPr>
              <a:t> ।</a:t>
            </a:r>
            <a:endParaRPr lang="bn-IN" sz="4000" b="1" dirty="0">
              <a:solidFill>
                <a:schemeClr val="tx1"/>
              </a:solidFill>
              <a:latin typeface="Kalpurosh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EFA4FD-FFE6-4E53-8F2A-E0F17C562EF1}"/>
              </a:ext>
            </a:extLst>
          </p:cNvPr>
          <p:cNvSpPr txBox="1"/>
          <p:nvPr/>
        </p:nvSpPr>
        <p:spPr>
          <a:xfrm>
            <a:off x="105176" y="24439"/>
            <a:ext cx="12086823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বৃত্তের কেন্দ্র ও ব্যাস ভিন্ন কোনো জ্যা এর মধ্যবিন্দুর সংযোজক রেখাংশ ঐ জ্যা এর উপর লম্ব- প্রমান করতে পারবে।</a:t>
            </a:r>
          </a:p>
          <a:p>
            <a:pPr marL="0" indent="0">
              <a:buNone/>
            </a:pPr>
            <a:endParaRPr lang="bn-BD" sz="1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45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2ECEE3D-AC82-4344-890A-ABA09AE8260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77792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b="1">
                <a:solidFill>
                  <a:schemeClr val="bg2">
                    <a:lumMod val="10000"/>
                  </a:schemeClr>
                </a:solidFill>
                <a:latin typeface="Kalpurush" pitchFamily="2" charset="0"/>
                <a:cs typeface="Kalpurush" pitchFamily="2" charset="0"/>
              </a:rPr>
              <a:t>মূল্যায়ন</a:t>
            </a:r>
            <a:r>
              <a:rPr lang="bn-BD" sz="5400" b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AF4D844-51A6-465A-9096-F93ED7E15014}"/>
              </a:ext>
            </a:extLst>
          </p:cNvPr>
          <p:cNvSpPr txBox="1">
            <a:spLocks/>
          </p:cNvSpPr>
          <p:nvPr/>
        </p:nvSpPr>
        <p:spPr>
          <a:xfrm>
            <a:off x="0" y="609600"/>
            <a:ext cx="12192000" cy="62484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dirty="0">
                <a:solidFill>
                  <a:schemeClr val="tx1"/>
                </a:solidFill>
                <a:latin typeface="Kalpurosh"/>
              </a:rPr>
              <a:t>১।</a:t>
            </a:r>
            <a:r>
              <a:rPr lang="bn-IN" sz="5400" b="1" dirty="0">
                <a:solidFill>
                  <a:schemeClr val="tx1"/>
                </a:solidFill>
                <a:latin typeface="Kalpurosh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Kalpurosh"/>
              </a:rPr>
              <a:t>বৃত্তের</a:t>
            </a:r>
            <a:r>
              <a:rPr lang="en-US" sz="5400" b="1" dirty="0">
                <a:solidFill>
                  <a:schemeClr val="tx1"/>
                </a:solidFill>
                <a:latin typeface="Kalpurosh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Kalpurosh"/>
              </a:rPr>
              <a:t>ব্যাসার্ধ</a:t>
            </a:r>
            <a:r>
              <a:rPr lang="en-US" sz="5400" b="1" dirty="0">
                <a:solidFill>
                  <a:schemeClr val="tx1"/>
                </a:solidFill>
                <a:latin typeface="Kalpurosh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Kalpurosh"/>
              </a:rPr>
              <a:t>কাকে</a:t>
            </a:r>
            <a:r>
              <a:rPr lang="en-US" sz="5400" b="1" dirty="0">
                <a:solidFill>
                  <a:schemeClr val="tx1"/>
                </a:solidFill>
                <a:latin typeface="Kalpurosh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Kalpurosh"/>
              </a:rPr>
              <a:t>বলে</a:t>
            </a:r>
            <a:r>
              <a:rPr lang="en-US" sz="5400" b="1" dirty="0">
                <a:solidFill>
                  <a:schemeClr val="tx1"/>
                </a:solidFill>
                <a:latin typeface="Kalpurosh"/>
              </a:rPr>
              <a:t> ? </a:t>
            </a:r>
          </a:p>
          <a:p>
            <a:r>
              <a:rPr lang="en-US" sz="5400" b="1" dirty="0">
                <a:solidFill>
                  <a:schemeClr val="tx1"/>
                </a:solidFill>
                <a:latin typeface="Kalpurosh"/>
              </a:rPr>
              <a:t>২। </a:t>
            </a:r>
            <a:r>
              <a:rPr lang="en-US" sz="5400" b="1" dirty="0" err="1">
                <a:solidFill>
                  <a:schemeClr val="tx1"/>
                </a:solidFill>
                <a:latin typeface="Kalpurosh"/>
              </a:rPr>
              <a:t>বৃত্তের</a:t>
            </a:r>
            <a:r>
              <a:rPr lang="en-US" sz="5400" b="1" dirty="0">
                <a:solidFill>
                  <a:schemeClr val="tx1"/>
                </a:solidFill>
                <a:latin typeface="Kalpurosh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Kalpurosh"/>
              </a:rPr>
              <a:t>জ্যা</a:t>
            </a:r>
            <a:r>
              <a:rPr lang="en-US" sz="5400" b="1" dirty="0">
                <a:solidFill>
                  <a:schemeClr val="tx1"/>
                </a:solidFill>
                <a:latin typeface="Kalpurosh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Kalpurosh"/>
              </a:rPr>
              <a:t>কাকে</a:t>
            </a:r>
            <a:r>
              <a:rPr lang="en-US" sz="5400" b="1" dirty="0">
                <a:solidFill>
                  <a:schemeClr val="tx1"/>
                </a:solidFill>
                <a:latin typeface="Kalpurosh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Kalpurosh"/>
              </a:rPr>
              <a:t>বলে</a:t>
            </a:r>
            <a:r>
              <a:rPr lang="en-US" sz="5400" b="1" dirty="0">
                <a:solidFill>
                  <a:schemeClr val="tx1"/>
                </a:solidFill>
                <a:latin typeface="Kalpurosh"/>
              </a:rPr>
              <a:t> ? </a:t>
            </a:r>
          </a:p>
          <a:p>
            <a:r>
              <a:rPr lang="en-US" sz="5400" b="1" dirty="0">
                <a:solidFill>
                  <a:schemeClr val="tx1"/>
                </a:solidFill>
                <a:latin typeface="Kalpurosh"/>
              </a:rPr>
              <a:t>৩। </a:t>
            </a:r>
            <a:r>
              <a:rPr lang="en-US" sz="5400" b="1" dirty="0" err="1">
                <a:solidFill>
                  <a:schemeClr val="tx1"/>
                </a:solidFill>
                <a:latin typeface="Kalpurosh"/>
              </a:rPr>
              <a:t>একটি</a:t>
            </a:r>
            <a:r>
              <a:rPr lang="en-US" sz="5400" b="1" dirty="0">
                <a:solidFill>
                  <a:schemeClr val="tx1"/>
                </a:solidFill>
                <a:latin typeface="Kalpurosh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Kalpurosh"/>
              </a:rPr>
              <a:t>বৃত্তের</a:t>
            </a:r>
            <a:r>
              <a:rPr lang="en-US" sz="5400" b="1" dirty="0">
                <a:solidFill>
                  <a:schemeClr val="tx1"/>
                </a:solidFill>
                <a:latin typeface="Kalpurosh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Kalpurosh"/>
              </a:rPr>
              <a:t>ব্যাস</a:t>
            </a:r>
            <a:r>
              <a:rPr lang="en-US" sz="5400" b="1" dirty="0">
                <a:solidFill>
                  <a:schemeClr val="tx1"/>
                </a:solidFill>
                <a:latin typeface="Kalpurosh"/>
              </a:rPr>
              <a:t> ১০ </a:t>
            </a:r>
            <a:r>
              <a:rPr lang="en-US" sz="5400" b="1" dirty="0" err="1">
                <a:solidFill>
                  <a:schemeClr val="tx1"/>
                </a:solidFill>
                <a:latin typeface="Kalpurosh"/>
              </a:rPr>
              <a:t>সেঃমিঃ</a:t>
            </a:r>
            <a:endParaRPr lang="en-US" sz="5400" b="1" dirty="0">
              <a:solidFill>
                <a:schemeClr val="tx1"/>
              </a:solidFill>
              <a:latin typeface="Kalpurosh"/>
            </a:endParaRPr>
          </a:p>
          <a:p>
            <a:r>
              <a:rPr lang="en-US" sz="5400" b="1" dirty="0" err="1">
                <a:solidFill>
                  <a:schemeClr val="tx1"/>
                </a:solidFill>
                <a:latin typeface="Kalpurosh"/>
              </a:rPr>
              <a:t>হলে</a:t>
            </a:r>
            <a:r>
              <a:rPr lang="en-US" sz="5400" b="1" dirty="0">
                <a:solidFill>
                  <a:schemeClr val="tx1"/>
                </a:solidFill>
                <a:latin typeface="Kalpurosh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Kalpurosh"/>
              </a:rPr>
              <a:t>এর</a:t>
            </a:r>
            <a:r>
              <a:rPr lang="en-US" sz="5400" b="1" dirty="0">
                <a:solidFill>
                  <a:schemeClr val="tx1"/>
                </a:solidFill>
                <a:latin typeface="Kalpurosh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Kalpurosh"/>
              </a:rPr>
              <a:t>ব্যাসার্ধ</a:t>
            </a:r>
            <a:r>
              <a:rPr lang="en-US" sz="5400" b="1" dirty="0">
                <a:solidFill>
                  <a:schemeClr val="tx1"/>
                </a:solidFill>
                <a:latin typeface="Kalpurosh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Kalpurosh"/>
              </a:rPr>
              <a:t>কত</a:t>
            </a:r>
            <a:r>
              <a:rPr lang="en-US" sz="5400" b="1" dirty="0">
                <a:solidFill>
                  <a:schemeClr val="tx1"/>
                </a:solidFill>
                <a:latin typeface="Kalpurosh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Kalpurosh"/>
              </a:rPr>
              <a:t>সেঃমিঃ</a:t>
            </a:r>
            <a:r>
              <a:rPr lang="en-US" sz="5400" b="1" dirty="0">
                <a:solidFill>
                  <a:schemeClr val="tx1"/>
                </a:solidFill>
                <a:latin typeface="Kalpurosh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Kalpurosh"/>
              </a:rPr>
              <a:t>হবে</a:t>
            </a:r>
            <a:r>
              <a:rPr lang="en-US" sz="5400" b="1" dirty="0">
                <a:solidFill>
                  <a:schemeClr val="tx1"/>
                </a:solidFill>
                <a:latin typeface="Kalpurosh"/>
              </a:rPr>
              <a:t> ? </a:t>
            </a:r>
            <a:endParaRPr lang="bn-BD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3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3E57D9-6681-4860-8C50-EFFC17945995}"/>
              </a:ext>
            </a:extLst>
          </p:cNvPr>
          <p:cNvSpPr txBox="1"/>
          <p:nvPr/>
        </p:nvSpPr>
        <p:spPr>
          <a:xfrm>
            <a:off x="0" y="232012"/>
            <a:ext cx="12191999" cy="193899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24AE45-138F-4789-B75C-A50558976C5A}"/>
              </a:ext>
            </a:extLst>
          </p:cNvPr>
          <p:cNvSpPr txBox="1"/>
          <p:nvPr/>
        </p:nvSpPr>
        <p:spPr>
          <a:xfrm>
            <a:off x="0" y="2746174"/>
            <a:ext cx="12192000" cy="259083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O </a:t>
            </a:r>
            <a:r>
              <a:rPr lang="en-US" sz="4800" b="1" dirty="0" err="1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কেন্দ্র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 </a:t>
            </a:r>
            <a:r>
              <a:rPr lang="en-US" sz="4800" b="1" dirty="0" err="1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বিশিষ্ট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 LMN </a:t>
            </a:r>
            <a:r>
              <a:rPr lang="en-US" sz="4800" b="1" dirty="0" err="1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বৃত্তের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 PQ </a:t>
            </a:r>
            <a:r>
              <a:rPr lang="en-US" sz="4800" b="1" dirty="0" err="1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ব্যাস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 </a:t>
            </a:r>
            <a:r>
              <a:rPr lang="en-US" sz="4800" b="1" dirty="0" err="1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ভিন্ন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 </a:t>
            </a:r>
            <a:r>
              <a:rPr lang="en-US" sz="4800" b="1" dirty="0" err="1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একটি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 </a:t>
            </a:r>
            <a:r>
              <a:rPr lang="en-US" sz="4800" b="1" dirty="0" err="1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জ্যা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 </a:t>
            </a:r>
            <a:r>
              <a:rPr lang="en-US" sz="4800" b="1" dirty="0" err="1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এবং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 R </a:t>
            </a:r>
            <a:r>
              <a:rPr lang="en-US" sz="4800" b="1" dirty="0" err="1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এই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 </a:t>
            </a:r>
            <a:r>
              <a:rPr lang="en-US" sz="4800" b="1" dirty="0" err="1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জ্যায়ের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 </a:t>
            </a:r>
            <a:r>
              <a:rPr lang="en-US" sz="4800" b="1" dirty="0" err="1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মধ্যবিন্দু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 । </a:t>
            </a:r>
            <a:r>
              <a:rPr lang="en-US" sz="4800" b="1" dirty="0" err="1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প্রমান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 </a:t>
            </a:r>
            <a:r>
              <a:rPr lang="en-US" sz="4800" b="1" dirty="0" err="1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কর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 </a:t>
            </a:r>
            <a:r>
              <a:rPr lang="en-US" sz="4800" b="1" dirty="0" err="1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যে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 , OR </a:t>
            </a:r>
            <a:r>
              <a:rPr lang="en-US" sz="4800" b="1" dirty="0" err="1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লম্ব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Vrinda" panose="02000500000000020004" pitchFamily="2" charset="0"/>
              </a:rPr>
              <a:t> PQ । </a:t>
            </a:r>
          </a:p>
        </p:txBody>
      </p:sp>
    </p:spTree>
    <p:extLst>
      <p:ext uri="{BB962C8B-B14F-4D97-AF65-F5344CB8AC3E}">
        <p14:creationId xmlns:p14="http://schemas.microsoft.com/office/powerpoint/2010/main" val="26441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1EEBF3C-6EE3-4A3F-8CBC-4A8F9564F7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1E21BA-32E8-4AA7-9B30-ED3F6C811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EC3F-1757-4E80-BC7F-6E10E4AFDEF0}" type="datetime1">
              <a:rPr lang="en-US" smtClean="0"/>
              <a:t>8/31/2020</a:t>
            </a:fld>
            <a:endParaRPr lang="en-US"/>
          </a:p>
        </p:txBody>
      </p:sp>
      <p:sp>
        <p:nvSpPr>
          <p:cNvPr id="4" name="Snip Diagonal Corner Rectangle 5">
            <a:extLst>
              <a:ext uri="{FF2B5EF4-FFF2-40B4-BE49-F238E27FC236}">
                <a16:creationId xmlns:a16="http://schemas.microsoft.com/office/drawing/2014/main" id="{B4724226-AA0B-42C7-8D8C-E445E6172CDA}"/>
              </a:ext>
            </a:extLst>
          </p:cNvPr>
          <p:cNvSpPr/>
          <p:nvPr/>
        </p:nvSpPr>
        <p:spPr>
          <a:xfrm>
            <a:off x="127000" y="136525"/>
            <a:ext cx="11760200" cy="3043997"/>
          </a:xfrm>
          <a:prstGeom prst="snip2Diag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সবাইকে </a:t>
            </a:r>
            <a:r>
              <a:rPr lang="en-US" sz="8800" b="1" dirty="0" err="1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পাংশা</a:t>
            </a:r>
            <a:r>
              <a:rPr lang="en-US" sz="8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8800" b="1" dirty="0" err="1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উপজেলা</a:t>
            </a:r>
            <a:r>
              <a:rPr lang="en-US" sz="8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8800" b="1" dirty="0" err="1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অনলাইন</a:t>
            </a:r>
            <a:r>
              <a:rPr lang="en-US" sz="8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8800" b="1" dirty="0" err="1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স্কুল</a:t>
            </a:r>
            <a:r>
              <a:rPr lang="en-US" sz="8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8800" b="1" dirty="0" err="1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8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BD" sz="8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ধন্যবাদ</a:t>
            </a:r>
            <a:endParaRPr lang="en-US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33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17ECFA44-2F11-4F3A-9BF2-4258DEB161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5" y="17641"/>
            <a:ext cx="6400468" cy="5488807"/>
          </a:xfrm>
          <a:prstGeom prst="rect">
            <a:avLst/>
          </a:prstGeom>
        </p:spPr>
      </p:pic>
      <p:pic>
        <p:nvPicPr>
          <p:cNvPr id="10" name="Picture 9" descr="images22.jpg">
            <a:extLst>
              <a:ext uri="{FF2B5EF4-FFF2-40B4-BE49-F238E27FC236}">
                <a16:creationId xmlns:a16="http://schemas.microsoft.com/office/drawing/2014/main" id="{6497DF46-55A7-4E1A-BDF1-2BA37A56F85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13459" y="0"/>
            <a:ext cx="5791531" cy="3289304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772927-8016-436B-BC26-353B5C935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EC3F-1757-4E80-BC7F-6E10E4AFDEF0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2A16DD8-F013-4677-AE02-0C49635FEE36}"/>
              </a:ext>
            </a:extLst>
          </p:cNvPr>
          <p:cNvSpPr txBox="1">
            <a:spLocks/>
          </p:cNvSpPr>
          <p:nvPr/>
        </p:nvSpPr>
        <p:spPr>
          <a:xfrm>
            <a:off x="4952499" y="127000"/>
            <a:ext cx="2921920" cy="495301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03A0653-C338-47AB-BDB2-240183B061A9}"/>
              </a:ext>
            </a:extLst>
          </p:cNvPr>
          <p:cNvSpPr txBox="1">
            <a:spLocks/>
          </p:cNvSpPr>
          <p:nvPr/>
        </p:nvSpPr>
        <p:spPr>
          <a:xfrm>
            <a:off x="0" y="3260036"/>
            <a:ext cx="6413458" cy="35979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সংগীতা হালদার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bn-BD" b="1" dirty="0">
                <a:latin typeface="NikoshBAN" pitchFamily="2" charset="0"/>
                <a:cs typeface="NikoshBAN" pitchFamily="2" charset="0"/>
              </a:rPr>
              <a:t>(এ্‌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ম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,এস-সি, এম.এড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) </a:t>
            </a:r>
          </a:p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সহকারী শিক্ষক(গণিত) </a:t>
            </a:r>
          </a:p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কাজী আব্দুল মাজেদ একাডেমী, পাংশা, রাজবাড়ী।</a:t>
            </a:r>
          </a:p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মোবাইল : ০১৭১৬৭৯২৪৫৯</a:t>
            </a:r>
          </a:p>
          <a:p>
            <a:r>
              <a:rPr lang="en-US" sz="1800" b="1" dirty="0">
                <a:latin typeface="NikoshBAN" pitchFamily="2" charset="0"/>
                <a:cs typeface="NikoshBAN" pitchFamily="2" charset="0"/>
              </a:rPr>
              <a:t>E-mail:</a:t>
            </a:r>
            <a:r>
              <a:rPr lang="bn-BD" sz="1800" b="1" dirty="0">
                <a:latin typeface="NikoshBAN" pitchFamily="2" charset="0"/>
                <a:cs typeface="NikoshBAN" pitchFamily="2" charset="0"/>
              </a:rPr>
              <a:t> sangitahalder77@gmail.com</a:t>
            </a:r>
            <a:endParaRPr lang="en-US" sz="1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39F890-753B-4BC2-8A1F-24F284D985BC}"/>
              </a:ext>
            </a:extLst>
          </p:cNvPr>
          <p:cNvSpPr txBox="1"/>
          <p:nvPr/>
        </p:nvSpPr>
        <p:spPr>
          <a:xfrm>
            <a:off x="8666328" y="2210937"/>
            <a:ext cx="180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25B021-A148-496B-BF5E-EFBBCDACF0E9}"/>
              </a:ext>
            </a:extLst>
          </p:cNvPr>
          <p:cNvSpPr/>
          <p:nvPr/>
        </p:nvSpPr>
        <p:spPr>
          <a:xfrm>
            <a:off x="6413458" y="3289304"/>
            <a:ext cx="5778542" cy="353943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শ্রেণীঃ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ধ্যায়ঃ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১০ম </a:t>
            </a:r>
          </a:p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উপপাদ্য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৩১.০৮.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140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uiExpand="1" build="p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F5885F8-4517-496E-9528-FEACC562C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86" y="649357"/>
            <a:ext cx="11158331" cy="62086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F30CCC-8A35-4965-A541-BB4554D548D6}"/>
              </a:ext>
            </a:extLst>
          </p:cNvPr>
          <p:cNvSpPr txBox="1"/>
          <p:nvPr/>
        </p:nvSpPr>
        <p:spPr>
          <a:xfrm>
            <a:off x="397565" y="172278"/>
            <a:ext cx="10177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/>
              </a:rPr>
              <a:t>এটি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কিসের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ছবি</a:t>
            </a:r>
            <a:r>
              <a:rPr lang="en-US" sz="2800" dirty="0">
                <a:latin typeface="NikoshBAN" panose="02000000000000000000"/>
              </a:rPr>
              <a:t> ? </a:t>
            </a:r>
            <a:r>
              <a:rPr lang="en-US" sz="2800" dirty="0" err="1">
                <a:latin typeface="NikoshBAN" panose="02000000000000000000"/>
              </a:rPr>
              <a:t>মাঝ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খানের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অংশ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টুকুর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আকৃতি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কেমন</a:t>
            </a:r>
            <a:r>
              <a:rPr lang="en-US" sz="2800" dirty="0">
                <a:latin typeface="NikoshBAN" panose="02000000000000000000"/>
              </a:rPr>
              <a:t> 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F863D9-BFE0-4546-93A0-6DB4CCA32588}"/>
              </a:ext>
            </a:extLst>
          </p:cNvPr>
          <p:cNvSpPr txBox="1"/>
          <p:nvPr/>
        </p:nvSpPr>
        <p:spPr>
          <a:xfrm>
            <a:off x="3790120" y="3368957"/>
            <a:ext cx="3843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/>
              <a:t>বৃত্তের</a:t>
            </a:r>
            <a:r>
              <a:rPr lang="en-US" sz="4400" b="1" dirty="0"/>
              <a:t> </a:t>
            </a:r>
            <a:r>
              <a:rPr lang="en-US" sz="4400" b="1" dirty="0" err="1"/>
              <a:t>আকৃতি</a:t>
            </a:r>
            <a:r>
              <a:rPr lang="en-US" sz="4400" b="1" dirty="0"/>
              <a:t>  </a:t>
            </a: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3BBC658B-4E32-4593-92FD-F0D1E02197C3}"/>
              </a:ext>
            </a:extLst>
          </p:cNvPr>
          <p:cNvSpPr/>
          <p:nvPr/>
        </p:nvSpPr>
        <p:spPr>
          <a:xfrm rot="20575927">
            <a:off x="7400428" y="2193800"/>
            <a:ext cx="1767234" cy="5232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7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0B5A17-1684-47B5-95FC-4FF5AF0474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9411"/>
            <a:ext cx="5117911" cy="29949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9F9579-CA6F-45DB-8634-02C07C8B13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4991"/>
            <a:ext cx="4399722" cy="38630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7C02F3-BC12-44ED-A73E-2AD1F6CC08F9}"/>
              </a:ext>
            </a:extLst>
          </p:cNvPr>
          <p:cNvSpPr txBox="1"/>
          <p:nvPr/>
        </p:nvSpPr>
        <p:spPr>
          <a:xfrm>
            <a:off x="4399722" y="5914727"/>
            <a:ext cx="265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বৃত্ত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5F90F8-FF36-4EC2-B1D2-2ADA96D753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974" y="894012"/>
            <a:ext cx="6597012" cy="59606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5C46F31-BBE3-4465-868D-B7433B8C7E27}"/>
              </a:ext>
            </a:extLst>
          </p:cNvPr>
          <p:cNvSpPr txBox="1"/>
          <p:nvPr/>
        </p:nvSpPr>
        <p:spPr>
          <a:xfrm>
            <a:off x="4625009" y="279160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নিচের চিত্রটি লক্ষ্য কর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7170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:a16="http://schemas.microsoft.com/office/drawing/2014/main" id="{5FA12132-4C1C-4717-B71B-198F6515EBDA}"/>
              </a:ext>
            </a:extLst>
          </p:cNvPr>
          <p:cNvSpPr txBox="1">
            <a:spLocks/>
          </p:cNvSpPr>
          <p:nvPr/>
        </p:nvSpPr>
        <p:spPr>
          <a:xfrm>
            <a:off x="2245489" y="362894"/>
            <a:ext cx="7083706" cy="1015663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শিরোনাম</a:t>
            </a:r>
            <a:endParaRPr lang="bn-IN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A4A21918-F120-4215-A5B6-69B3A50D2CD8}"/>
              </a:ext>
            </a:extLst>
          </p:cNvPr>
          <p:cNvSpPr txBox="1">
            <a:spLocks/>
          </p:cNvSpPr>
          <p:nvPr/>
        </p:nvSpPr>
        <p:spPr>
          <a:xfrm>
            <a:off x="235855" y="2736442"/>
            <a:ext cx="11720290" cy="2308324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১০ম </a:t>
            </a:r>
            <a:r>
              <a:rPr lang="bn-BD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</a:p>
          <a:p>
            <a:pPr algn="ctr"/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বৃত্ত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ও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বৃত্তের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উপপাদ্য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endParaRPr lang="bn-BD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80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1BCB20-83BC-45DA-A3A1-E02B1F6BABA2}"/>
              </a:ext>
            </a:extLst>
          </p:cNvPr>
          <p:cNvSpPr txBox="1"/>
          <p:nvPr/>
        </p:nvSpPr>
        <p:spPr>
          <a:xfrm>
            <a:off x="119269" y="97520"/>
            <a:ext cx="11953461" cy="652486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পাঠ শেষে শিক্ষার্থীরা .........</a:t>
            </a:r>
          </a:p>
          <a:p>
            <a:pPr marL="0" indent="0">
              <a:buNone/>
            </a:pP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বৃত্ত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জ্যা, ব্যাস, ব্যাসার্ধ, পরিধি সম্পর্কে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pPr marL="0" indent="0">
              <a:buNone/>
            </a:pP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২। বৃত্তের কেন্দ্র ও ব্যাস ভিন্ন কোনো জ্যা এর মধ্যবিন্দুর সংযোজক রেখাংশ ঐ জ্যা এর উপর লম্ব- প্রমান করতে পারবে।</a:t>
            </a:r>
          </a:p>
          <a:p>
            <a:pPr marL="0" indent="0">
              <a:buNone/>
            </a:pPr>
            <a:endParaRPr lang="bn-BD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55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9A590B-D65B-49CB-96C0-AC0EDA36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EC3F-1757-4E80-BC7F-6E10E4AFDEF0}" type="datetime1">
              <a:rPr lang="en-US" smtClean="0"/>
              <a:t>8/31/2020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EDEE4A9-D6C4-4A88-B9E9-6340F9C9884A}"/>
              </a:ext>
            </a:extLst>
          </p:cNvPr>
          <p:cNvSpPr/>
          <p:nvPr/>
        </p:nvSpPr>
        <p:spPr>
          <a:xfrm>
            <a:off x="2702257" y="586854"/>
            <a:ext cx="5786650" cy="5786650"/>
          </a:xfrm>
          <a:prstGeom prst="ellipse">
            <a:avLst/>
          </a:prstGeom>
          <a:solidFill>
            <a:srgbClr val="92D05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4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0CDB8F3D-5EDB-4335-A5DC-8A97D3B623EF}"/>
              </a:ext>
            </a:extLst>
          </p:cNvPr>
          <p:cNvSpPr/>
          <p:nvPr/>
        </p:nvSpPr>
        <p:spPr>
          <a:xfrm>
            <a:off x="2980083" y="1473558"/>
            <a:ext cx="3795426" cy="36576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7286902-8430-4B94-A20E-76A385467D6D}"/>
                  </a:ext>
                </a:extLst>
              </p:cNvPr>
              <p:cNvSpPr txBox="1"/>
              <p:nvPr/>
            </p:nvSpPr>
            <p:spPr>
              <a:xfrm>
                <a:off x="-404611" y="2504682"/>
                <a:ext cx="28956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বৃত্তের পরিধি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𝜋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𝑟</m:t>
                    </m:r>
                  </m:oMath>
                </a14:m>
                <a:endParaRPr lang="en-US" sz="3200" dirty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algn="ctr"/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Circumference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7286902-8430-4B94-A20E-76A385467D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4611" y="2504682"/>
                <a:ext cx="2895600" cy="1077218"/>
              </a:xfrm>
              <a:prstGeom prst="rect">
                <a:avLst/>
              </a:prstGeom>
              <a:blipFill>
                <a:blip r:embed="rId2"/>
                <a:stretch>
                  <a:fillRect t="-8475" b="-615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CB6450E-C899-40A4-B3F2-E7437370361A}"/>
              </a:ext>
            </a:extLst>
          </p:cNvPr>
          <p:cNvCxnSpPr>
            <a:cxnSpLocks/>
          </p:cNvCxnSpPr>
          <p:nvPr/>
        </p:nvCxnSpPr>
        <p:spPr>
          <a:xfrm>
            <a:off x="4094922" y="1616765"/>
            <a:ext cx="793158" cy="163055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CB873F5-6EE9-49EF-8C5B-7F58E30E4A2B}"/>
              </a:ext>
            </a:extLst>
          </p:cNvPr>
          <p:cNvSpPr txBox="1"/>
          <p:nvPr/>
        </p:nvSpPr>
        <p:spPr>
          <a:xfrm>
            <a:off x="609600" y="4064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(radius)=r</a:t>
            </a:r>
          </a:p>
        </p:txBody>
      </p:sp>
      <p:sp>
        <p:nvSpPr>
          <p:cNvPr id="7" name="Right Arrow 13">
            <a:extLst>
              <a:ext uri="{FF2B5EF4-FFF2-40B4-BE49-F238E27FC236}">
                <a16:creationId xmlns:a16="http://schemas.microsoft.com/office/drawing/2014/main" id="{2DA406DB-2CD9-4A42-944B-E4E793B95649}"/>
              </a:ext>
            </a:extLst>
          </p:cNvPr>
          <p:cNvSpPr/>
          <p:nvPr/>
        </p:nvSpPr>
        <p:spPr>
          <a:xfrm>
            <a:off x="4853363" y="3154181"/>
            <a:ext cx="1974910" cy="762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14">
            <a:extLst>
              <a:ext uri="{FF2B5EF4-FFF2-40B4-BE49-F238E27FC236}">
                <a16:creationId xmlns:a16="http://schemas.microsoft.com/office/drawing/2014/main" id="{40EAB53A-9BBD-4FAB-82A1-CB8B7AFDE2AC}"/>
              </a:ext>
            </a:extLst>
          </p:cNvPr>
          <p:cNvSpPr/>
          <p:nvPr/>
        </p:nvSpPr>
        <p:spPr>
          <a:xfrm>
            <a:off x="1676400" y="2838076"/>
            <a:ext cx="1295400" cy="205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45B08A-18AD-4CEC-9B41-CFE2E829D52D}"/>
              </a:ext>
            </a:extLst>
          </p:cNvPr>
          <p:cNvCxnSpPr>
            <a:cxnSpLocks/>
            <a:stCxn id="3" idx="0"/>
          </p:cNvCxnSpPr>
          <p:nvPr/>
        </p:nvCxnSpPr>
        <p:spPr>
          <a:xfrm flipH="1">
            <a:off x="4860848" y="1473558"/>
            <a:ext cx="16948" cy="36879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Brace 9">
            <a:extLst>
              <a:ext uri="{FF2B5EF4-FFF2-40B4-BE49-F238E27FC236}">
                <a16:creationId xmlns:a16="http://schemas.microsoft.com/office/drawing/2014/main" id="{F814998F-F17A-4F01-B86E-F6A7327A2885}"/>
              </a:ext>
            </a:extLst>
          </p:cNvPr>
          <p:cNvSpPr/>
          <p:nvPr/>
        </p:nvSpPr>
        <p:spPr>
          <a:xfrm>
            <a:off x="6827982" y="1643516"/>
            <a:ext cx="609600" cy="3352800"/>
          </a:xfrm>
          <a:prstGeom prst="rightBrace">
            <a:avLst>
              <a:gd name="adj1" fmla="val 89176"/>
              <a:gd name="adj2" fmla="val 4928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E1B969-D2A3-430F-A4DA-19B282EBC05E}"/>
              </a:ext>
            </a:extLst>
          </p:cNvPr>
          <p:cNvSpPr txBox="1"/>
          <p:nvPr/>
        </p:nvSpPr>
        <p:spPr>
          <a:xfrm>
            <a:off x="7665674" y="3043291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ব্যাস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=2r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12D2F12-9BD4-432C-90C0-57F5CF90911A}"/>
              </a:ext>
            </a:extLst>
          </p:cNvPr>
          <p:cNvSpPr/>
          <p:nvPr/>
        </p:nvSpPr>
        <p:spPr>
          <a:xfrm>
            <a:off x="4795156" y="3116081"/>
            <a:ext cx="165279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8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21666 -0.1666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-833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20781 -0.1592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82" y="-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6" grpId="0"/>
      <p:bldP spid="6" grpId="1"/>
      <p:bldP spid="7" grpId="0" animBg="1"/>
      <p:bldP spid="7" grpId="1" animBg="1"/>
      <p:bldP spid="8" grpId="0" animBg="1"/>
      <p:bldP spid="10" grpId="0" animBg="1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687D7EEA-2B4B-411A-B0FC-5611C83499FE}"/>
              </a:ext>
            </a:extLst>
          </p:cNvPr>
          <p:cNvSpPr/>
          <p:nvPr/>
        </p:nvSpPr>
        <p:spPr>
          <a:xfrm>
            <a:off x="2907524" y="1320742"/>
            <a:ext cx="4736176" cy="4567667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i="1" dirty="0">
                <a:solidFill>
                  <a:schemeClr val="tx1"/>
                </a:solidFill>
              </a:rPr>
              <a:t>  </a:t>
            </a:r>
          </a:p>
          <a:p>
            <a:pPr algn="ctr"/>
            <a:endParaRPr lang="en-US" sz="8800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EC5911C-950D-46CF-9D98-03E95B1E0500}"/>
              </a:ext>
            </a:extLst>
          </p:cNvPr>
          <p:cNvCxnSpPr>
            <a:cxnSpLocks/>
            <a:stCxn id="3" idx="3"/>
            <a:endCxn id="3" idx="5"/>
          </p:cNvCxnSpPr>
          <p:nvPr/>
        </p:nvCxnSpPr>
        <p:spPr>
          <a:xfrm>
            <a:off x="3601121" y="5219490"/>
            <a:ext cx="33489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6BA6F7C-3B2C-4891-8B7E-9EFAA0B9BA02}"/>
              </a:ext>
            </a:extLst>
          </p:cNvPr>
          <p:cNvSpPr txBox="1"/>
          <p:nvPr/>
        </p:nvSpPr>
        <p:spPr>
          <a:xfrm>
            <a:off x="2434106" y="3138083"/>
            <a:ext cx="515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D5803A-FE28-4EC6-9E33-7D015DCD876D}"/>
              </a:ext>
            </a:extLst>
          </p:cNvPr>
          <p:cNvSpPr txBox="1"/>
          <p:nvPr/>
        </p:nvSpPr>
        <p:spPr>
          <a:xfrm>
            <a:off x="7416580" y="2883673"/>
            <a:ext cx="656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6887C2-894D-44E9-B076-4CEF0535C4DF}"/>
              </a:ext>
            </a:extLst>
          </p:cNvPr>
          <p:cNvSpPr txBox="1"/>
          <p:nvPr/>
        </p:nvSpPr>
        <p:spPr>
          <a:xfrm>
            <a:off x="2923667" y="5087021"/>
            <a:ext cx="759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91EE31-82D4-4F4A-B171-75A7EF7A73BE}"/>
              </a:ext>
            </a:extLst>
          </p:cNvPr>
          <p:cNvSpPr txBox="1"/>
          <p:nvPr/>
        </p:nvSpPr>
        <p:spPr>
          <a:xfrm>
            <a:off x="6891519" y="4902355"/>
            <a:ext cx="853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</a:p>
        </p:txBody>
      </p:sp>
      <p:sp>
        <p:nvSpPr>
          <p:cNvPr id="9" name="Down Arrow 14">
            <a:extLst>
              <a:ext uri="{FF2B5EF4-FFF2-40B4-BE49-F238E27FC236}">
                <a16:creationId xmlns:a16="http://schemas.microsoft.com/office/drawing/2014/main" id="{1FA1A1E9-BEEC-4ABE-9BD5-BD1BAD073CAF}"/>
              </a:ext>
            </a:extLst>
          </p:cNvPr>
          <p:cNvSpPr/>
          <p:nvPr/>
        </p:nvSpPr>
        <p:spPr>
          <a:xfrm>
            <a:off x="5049909" y="682968"/>
            <a:ext cx="221022" cy="2847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08C093-63FA-4F94-BC61-FE3ED484BF16}"/>
              </a:ext>
            </a:extLst>
          </p:cNvPr>
          <p:cNvSpPr txBox="1"/>
          <p:nvPr/>
        </p:nvSpPr>
        <p:spPr>
          <a:xfrm>
            <a:off x="5113020" y="3190016"/>
            <a:ext cx="811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/>
              <a:t>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37E732-5314-47E6-A3D9-AC3D5F99EA13}"/>
              </a:ext>
            </a:extLst>
          </p:cNvPr>
          <p:cNvSpPr txBox="1"/>
          <p:nvPr/>
        </p:nvSpPr>
        <p:spPr>
          <a:xfrm>
            <a:off x="4712229" y="53259"/>
            <a:ext cx="1508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14529C-5308-4451-A489-82D67CA550A9}"/>
              </a:ext>
            </a:extLst>
          </p:cNvPr>
          <p:cNvCxnSpPr>
            <a:cxnSpLocks/>
          </p:cNvCxnSpPr>
          <p:nvPr/>
        </p:nvCxnSpPr>
        <p:spPr>
          <a:xfrm>
            <a:off x="2907524" y="3597603"/>
            <a:ext cx="473617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Up Arrow 25">
            <a:extLst>
              <a:ext uri="{FF2B5EF4-FFF2-40B4-BE49-F238E27FC236}">
                <a16:creationId xmlns:a16="http://schemas.microsoft.com/office/drawing/2014/main" id="{93839DC2-7DE2-43BE-AB6A-97D244F2C540}"/>
              </a:ext>
            </a:extLst>
          </p:cNvPr>
          <p:cNvSpPr/>
          <p:nvPr/>
        </p:nvSpPr>
        <p:spPr>
          <a:xfrm>
            <a:off x="3297245" y="3784414"/>
            <a:ext cx="266613" cy="283652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B26E79-EE32-4C0C-B762-422EFF0AD9CA}"/>
              </a:ext>
            </a:extLst>
          </p:cNvPr>
          <p:cNvSpPr txBox="1"/>
          <p:nvPr/>
        </p:nvSpPr>
        <p:spPr>
          <a:xfrm>
            <a:off x="885103" y="1754074"/>
            <a:ext cx="1549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AB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ব্যাস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E467B6C-6D34-4808-AF4D-737185D079D7}"/>
              </a:ext>
            </a:extLst>
          </p:cNvPr>
          <p:cNvCxnSpPr/>
          <p:nvPr/>
        </p:nvCxnSpPr>
        <p:spPr>
          <a:xfrm flipH="1">
            <a:off x="6921070" y="2046462"/>
            <a:ext cx="1175116" cy="112046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A1E94B5-6FB9-4E94-9546-1853D78FA371}"/>
              </a:ext>
            </a:extLst>
          </p:cNvPr>
          <p:cNvSpPr txBox="1"/>
          <p:nvPr/>
        </p:nvSpPr>
        <p:spPr>
          <a:xfrm>
            <a:off x="8066115" y="1581322"/>
            <a:ext cx="1961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OB</a:t>
            </a: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31AA3BE-0700-4ADC-A0F5-8A7B903606E6}"/>
              </a:ext>
            </a:extLst>
          </p:cNvPr>
          <p:cNvCxnSpPr/>
          <p:nvPr/>
        </p:nvCxnSpPr>
        <p:spPr>
          <a:xfrm>
            <a:off x="1806195" y="2407579"/>
            <a:ext cx="1770975" cy="88864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E1F056D-43E0-41C6-8B1E-CC68ED00B25A}"/>
              </a:ext>
            </a:extLst>
          </p:cNvPr>
          <p:cNvSpPr txBox="1"/>
          <p:nvPr/>
        </p:nvSpPr>
        <p:spPr>
          <a:xfrm>
            <a:off x="1495647" y="6147566"/>
            <a:ext cx="1681935" cy="471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OA </a:t>
            </a: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</a:t>
            </a:r>
            <a:endParaRPr lang="en-US" sz="2400" b="1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8D6473E-4FDB-4E11-8818-16E330D408FA}"/>
              </a:ext>
            </a:extLst>
          </p:cNvPr>
          <p:cNvCxnSpPr>
            <a:cxnSpLocks/>
          </p:cNvCxnSpPr>
          <p:nvPr/>
        </p:nvCxnSpPr>
        <p:spPr>
          <a:xfrm flipH="1" flipV="1">
            <a:off x="4816240" y="5408583"/>
            <a:ext cx="1609859" cy="99378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05BD749-5C63-4C4D-83F4-3A08E9B0C31D}"/>
              </a:ext>
            </a:extLst>
          </p:cNvPr>
          <p:cNvSpPr txBox="1"/>
          <p:nvPr/>
        </p:nvSpPr>
        <p:spPr>
          <a:xfrm>
            <a:off x="6295300" y="6347054"/>
            <a:ext cx="2045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CD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F2B8156-30E3-4542-9061-7612C82043CA}"/>
              </a:ext>
            </a:extLst>
          </p:cNvPr>
          <p:cNvCxnSpPr>
            <a:cxnSpLocks/>
            <a:stCxn id="22" idx="1"/>
          </p:cNvCxnSpPr>
          <p:nvPr/>
        </p:nvCxnSpPr>
        <p:spPr>
          <a:xfrm flipH="1">
            <a:off x="7499177" y="2648956"/>
            <a:ext cx="1376410" cy="23471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7E140D0-BFCC-4B0E-BF2E-C9D1C060BA0E}"/>
              </a:ext>
            </a:extLst>
          </p:cNvPr>
          <p:cNvSpPr txBox="1"/>
          <p:nvPr/>
        </p:nvSpPr>
        <p:spPr>
          <a:xfrm>
            <a:off x="8875587" y="2356568"/>
            <a:ext cx="2658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পরিধি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23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3" grpId="0" animBg="1"/>
      <p:bldP spid="14" grpId="0"/>
      <p:bldP spid="16" grpId="0"/>
      <p:bldP spid="18" grpId="0"/>
      <p:bldP spid="20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342</Words>
  <Application>Microsoft Office PowerPoint</Application>
  <PresentationFormat>Widescreen</PresentationFormat>
  <Paragraphs>72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Kalpurosh</vt:lpstr>
      <vt:lpstr>Kalpurush</vt:lpstr>
      <vt:lpstr>NikoshBAN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Sujit Biswas</dc:creator>
  <cp:keywords>School</cp:keywords>
  <cp:lastModifiedBy>DOEL</cp:lastModifiedBy>
  <cp:revision>237</cp:revision>
  <dcterms:created xsi:type="dcterms:W3CDTF">2018-04-19T04:39:11Z</dcterms:created>
  <dcterms:modified xsi:type="dcterms:W3CDTF">2020-08-30T19:08:29Z</dcterms:modified>
</cp:coreProperties>
</file>