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9" r:id="rId2"/>
    <p:sldId id="310" r:id="rId3"/>
    <p:sldId id="392" r:id="rId4"/>
    <p:sldId id="300" r:id="rId5"/>
    <p:sldId id="382" r:id="rId6"/>
    <p:sldId id="424" r:id="rId7"/>
    <p:sldId id="262" r:id="rId8"/>
    <p:sldId id="333" r:id="rId9"/>
    <p:sldId id="334" r:id="rId10"/>
    <p:sldId id="335" r:id="rId11"/>
    <p:sldId id="336" r:id="rId12"/>
    <p:sldId id="342" r:id="rId13"/>
    <p:sldId id="338" r:id="rId14"/>
    <p:sldId id="343" r:id="rId15"/>
    <p:sldId id="344" r:id="rId16"/>
    <p:sldId id="350" r:id="rId17"/>
    <p:sldId id="349" r:id="rId18"/>
    <p:sldId id="351" r:id="rId19"/>
    <p:sldId id="352" r:id="rId20"/>
    <p:sldId id="339" r:id="rId21"/>
    <p:sldId id="354" r:id="rId22"/>
    <p:sldId id="355" r:id="rId23"/>
    <p:sldId id="375" r:id="rId24"/>
    <p:sldId id="376" r:id="rId25"/>
    <p:sldId id="353" r:id="rId26"/>
    <p:sldId id="359" r:id="rId27"/>
    <p:sldId id="378" r:id="rId28"/>
    <p:sldId id="356" r:id="rId29"/>
    <p:sldId id="369" r:id="rId30"/>
    <p:sldId id="379" r:id="rId31"/>
    <p:sldId id="271" r:id="rId32"/>
    <p:sldId id="388" r:id="rId33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094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88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82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7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47061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56473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65886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075298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19E7"/>
    <a:srgbClr val="1DE35A"/>
    <a:srgbClr val="F33B5A"/>
    <a:srgbClr val="E6E6E6"/>
    <a:srgbClr val="D6DA46"/>
    <a:srgbClr val="C2290A"/>
    <a:srgbClr val="DFF12F"/>
    <a:srgbClr val="D7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3" autoAdjust="0"/>
    <p:restoredTop sz="94291" autoAdjust="0"/>
  </p:normalViewPr>
  <p:slideViewPr>
    <p:cSldViewPr>
      <p:cViewPr varScale="1">
        <p:scale>
          <a:sx n="60" d="100"/>
          <a:sy n="60" d="100"/>
        </p:scale>
        <p:origin x="1062" y="84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8/23/2020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9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এগার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তের</a:t>
            </a:r>
            <a:r>
              <a:rPr lang="en-US" baseline="0" dirty="0"/>
              <a:t> </a:t>
            </a:r>
            <a:r>
              <a:rPr lang="en-US" baseline="0" dirty="0" err="1"/>
              <a:t>স্লাইটে</a:t>
            </a:r>
            <a:r>
              <a:rPr lang="en-US" baseline="0" dirty="0"/>
              <a:t> ২য় </a:t>
            </a:r>
            <a:r>
              <a:rPr lang="en-US" baseline="0" dirty="0" err="1"/>
              <a:t>ঘটনা</a:t>
            </a:r>
            <a:r>
              <a:rPr lang="en-US" baseline="0" dirty="0"/>
              <a:t> </a:t>
            </a:r>
            <a:r>
              <a:rPr lang="en-US" baseline="0" dirty="0" err="1"/>
              <a:t>বর্ণনা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একক</a:t>
            </a:r>
            <a:r>
              <a:rPr lang="en-US" baseline="0" dirty="0"/>
              <a:t> </a:t>
            </a:r>
            <a:r>
              <a:rPr lang="en-US" baseline="0" dirty="0" err="1"/>
              <a:t>কাজে</a:t>
            </a:r>
            <a:r>
              <a:rPr lang="en-US" baseline="0" dirty="0"/>
              <a:t> </a:t>
            </a:r>
            <a:r>
              <a:rPr lang="en-US" baseline="0" dirty="0" err="1"/>
              <a:t>মাথা</a:t>
            </a:r>
            <a:r>
              <a:rPr lang="en-US" baseline="0" dirty="0"/>
              <a:t> </a:t>
            </a:r>
            <a:r>
              <a:rPr lang="en-US" baseline="0" dirty="0" err="1"/>
              <a:t>খাটানো</a:t>
            </a:r>
            <a:r>
              <a:rPr lang="en-US" baseline="0" dirty="0"/>
              <a:t> </a:t>
            </a:r>
            <a:r>
              <a:rPr lang="en-US" baseline="0" dirty="0" err="1"/>
              <a:t>পদ্ধতির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মেধা</a:t>
            </a:r>
            <a:r>
              <a:rPr lang="en-US" baseline="0" dirty="0"/>
              <a:t> </a:t>
            </a:r>
            <a:r>
              <a:rPr lang="en-US" baseline="0" dirty="0" err="1"/>
              <a:t>যাচাই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পনের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বাইশ</a:t>
            </a:r>
            <a:r>
              <a:rPr lang="en-US" baseline="0" dirty="0"/>
              <a:t> </a:t>
            </a:r>
            <a:r>
              <a:rPr lang="en-US" baseline="0" dirty="0" err="1"/>
              <a:t>নং</a:t>
            </a:r>
            <a:r>
              <a:rPr lang="en-US" baseline="0" dirty="0"/>
              <a:t> </a:t>
            </a:r>
            <a:r>
              <a:rPr lang="en-US" baseline="0" dirty="0" err="1"/>
              <a:t>স্লাইটে</a:t>
            </a:r>
            <a:r>
              <a:rPr lang="en-US" baseline="0" dirty="0"/>
              <a:t> </a:t>
            </a:r>
            <a:r>
              <a:rPr lang="en-US" baseline="0" dirty="0" err="1"/>
              <a:t>ইন্টারনেট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তথ্য</a:t>
            </a:r>
            <a:r>
              <a:rPr lang="en-US" baseline="0" dirty="0"/>
              <a:t> </a:t>
            </a:r>
            <a:r>
              <a:rPr lang="en-US" baseline="0" dirty="0" err="1"/>
              <a:t>প্রাপ্তির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সমস্যা</a:t>
            </a:r>
            <a:r>
              <a:rPr lang="en-US" baseline="0" dirty="0"/>
              <a:t> </a:t>
            </a:r>
            <a:r>
              <a:rPr lang="en-US" baseline="0" dirty="0" err="1"/>
              <a:t>সমাধানের</a:t>
            </a:r>
            <a:r>
              <a:rPr lang="en-US" baseline="0" dirty="0"/>
              <a:t> </a:t>
            </a:r>
            <a:r>
              <a:rPr lang="en-US" baseline="0" dirty="0" err="1"/>
              <a:t>ক্ষেত্রসমূহ</a:t>
            </a:r>
            <a:r>
              <a:rPr lang="en-US" baseline="0" dirty="0"/>
              <a:t> </a:t>
            </a:r>
            <a:r>
              <a:rPr lang="en-US" baseline="0" dirty="0" err="1"/>
              <a:t>বর্ণনা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তেইশ</a:t>
            </a:r>
            <a:r>
              <a:rPr lang="en-US" sz="1200" b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একত্রিশ</a:t>
            </a:r>
            <a:r>
              <a:rPr lang="en-US" sz="1200" b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1200" b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স্লাইটের</a:t>
            </a:r>
            <a:r>
              <a:rPr lang="en-US" sz="1200" b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1200" b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1200" b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1200" b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1200" b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1200" b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প্রতিষ্ঠানসমূহের</a:t>
            </a:r>
            <a:r>
              <a:rPr lang="en-US" sz="1200" b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200" b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="0" baseline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জোড়ায়</a:t>
            </a:r>
            <a:r>
              <a:rPr lang="en-US" dirty="0"/>
              <a:t> </a:t>
            </a:r>
            <a:r>
              <a:rPr lang="en-US" dirty="0" err="1"/>
              <a:t>কাজের</a:t>
            </a:r>
            <a:r>
              <a:rPr lang="en-US" dirty="0"/>
              <a:t> </a:t>
            </a:r>
            <a:r>
              <a:rPr lang="en-US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মেধা</a:t>
            </a:r>
            <a:r>
              <a:rPr lang="en-US" baseline="0" dirty="0"/>
              <a:t> </a:t>
            </a:r>
            <a:r>
              <a:rPr lang="en-US" baseline="0" dirty="0" err="1"/>
              <a:t>যাচাই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FD1FE-79D2-4766-A57D-CC74BE9CFEC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8"/>
            <a:ext cx="1088136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1"/>
            <a:ext cx="565404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1"/>
            <a:ext cx="565404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1739795"/>
            <a:ext cx="565626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1" y="2464859"/>
            <a:ext cx="565626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6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6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57"/>
            <a:ext cx="7156450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1"/>
            <a:ext cx="768096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4"/>
            <a:ext cx="768096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13561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77922"/>
            <a:ext cx="40538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9767" y="2438400"/>
            <a:ext cx="12374620" cy="2074800"/>
          </a:xfrm>
          <a:prstGeom prst="rect">
            <a:avLst/>
          </a:prstGeom>
          <a:noFill/>
        </p:spPr>
        <p:txBody>
          <a:bodyPr wrap="square" lIns="58293" tIns="29147" rIns="58293" bIns="29147">
            <a:spAutoFit/>
          </a:bodyPr>
          <a:lstStyle/>
          <a:p>
            <a:pPr algn="ctr"/>
            <a:r>
              <a:rPr lang="bn-BD" sz="13100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100" b="1" dirty="0">
              <a:solidFill>
                <a:srgbClr val="1DE35A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10800000">
            <a:off x="0" y="3429000"/>
            <a:ext cx="12801600" cy="2850431"/>
            <a:chOff x="2664822" y="1162595"/>
            <a:chExt cx="6087292" cy="2808515"/>
          </a:xfrm>
        </p:grpSpPr>
        <p:sp>
          <p:nvSpPr>
            <p:cNvPr id="6" name="Rounded Rectangle 5"/>
            <p:cNvSpPr/>
            <p:nvPr/>
          </p:nvSpPr>
          <p:spPr>
            <a:xfrm>
              <a:off x="2664822" y="3708081"/>
              <a:ext cx="6087292" cy="26302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43201" y="1162595"/>
              <a:ext cx="5904412" cy="27301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658117"/>
            <a:ext cx="12801600" cy="2770883"/>
            <a:chOff x="2664822" y="1162594"/>
            <a:chExt cx="6087292" cy="2808515"/>
          </a:xfrm>
        </p:grpSpPr>
        <p:sp>
          <p:nvSpPr>
            <p:cNvPr id="2" name="Rounded Rectangle 1"/>
            <p:cNvSpPr/>
            <p:nvPr/>
          </p:nvSpPr>
          <p:spPr>
            <a:xfrm>
              <a:off x="2664822" y="3752416"/>
              <a:ext cx="6087292" cy="21869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43201" y="1162594"/>
              <a:ext cx="5904412" cy="27301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</p:grpSp>
      <p:sp>
        <p:nvSpPr>
          <p:cNvPr id="15" name="Frame 14">
            <a:extLst>
              <a:ext uri="{FF2B5EF4-FFF2-40B4-BE49-F238E27FC236}">
                <a16:creationId xmlns:a16="http://schemas.microsoft.com/office/drawing/2014/main" id="{FB7CBA15-EB20-4E51-A9E3-7FFCCCA95629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chemeClr val="accent2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1211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0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7391403" y="1255671"/>
            <a:ext cx="4404360" cy="4136847"/>
          </a:xfrm>
          <a:prstGeom prst="wedgeEllipseCallout">
            <a:avLst>
              <a:gd name="adj1" fmla="val -84610"/>
              <a:gd name="adj2" fmla="val 25544"/>
            </a:avLst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3632" tIns="51816" rIns="103632" bIns="51816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3173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09563" y="2453910"/>
            <a:ext cx="33680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নায়ার</a:t>
            </a:r>
            <a:r>
              <a:rPr lang="en-U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মাকে</a:t>
            </a:r>
            <a:r>
              <a:rPr lang="en-U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হাসপাতালের</a:t>
            </a:r>
            <a:r>
              <a:rPr lang="en-U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bn-BD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নেওয়ায়</a:t>
            </a:r>
            <a:r>
              <a:rPr lang="en-U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ওঠেন</a:t>
            </a:r>
            <a:endParaRPr lang="en-US" sz="240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B67FC203-80BB-4869-89CF-6DD45BD6A8AB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066B41-687D-40A7-AA0B-A312DE70F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944" y="1333688"/>
            <a:ext cx="5359455" cy="53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0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922538"/>
            <a:ext cx="1672253" cy="7898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33" u="sng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ঘটনা-২</a:t>
            </a:r>
            <a:r>
              <a:rPr lang="bn-BD" sz="4533" u="sng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33" u="sng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00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399" y="2286000"/>
            <a:ext cx="4719321" cy="2185022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সুজয়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ছুটিতে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সিঙ্গাপুরে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533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1211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0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9" y="1630424"/>
            <a:ext cx="7282937" cy="521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3F1F92BF-9727-4E48-A28B-A0892303B062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4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04231" y="2802788"/>
            <a:ext cx="5697369" cy="1323439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সুজয়ের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হাসপাতালে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1314" name="Picture 2" descr="C:\Users\Motiar\Desktop\11111111111111111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095" y="1032738"/>
            <a:ext cx="6977374" cy="582526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70BE0D8D-7A58-44B0-99B4-4B813EBD3E79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E15535-51D5-474F-8746-0F9FE50FCBEC}"/>
              </a:ext>
            </a:extLst>
          </p:cNvPr>
          <p:cNvSpPr/>
          <p:nvPr/>
        </p:nvSpPr>
        <p:spPr>
          <a:xfrm>
            <a:off x="381000" y="304800"/>
            <a:ext cx="1211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0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6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40337" y="2269244"/>
            <a:ext cx="5156200" cy="2554545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তথ্যটি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সিঙ্গপুরের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অবস্থানরত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0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দাঁড়ায়</a:t>
            </a:r>
            <a:endParaRPr lang="en-US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881" name="Picture 1" descr="C:\Users\Motiar\Desktop\fa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17486"/>
            <a:ext cx="6019800" cy="54643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22488205-129E-45CC-939F-C07752A2DC9E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8AF34-557D-48B2-A637-0525A388FB8E}"/>
              </a:ext>
            </a:extLst>
          </p:cNvPr>
          <p:cNvSpPr/>
          <p:nvPr/>
        </p:nvSpPr>
        <p:spPr>
          <a:xfrm>
            <a:off x="381000" y="304800"/>
            <a:ext cx="1211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0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4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55634"/>
            <a:ext cx="8585200" cy="1348061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16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1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16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16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759817"/>
            <a:ext cx="12039600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2টি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9330" name="Picture 2" descr="E:\MOTIAR\D,contennt Picture 2\pie_chart_stick_figure_runner_sm_w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980" y="1689417"/>
            <a:ext cx="4231640" cy="2689829"/>
          </a:xfrm>
          <a:prstGeom prst="rect">
            <a:avLst/>
          </a:prstGeom>
          <a:noFill/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C4D0916D-A2B7-4FDD-BC5C-9A3FADF53D18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>
            <a:off x="2485819" y="1733213"/>
            <a:ext cx="30458" cy="212656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9804852" y="1740642"/>
            <a:ext cx="30458" cy="212656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501521" y="1733214"/>
            <a:ext cx="7372763" cy="13739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35974" y="1220678"/>
            <a:ext cx="0" cy="568893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11465" y="381000"/>
            <a:ext cx="12009131" cy="646331"/>
          </a:xfrm>
          <a:prstGeom prst="rect">
            <a:avLst/>
          </a:prstGeom>
          <a:solidFill>
            <a:srgbClr val="FFCC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u="sng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u="sng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600" u="sng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u="sng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u="sng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u="sng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প্রাপ্তির</a:t>
            </a:r>
            <a:r>
              <a:rPr lang="en-US" sz="3600" u="sng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3600" u="sng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4F19E7"/>
              </a:solidFill>
            </a:endParaRPr>
          </a:p>
        </p:txBody>
      </p:sp>
      <p:pic>
        <p:nvPicPr>
          <p:cNvPr id="4" name="Picture 6" descr="http://cms.somewhereinblog.net/ciu/image/111605/xlarge/?token_id=81c919b465bac1a18954fde953f689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97" y="4046419"/>
            <a:ext cx="2810561" cy="1811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23" y="3971032"/>
            <a:ext cx="2872510" cy="1909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387065" y="5767838"/>
            <a:ext cx="1569660" cy="580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173" dirty="0">
                <a:ln w="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endParaRPr lang="en-US" sz="3173" dirty="0">
              <a:ln w="0"/>
              <a:solidFill>
                <a:schemeClr val="accent4">
                  <a:lumMod val="1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89537" y="1746953"/>
            <a:ext cx="7013" cy="726070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13546" y="5781420"/>
            <a:ext cx="2691763" cy="580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173" dirty="0">
                <a:ln w="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</a:t>
            </a:r>
            <a:endParaRPr lang="en-US" sz="3173" dirty="0">
              <a:ln w="0"/>
              <a:solidFill>
                <a:schemeClr val="accent4">
                  <a:lumMod val="1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13" y="2377083"/>
            <a:ext cx="2786635" cy="1850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1" name="Straight Arrow Connector 50"/>
          <p:cNvCxnSpPr/>
          <p:nvPr/>
        </p:nvCxnSpPr>
        <p:spPr>
          <a:xfrm flipH="1">
            <a:off x="6198432" y="1795003"/>
            <a:ext cx="30458" cy="212656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913280" y="1733213"/>
            <a:ext cx="7013" cy="726070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17" y="3958147"/>
            <a:ext cx="2940726" cy="1917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85" y="2290309"/>
            <a:ext cx="2655590" cy="1849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TextBox 55"/>
          <p:cNvSpPr txBox="1"/>
          <p:nvPr/>
        </p:nvSpPr>
        <p:spPr>
          <a:xfrm>
            <a:off x="2872872" y="3535638"/>
            <a:ext cx="1960793" cy="580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173" dirty="0">
                <a:ln w="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চিকিৎসাক্ষেত্রে</a:t>
            </a:r>
            <a:endParaRPr lang="en-US" sz="3173" dirty="0">
              <a:ln w="0"/>
              <a:solidFill>
                <a:schemeClr val="accent4">
                  <a:lumMod val="1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07245" y="5775016"/>
            <a:ext cx="1422184" cy="580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173" dirty="0">
                <a:ln w="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endParaRPr lang="en-US" sz="3173" dirty="0">
              <a:ln w="0"/>
              <a:solidFill>
                <a:schemeClr val="accent4">
                  <a:lumMod val="1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77077" y="3528586"/>
            <a:ext cx="1936749" cy="580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173" dirty="0">
                <a:ln w="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বিনোদনক্ষেত্রে</a:t>
            </a:r>
            <a:endParaRPr lang="en-US" sz="3173" dirty="0">
              <a:ln w="0"/>
              <a:solidFill>
                <a:schemeClr val="accent4">
                  <a:lumMod val="1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048"/>
          <p:cNvGrpSpPr/>
          <p:nvPr/>
        </p:nvGrpSpPr>
        <p:grpSpPr>
          <a:xfrm>
            <a:off x="2326105" y="5766245"/>
            <a:ext cx="8127129" cy="737604"/>
            <a:chOff x="1030469" y="5181992"/>
            <a:chExt cx="7170996" cy="650827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030469" y="5791751"/>
              <a:ext cx="7170996" cy="0"/>
            </a:xfrm>
            <a:prstGeom prst="line">
              <a:avLst/>
            </a:prstGeom>
            <a:ln w="63500">
              <a:solidFill>
                <a:srgbClr val="FF0000"/>
              </a:solidFill>
              <a:prstDash val="dash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1030469" y="5203138"/>
              <a:ext cx="0" cy="629681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tailEnd type="triangle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8201465" y="5181992"/>
              <a:ext cx="0" cy="629681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tailEnd type="triangle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2082801" y="6817380"/>
            <a:ext cx="8376921" cy="6504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bn-BD" sz="3627" b="1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এছাড়াও আরও অনেক ক্ষেত্রে তথ্য </a:t>
            </a:r>
            <a:r>
              <a:rPr lang="en-US" sz="3627" b="1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27" b="1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27" b="1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27" b="1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27" b="1" dirty="0">
              <a:ln w="0"/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F2857936-2E35-4E4F-8EC0-452C54E88F79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8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56" grpId="0"/>
      <p:bldP spid="57" grpId="0"/>
      <p:bldP spid="58" grpId="0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27202" y="2562761"/>
            <a:ext cx="6233644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দৈন্দন্দিন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হাতিয়ার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81000"/>
            <a:ext cx="1196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b="1" dirty="0">
              <a:solidFill>
                <a:srgbClr val="4F19E7"/>
              </a:solidFill>
            </a:endParaRPr>
          </a:p>
        </p:txBody>
      </p:sp>
      <p:pic>
        <p:nvPicPr>
          <p:cNvPr id="4" name="Picture 2" descr="E:\MOTIAR\Motiar D. Content\Class 9 ICT Doc &amp; Picture\Picture\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0754" y="1046622"/>
            <a:ext cx="4318000" cy="5735178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583F2632-ED54-4E5D-B9BA-AF72BD430B63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48400" y="2802788"/>
            <a:ext cx="5760720" cy="1487458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533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533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533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533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533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533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533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533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533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81000"/>
            <a:ext cx="1211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b="1" dirty="0">
              <a:solidFill>
                <a:srgbClr val="4F19E7"/>
              </a:solidFill>
            </a:endParaRPr>
          </a:p>
        </p:txBody>
      </p:sp>
      <p:pic>
        <p:nvPicPr>
          <p:cNvPr id="98306" name="Picture 2" descr="E:\MOTIAR\D,contennt Picture 2\ict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2999"/>
            <a:ext cx="5791200" cy="5624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AB524DE-46A8-481F-B0D0-9AAD660FDB3E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8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9400" y="2541946"/>
            <a:ext cx="5553227" cy="1487458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খুজতে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বাড়িয়ে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তোলে</a:t>
            </a:r>
            <a:endParaRPr lang="en-US" sz="4533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3970" name="Picture 2" descr="E:\MOTIAR\Motiar D. Content\Class Viii\Picture\পাঠ ৪৬ দৈন্ন্দিন সমস্যা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284" y="1142999"/>
            <a:ext cx="5901356" cy="56614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A2AD45EB-F6BD-403D-BAF6-501AF21DA42D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3ADA01-74F2-4424-8370-2AFE008C80DF}"/>
              </a:ext>
            </a:extLst>
          </p:cNvPr>
          <p:cNvSpPr/>
          <p:nvPr/>
        </p:nvSpPr>
        <p:spPr>
          <a:xfrm>
            <a:off x="457200" y="381000"/>
            <a:ext cx="1196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b="1" dirty="0">
              <a:solidFill>
                <a:srgbClr val="4F19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C:\Users\Motiar\Desktop\Captur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" y="1085257"/>
            <a:ext cx="5267960" cy="4922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756402" y="2590801"/>
            <a:ext cx="5511798" cy="2185022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গুগল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EE4CC55-9127-47F2-BDC4-964463935AB5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EB40AF-D441-455E-8E22-596BD97B5F08}"/>
              </a:ext>
            </a:extLst>
          </p:cNvPr>
          <p:cNvSpPr/>
          <p:nvPr/>
        </p:nvSpPr>
        <p:spPr>
          <a:xfrm>
            <a:off x="457200" y="381000"/>
            <a:ext cx="1196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b="1" dirty="0">
              <a:solidFill>
                <a:srgbClr val="4F19E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219200" y="5500933"/>
            <a:ext cx="10363200" cy="2271467"/>
          </a:xfrm>
          <a:prstGeom prst="rect">
            <a:avLst/>
          </a:prstGeom>
        </p:spPr>
        <p:txBody>
          <a:bodyPr vert="horz" lIns="103632" tIns="51816" rIns="103632" bIns="51816" rtlCol="0">
            <a:normAutofit/>
          </a:bodyPr>
          <a:lstStyle/>
          <a:p>
            <a:pPr marL="388609" indent="-388609" defTabSz="103629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6120" dirty="0">
              <a:latin typeface="+mn-lt"/>
              <a:cs typeface="+mn-cs"/>
            </a:endParaRPr>
          </a:p>
        </p:txBody>
      </p:sp>
      <p:sp>
        <p:nvSpPr>
          <p:cNvPr id="8" name="Bevel 10">
            <a:extLst>
              <a:ext uri="{FF2B5EF4-FFF2-40B4-BE49-F238E27FC236}">
                <a16:creationId xmlns:a16="http://schemas.microsoft.com/office/drawing/2014/main" id="{D43C3BAF-429D-4859-AC90-F26D1B6014C2}"/>
              </a:ext>
            </a:extLst>
          </p:cNvPr>
          <p:cNvSpPr/>
          <p:nvPr/>
        </p:nvSpPr>
        <p:spPr>
          <a:xfrm>
            <a:off x="4152782" y="2658"/>
            <a:ext cx="4145280" cy="137293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800" b="1" dirty="0" err="1">
                <a:ln w="190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9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C7483E-153A-4CA2-95EF-844C4DE875C9}"/>
              </a:ext>
            </a:extLst>
          </p:cNvPr>
          <p:cNvGrpSpPr/>
          <p:nvPr/>
        </p:nvGrpSpPr>
        <p:grpSpPr>
          <a:xfrm>
            <a:off x="7051819" y="1721034"/>
            <a:ext cx="4527923" cy="4577080"/>
            <a:chOff x="5148773" y="1992513"/>
            <a:chExt cx="3995226" cy="4038600"/>
          </a:xfrm>
        </p:grpSpPr>
        <p:sp>
          <p:nvSpPr>
            <p:cNvPr id="10" name="Bevel 11">
              <a:extLst>
                <a:ext uri="{FF2B5EF4-FFF2-40B4-BE49-F238E27FC236}">
                  <a16:creationId xmlns:a16="http://schemas.microsoft.com/office/drawing/2014/main" id="{D2E7C8C8-8622-42C1-BBA9-531BD4F3075F}"/>
                </a:ext>
              </a:extLst>
            </p:cNvPr>
            <p:cNvSpPr/>
            <p:nvPr/>
          </p:nvSpPr>
          <p:spPr>
            <a:xfrm>
              <a:off x="5148773" y="1992513"/>
              <a:ext cx="3995226" cy="40386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4BB91C-A081-4B99-BCCA-8CBB64F8A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25" y="2514600"/>
              <a:ext cx="2938975" cy="31242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9E80FA4-4603-47BB-95DE-96A940BFCEA1}"/>
              </a:ext>
            </a:extLst>
          </p:cNvPr>
          <p:cNvSpPr txBox="1"/>
          <p:nvPr/>
        </p:nvSpPr>
        <p:spPr>
          <a:xfrm>
            <a:off x="1170045" y="2100815"/>
            <a:ext cx="5835275" cy="3580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33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533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ফিজুল</a:t>
            </a:r>
            <a:r>
              <a:rPr lang="en-US" sz="4533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 err="1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533" b="1" dirty="0">
                <a:solidFill>
                  <a:srgbClr val="1DE35A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173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173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73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bn-BD" sz="408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শোল্লা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408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17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17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BD" sz="317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173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জুনি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</a:p>
          <a:p>
            <a:pPr algn="ctr"/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bn-IN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ইন্সট্রাক্টর 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হাজীগঞ্জ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  <a:endParaRPr lang="bn-BD" sz="2267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7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sz="317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:mirohan30@gmail.com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00459B6-4326-4FA0-BC59-EE1F1B995CA2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105225"/>
            <a:ext cx="4724400" cy="2882584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পিপিলিকা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4533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22" name="Picture 2" descr="C:\Users\Motiar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8438" y="1600835"/>
            <a:ext cx="5786120" cy="4570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8D42001A-D388-4B4E-B7C9-299CEC644978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3E8090-FA7C-4E25-AA02-E5FEEDF0FE6E}"/>
              </a:ext>
            </a:extLst>
          </p:cNvPr>
          <p:cNvSpPr/>
          <p:nvPr/>
        </p:nvSpPr>
        <p:spPr>
          <a:xfrm>
            <a:off x="457200" y="381000"/>
            <a:ext cx="1196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b="1" dirty="0">
              <a:solidFill>
                <a:srgbClr val="4F19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15200" y="1752600"/>
            <a:ext cx="5105400" cy="2185022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4533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4994" name="Picture 2" descr="E:\MOTIAR\Motiar D. Content\Class Viii\Picture\পাঠ ৪৬ দৈন্ন্দিন সমস্যা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408" y="1346775"/>
            <a:ext cx="5803391" cy="5489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58FDBD31-FE60-464B-8FB6-DACD4BF9C8FF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73708-1163-41AE-9860-DD40E1131BE7}"/>
              </a:ext>
            </a:extLst>
          </p:cNvPr>
          <p:cNvSpPr/>
          <p:nvPr/>
        </p:nvSpPr>
        <p:spPr>
          <a:xfrm>
            <a:off x="457200" y="381000"/>
            <a:ext cx="1196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b="1" dirty="0">
              <a:solidFill>
                <a:srgbClr val="4F19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981200"/>
            <a:ext cx="4953000" cy="2603790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ওলফ্রাম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endParaRPr lang="en-US" sz="408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5890" name="Picture 2" descr="C:\Users\Motiar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259023"/>
            <a:ext cx="5688439" cy="4088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B6A7010C-187E-49F4-B7F9-6933F3FCAE72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B3DF8A-04DB-4FFD-AF93-558778D79EFF}"/>
              </a:ext>
            </a:extLst>
          </p:cNvPr>
          <p:cNvSpPr/>
          <p:nvPr/>
        </p:nvSpPr>
        <p:spPr>
          <a:xfrm>
            <a:off x="457200" y="381000"/>
            <a:ext cx="1196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b="1" dirty="0">
              <a:solidFill>
                <a:srgbClr val="4F19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05599" y="2286000"/>
            <a:ext cx="5715001" cy="1975926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বাহাদুরী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প্রাপ্তিতে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2" descr="E:\MOTIAR\Motiar D. Content\Class Viii\Picture\পাঠ ৪৬ দৈন্ন্দিন সমস্যা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219199"/>
            <a:ext cx="5715001" cy="5498313"/>
          </a:xfrm>
          <a:prstGeom prst="rect">
            <a:avLst/>
          </a:prstGeom>
          <a:noFill/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6D51D04A-036E-4CEE-B173-FF56877C3D66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1E3419-8A8A-4C57-A105-5DAD55881045}"/>
              </a:ext>
            </a:extLst>
          </p:cNvPr>
          <p:cNvSpPr/>
          <p:nvPr/>
        </p:nvSpPr>
        <p:spPr>
          <a:xfrm>
            <a:off x="457200" y="381000"/>
            <a:ext cx="1196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2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b="1" dirty="0">
              <a:solidFill>
                <a:srgbClr val="4F19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MOTIAR\D,contennt Picture 2\facrbook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640840"/>
            <a:ext cx="8376920" cy="3022600"/>
          </a:xfrm>
          <a:prstGeom prst="rect">
            <a:avLst/>
          </a:prstGeom>
          <a:ln w="127000" cap="sq">
            <a:solidFill>
              <a:srgbClr val="66FF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MOTIAR\Board\j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6440" y="1554480"/>
            <a:ext cx="8463280" cy="3195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 descr="E:\MOTIAR\Board\Picture\t 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9162" y="1640841"/>
            <a:ext cx="8463279" cy="328167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946400" y="5095241"/>
            <a:ext cx="604520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8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8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408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08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সাইট</a:t>
            </a:r>
            <a:endParaRPr lang="en-US" sz="408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2760" y="5181601"/>
            <a:ext cx="604520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8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8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08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8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যশোরের</a:t>
            </a:r>
            <a:r>
              <a:rPr lang="en-US" sz="408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08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সাইট</a:t>
            </a:r>
            <a:endParaRPr lang="en-US" sz="408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4560" y="5181601"/>
            <a:ext cx="604520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8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8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বাতায়নের</a:t>
            </a:r>
            <a:r>
              <a:rPr lang="en-US" sz="408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ব্লগ</a:t>
            </a:r>
            <a:endParaRPr lang="en-US" sz="408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877909"/>
            <a:ext cx="12115800" cy="954107"/>
          </a:xfrm>
          <a:prstGeom prst="rect">
            <a:avLst/>
          </a:prstGeom>
          <a:solidFill>
            <a:srgbClr val="FFFFCC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ব্রগ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পরবর্তিতে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অন্যরা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75106" name="Picture 2" descr="C:\Users\Motiar\Desktop\Cap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3218" y="1460153"/>
            <a:ext cx="9229725" cy="372967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32760" y="5267961"/>
            <a:ext cx="785876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 err="1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দ্রব্য</a:t>
            </a:r>
            <a:r>
              <a:rPr lang="en-US" sz="3627" dirty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27" dirty="0" err="1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ক্রয়</a:t>
            </a:r>
            <a:r>
              <a:rPr lang="en-US" sz="3627" dirty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27" dirty="0" err="1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বিক্রয়ের</a:t>
            </a:r>
            <a:r>
              <a:rPr lang="en-US" sz="3627" dirty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27" dirty="0" err="1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ওয়েব</a:t>
            </a:r>
            <a:r>
              <a:rPr lang="en-US" sz="3627" dirty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27" dirty="0" err="1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সাইট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35170" name="Picture 2" descr="C:\Users\Motiar\Desktop\Capture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6901" y="1392555"/>
            <a:ext cx="9326879" cy="371348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119120" y="5354320"/>
            <a:ext cx="759968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27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627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27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27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627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27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27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E:\MOTIAR\Motiar D. Content\Class Viii\Picture\পাঠ ৪৬ দৈন্ন্দিন সমস্যা\EN_MDaemon-WorldClient-Web-Based-Email-Client_GUI-WorldClient-Them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0248" y="1295401"/>
            <a:ext cx="8582025" cy="381063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378200" y="5267961"/>
            <a:ext cx="708152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ই-</a:t>
            </a:r>
            <a:r>
              <a:rPr lang="en-US" sz="3627" dirty="0" err="1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মেইল</a:t>
            </a:r>
            <a:r>
              <a:rPr lang="en-US" sz="3627" dirty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27" dirty="0" err="1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ভিত্তিক</a:t>
            </a:r>
            <a:r>
              <a:rPr lang="en-US" sz="3627" dirty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27" dirty="0" err="1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627" dirty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27" dirty="0" err="1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কেন্দ্র</a:t>
            </a:r>
            <a:r>
              <a:rPr lang="en-US" sz="3627" dirty="0">
                <a:solidFill>
                  <a:schemeClr val="accent4">
                    <a:lumMod val="1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91920" y="431800"/>
            <a:ext cx="10190480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27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27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27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627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ইন্টারনেটভিক্তিক</a:t>
            </a:r>
            <a:r>
              <a:rPr lang="en-US" sz="3627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627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627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4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DC1EEE60-7F2C-4827-8FCC-D07CD82A4AC8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5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25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5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5" grpId="0"/>
      <p:bldP spid="15" grpId="1"/>
      <p:bldP spid="16" grpId="0"/>
      <p:bldP spid="16" grpId="1"/>
      <p:bldP spid="18" grpId="0"/>
      <p:bldP spid="1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3640" y="431801"/>
            <a:ext cx="5354320" cy="1034129"/>
          </a:xfrm>
          <a:prstGeom prst="rect">
            <a:avLst/>
          </a:prstGeom>
          <a:solidFill>
            <a:srgbClr val="CCECFF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12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12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120" dirty="0" err="1">
                <a:ln>
                  <a:solidFill>
                    <a:schemeClr val="tx1"/>
                  </a:solidFill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120" dirty="0">
              <a:ln>
                <a:solidFill>
                  <a:schemeClr val="tx1"/>
                </a:solidFill>
              </a:ln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581622"/>
            <a:ext cx="12115800" cy="707886"/>
          </a:xfrm>
          <a:prstGeom prst="rect">
            <a:avLst/>
          </a:prstGeom>
          <a:solidFill>
            <a:srgbClr val="FFCC99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গেম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সমাধান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দক্ষতা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বাড়ায়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109570" name="Picture 2" descr="E:\MOTIAR\Motiar D. Content\Class Viii\Picture\পাঠ ৪৬ দৈন্ন্দিন সমস্যা\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8200" y="1899920"/>
            <a:ext cx="6131560" cy="336804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14F77F83-D699-4746-8F22-2D463592B3FB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04520"/>
            <a:ext cx="1203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শিশু-কিশোরদের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ইন্টারনেট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সমাধানের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সহজাত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প্রবৃদ্ধি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হয়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10594" name="Picture 2" descr="E:\MOTIAR\Motiar D. Content\Class Viii\Picture\পাঠ ৪৬ দৈন্ন্দিন সমস্যা\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042" y="2057400"/>
            <a:ext cx="6003758" cy="4740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091680" y="3558331"/>
            <a:ext cx="5312878" cy="1348061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3428B95-5527-493B-8091-7BDE48FAA079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04520"/>
            <a:ext cx="1196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itchFamily="2" charset="0"/>
                <a:cs typeface="Nikosh" pitchFamily="2" charset="0"/>
              </a:rPr>
              <a:t>শিশু-কিশোরদের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ইন্টারনেট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সমাধানের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সহজাত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প্রবৃদ্ধি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হয়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6600" y="2667000"/>
            <a:ext cx="5334000" cy="2603790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গেমগুলো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এমনভাবে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8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12642" name="Picture 2" descr="E:\MOTIAR\Motiar D. Content\Class Viii\Picture\পাঠ ৪৬ দৈন্ন্দিন সমস্যা\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5914"/>
            <a:ext cx="6172200" cy="4577080"/>
          </a:xfrm>
          <a:prstGeom prst="rect">
            <a:avLst/>
          </a:prstGeom>
          <a:noFill/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17151A43-52C4-4240-9D2D-CFE80D4A6F99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832600" y="1727200"/>
            <a:ext cx="4318000" cy="180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81339" y="690881"/>
            <a:ext cx="3323346" cy="929485"/>
          </a:xfrm>
          <a:prstGeom prst="rect">
            <a:avLst/>
          </a:prstGeom>
          <a:solidFill>
            <a:srgbClr val="00B050"/>
          </a:solidFill>
          <a:ln w="57150">
            <a:solidFill>
              <a:srgbClr val="FF9900"/>
            </a:solidFill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4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544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4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3195320"/>
            <a:ext cx="6705600" cy="1975926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408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08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8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408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অপহৃত</a:t>
            </a:r>
            <a:r>
              <a:rPr lang="en-US" sz="408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8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8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8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উদ্ধার</a:t>
            </a:r>
            <a:r>
              <a:rPr lang="en-US" sz="408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8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8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8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8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8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08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8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8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8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80" b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8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80" b="1" spc="17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10" name="Picture 3" descr="E:\MOTIAR\D,contennt Picture 2\Science 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345440"/>
            <a:ext cx="2331720" cy="2072641"/>
          </a:xfrm>
          <a:prstGeom prst="ellipse">
            <a:avLst/>
          </a:prstGeom>
          <a:ln w="63500" cap="rnd">
            <a:solidFill>
              <a:srgbClr val="A5002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MOTIAR\Motiar D. Content\Class Viii\Picture\পাঠ ৪৬ দৈন্ন্দিন সমস্যা\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1126"/>
            <a:ext cx="4130040" cy="4239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68A9C3F0-8938-49A1-A8BC-40AF089D4396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3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8484" y="2277548"/>
            <a:ext cx="4469597" cy="528286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33" b="1" spc="57" dirty="0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33" b="1" spc="57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সুজয়</a:t>
            </a:r>
            <a:r>
              <a:rPr lang="en-US" sz="2833" b="1" spc="57" dirty="0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33" b="1" spc="57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33" b="1" spc="57" dirty="0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33" b="1" spc="57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2833" b="1" spc="57" dirty="0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33" b="1" spc="57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গিয়েছিল</a:t>
            </a:r>
            <a:r>
              <a:rPr lang="bn-BD" sz="2833" b="1" spc="57" dirty="0">
                <a:ln w="0"/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33" b="1" spc="57" dirty="0">
              <a:ln w="0"/>
              <a:solidFill>
                <a:schemeClr val="accent4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3063" y="3088791"/>
            <a:ext cx="3438698" cy="6504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27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27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লন্ডনে</a:t>
            </a:r>
            <a:endParaRPr lang="en-US" sz="3627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7666" y="3982688"/>
            <a:ext cx="3404095" cy="6504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27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27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সিঙ্গাপুরে</a:t>
            </a:r>
            <a:endParaRPr lang="en-US" sz="3627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2251" y="3982687"/>
            <a:ext cx="3732029" cy="6504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27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627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কানাডায়</a:t>
            </a:r>
            <a:endParaRPr lang="en-US" sz="3627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2252" y="3104493"/>
            <a:ext cx="3732028" cy="6504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27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627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27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জাপানে</a:t>
            </a:r>
            <a:endParaRPr lang="bn-BD" sz="3627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8483" y="3177383"/>
            <a:ext cx="677982" cy="611016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854400" y="3916890"/>
            <a:ext cx="1060595" cy="786567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450841" y="430380"/>
            <a:ext cx="1957559" cy="1806504"/>
            <a:chOff x="4717473" y="948667"/>
            <a:chExt cx="3023434" cy="2860964"/>
          </a:xfrm>
        </p:grpSpPr>
        <p:sp>
          <p:nvSpPr>
            <p:cNvPr id="14" name="Oval 1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27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36262" y="1642408"/>
              <a:ext cx="2721428" cy="1914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27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627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627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94384" y="438857"/>
            <a:ext cx="1957559" cy="1806503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27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21108" y="1636206"/>
              <a:ext cx="2788273" cy="1914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27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627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03844" y="4063206"/>
            <a:ext cx="613541" cy="571024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429621" y="3200180"/>
            <a:ext cx="656012" cy="571024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082801" y="690881"/>
            <a:ext cx="30226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800" b="1" spc="170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মূল্যায়ন:  </a:t>
            </a:r>
            <a:endParaRPr lang="en-US" sz="68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8849" y="4857748"/>
            <a:ext cx="5098777" cy="528286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33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833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33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সবথেকে</a:t>
            </a:r>
            <a:r>
              <a:rPr lang="en-US" sz="2833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33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33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33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833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33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833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33" dirty="0" err="1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2833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33" dirty="0">
              <a:ln w="0"/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37360" y="5613401"/>
            <a:ext cx="3454401" cy="6504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27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627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বিং </a:t>
            </a:r>
            <a:endParaRPr lang="en-US" sz="3627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4099" y="5605621"/>
            <a:ext cx="3530181" cy="6504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27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627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ফায়ার</a:t>
            </a:r>
            <a:r>
              <a:rPr lang="en-US" sz="3627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ফক্স</a:t>
            </a:r>
            <a:endParaRPr lang="en-US" sz="3627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7356" y="6505136"/>
            <a:ext cx="3526924" cy="6504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27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627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endParaRPr lang="en-US" sz="3627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3553" y="6542919"/>
            <a:ext cx="3438207" cy="6504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27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bn-BD" sz="3627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গুগল</a:t>
            </a:r>
            <a:endParaRPr lang="en-US" sz="3627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778482" y="5648921"/>
            <a:ext cx="601179" cy="574394"/>
            <a:chOff x="5717597" y="1752600"/>
            <a:chExt cx="680605" cy="6096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839916" y="6438883"/>
            <a:ext cx="883357" cy="728997"/>
            <a:chOff x="7086600" y="4953652"/>
            <a:chExt cx="1037453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667729" y="6548773"/>
            <a:ext cx="510312" cy="549346"/>
            <a:chOff x="5717597" y="1752600"/>
            <a:chExt cx="680605" cy="609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667729" y="5629999"/>
            <a:ext cx="510312" cy="549346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494384" y="408873"/>
            <a:ext cx="1957559" cy="1806504"/>
            <a:chOff x="4717473" y="948667"/>
            <a:chExt cx="3023434" cy="2860964"/>
          </a:xfrm>
        </p:grpSpPr>
        <p:sp>
          <p:nvSpPr>
            <p:cNvPr id="44" name="Oval 4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27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36262" y="1642408"/>
              <a:ext cx="2721428" cy="1914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627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627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627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473526" y="407453"/>
            <a:ext cx="1957559" cy="1806503"/>
            <a:chOff x="8225056" y="941740"/>
            <a:chExt cx="3023434" cy="2860964"/>
          </a:xfrm>
        </p:grpSpPr>
        <p:sp>
          <p:nvSpPr>
            <p:cNvPr id="47" name="Oval 4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27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708301" y="1636206"/>
              <a:ext cx="2213882" cy="1511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5191760" y="7254240"/>
            <a:ext cx="2418080" cy="259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ame 49">
            <a:extLst>
              <a:ext uri="{FF2B5EF4-FFF2-40B4-BE49-F238E27FC236}">
                <a16:creationId xmlns:a16="http://schemas.microsoft.com/office/drawing/2014/main" id="{760F1F70-F774-4BDF-AA9C-83FFCA4597B6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6952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00" y="325287"/>
            <a:ext cx="6045200" cy="12954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748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48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48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48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93544"/>
            <a:ext cx="10363200" cy="36789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8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kern="1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অ</a:t>
            </a:r>
            <a:r>
              <a:rPr lang="bn-BD" sz="4800" b="1" kern="1200" dirty="0">
                <a:solidFill>
                  <a:srgbClr val="4F19E7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4800" b="1" dirty="0">
              <a:solidFill>
                <a:srgbClr val="4F19E7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8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8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5400" b="1" dirty="0">
                <a:ln/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৪৬</a:t>
            </a:r>
            <a:endParaRPr lang="en-US" sz="5400" b="1" dirty="0">
              <a:solidFill>
                <a:srgbClr val="4F19E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833908F-106E-4140-8546-DC83AEB09ABC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5527041"/>
            <a:ext cx="12039600" cy="1200329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প্রত্যাহিক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bn-BD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2720" y="604519"/>
            <a:ext cx="5527040" cy="1138773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8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8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6" y="-34376"/>
            <a:ext cx="2428875" cy="2428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MOTIAR\Motiar D. Content\Class Viii\Picture\পাঠ ৪৬ দৈন্ন্দিন সমস্যা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880" y="2159000"/>
            <a:ext cx="3454400" cy="3022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1AF95553-4D19-4188-8721-462A4A956C9C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76072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32" tIns="51816" rIns="103632" bIns="51816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40" b="1" spc="57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5440" b="1" spc="57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5440" b="1" spc="57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5440" b="1" spc="57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42" y="1071982"/>
            <a:ext cx="2336516" cy="4179785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08A74227-3F10-4FD3-B74B-DF17EB72FB85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E7E76-482C-4554-AE65-DCBBD7F7A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191000"/>
            <a:ext cx="2924754" cy="2574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883A40-FDBC-4EFA-9FEC-FE9682CB0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203032"/>
            <a:ext cx="2924754" cy="2574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359D9B-F873-4DF2-B4ED-3B15E4291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5046" y="4191000"/>
            <a:ext cx="2924754" cy="2574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B5926C-C9F8-4192-B2C7-E7BA19B0F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546" y="4191000"/>
            <a:ext cx="2924754" cy="25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6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15DBB2BD-1307-4F58-83C7-EEBFFCEAB343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976A2E-6929-4B43-9BDF-22A01F143080}"/>
              </a:ext>
            </a:extLst>
          </p:cNvPr>
          <p:cNvSpPr txBox="1"/>
          <p:nvPr/>
        </p:nvSpPr>
        <p:spPr>
          <a:xfrm>
            <a:off x="380999" y="3602322"/>
            <a:ext cx="12039600" cy="7694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aphicFrame>
        <p:nvGraphicFramePr>
          <p:cNvPr id="24" name="Object 23">
            <a:hlinkClick r:id="" action="ppaction://ole?verb=0"/>
            <a:extLst>
              <a:ext uri="{FF2B5EF4-FFF2-40B4-BE49-F238E27FC236}">
                <a16:creationId xmlns:a16="http://schemas.microsoft.com/office/drawing/2014/main" id="{CAA9A84F-857C-401E-8E50-C2729AC9D6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01014"/>
              </p:ext>
            </p:extLst>
          </p:nvPr>
        </p:nvGraphicFramePr>
        <p:xfrm>
          <a:off x="5087901" y="679366"/>
          <a:ext cx="2625797" cy="2215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01" y="679366"/>
                        <a:ext cx="2625797" cy="22155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06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11052789-8341-46E7-B8F3-2396E564DF01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927E4D-FE21-4587-AEE0-119D5297B1D7}"/>
              </a:ext>
            </a:extLst>
          </p:cNvPr>
          <p:cNvGrpSpPr/>
          <p:nvPr/>
        </p:nvGrpSpPr>
        <p:grpSpPr>
          <a:xfrm>
            <a:off x="2361" y="0"/>
            <a:ext cx="12801600" cy="70866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93C6D1-D223-455A-966B-3AEAB145AB2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C53C2B-2DFE-4E62-9F9B-7129274EE97D}"/>
                </a:ext>
              </a:extLst>
            </p:cNvPr>
            <p:cNvSpPr/>
            <p:nvPr/>
          </p:nvSpPr>
          <p:spPr>
            <a:xfrm>
              <a:off x="141668" y="115910"/>
              <a:ext cx="11938715" cy="6619741"/>
            </a:xfrm>
            <a:prstGeom prst="rect">
              <a:avLst/>
            </a:prstGeom>
            <a:solidFill>
              <a:srgbClr val="1DE35A"/>
            </a:solidFill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gradFill flip="none" rotWithShape="1">
                  <a:gsLst>
                    <a:gs pos="0">
                      <a:schemeClr val="dk1">
                        <a:tint val="66000"/>
                        <a:satMod val="160000"/>
                      </a:schemeClr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4467610B-9DAA-4510-8447-B98723DD1EE2}"/>
                </a:ext>
              </a:extLst>
            </p:cNvPr>
            <p:cNvSpPr/>
            <p:nvPr/>
          </p:nvSpPr>
          <p:spPr>
            <a:xfrm>
              <a:off x="435430" y="333828"/>
              <a:ext cx="11437256" cy="6154057"/>
            </a:xfrm>
            <a:prstGeom prst="round2Diag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EC7800-40B5-4B46-9856-5B5D472186BE}"/>
              </a:ext>
            </a:extLst>
          </p:cNvPr>
          <p:cNvSpPr/>
          <p:nvPr/>
        </p:nvSpPr>
        <p:spPr>
          <a:xfrm>
            <a:off x="1828800" y="381000"/>
            <a:ext cx="9601200" cy="1219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65EB05A-24C5-4C16-912B-602CF2CA22FC}"/>
              </a:ext>
            </a:extLst>
          </p:cNvPr>
          <p:cNvSpPr txBox="1">
            <a:spLocks/>
          </p:cNvSpPr>
          <p:nvPr/>
        </p:nvSpPr>
        <p:spPr>
          <a:xfrm>
            <a:off x="457204" y="1723437"/>
            <a:ext cx="11884833" cy="84780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2177" algn="ctr" defTabSz="1036290" fontAlgn="auto">
              <a:spcAft>
                <a:spcPts val="0"/>
              </a:spcAft>
              <a:defRPr/>
            </a:pPr>
            <a:r>
              <a:rPr lang="en-US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দৈনন্দিন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সমস্যা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সমাধানে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ইন্টারনেটের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ভূমিকা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7" name="Picture 2" descr="E:\MOTIAR\Motiar D. Content\Class Viii\Picture\পাঠ ৪৬ দৈন্ন্দিন সমস্যা\1.jpg">
            <a:extLst>
              <a:ext uri="{FF2B5EF4-FFF2-40B4-BE49-F238E27FC236}">
                <a16:creationId xmlns:a16="http://schemas.microsoft.com/office/drawing/2014/main" id="{F717D427-F518-4322-BCC7-40CF5119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4" y="2422192"/>
            <a:ext cx="11201395" cy="431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New Upload\Adove illustraror\27249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12801600" cy="7086600"/>
          </a:xfrm>
          <a:prstGeom prst="rect">
            <a:avLst/>
          </a:prstGeom>
          <a:noFill/>
        </p:spPr>
      </p:pic>
      <p:sp>
        <p:nvSpPr>
          <p:cNvPr id="19" name="Flowchart: Alternate Process 18"/>
          <p:cNvSpPr/>
          <p:nvPr/>
        </p:nvSpPr>
        <p:spPr>
          <a:xfrm>
            <a:off x="3352800" y="345472"/>
            <a:ext cx="6477000" cy="1016449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9852" y="1551107"/>
            <a:ext cx="12156948" cy="762000"/>
          </a:xfrm>
          <a:prstGeom prst="roundRect">
            <a:avLst>
              <a:gd name="adj" fmla="val 0"/>
            </a:avLst>
          </a:prstGeom>
          <a:solidFill>
            <a:srgbClr val="28D4D8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0353" tIns="50177" rIns="100353" bIns="5017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EEA9D1AF-3529-45E3-93A6-C69177E102E0}"/>
              </a:ext>
            </a:extLst>
          </p:cNvPr>
          <p:cNvSpPr/>
          <p:nvPr/>
        </p:nvSpPr>
        <p:spPr>
          <a:xfrm>
            <a:off x="12553" y="3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FF9196-954B-46EE-A3FA-0D63DB79771A}"/>
              </a:ext>
            </a:extLst>
          </p:cNvPr>
          <p:cNvSpPr txBox="1">
            <a:spLocks/>
          </p:cNvSpPr>
          <p:nvPr/>
        </p:nvSpPr>
        <p:spPr>
          <a:xfrm>
            <a:off x="339852" y="3276600"/>
            <a:ext cx="12309348" cy="3027680"/>
          </a:xfrm>
          <a:prstGeom prst="rect">
            <a:avLst/>
          </a:prstGeom>
        </p:spPr>
        <p:txBody>
          <a:bodyPr>
            <a:normAutofit/>
          </a:bodyPr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  <a:cs typeface="+mn-cs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01767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311180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820592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330004" indent="-2547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0" y="-172452"/>
            <a:ext cx="12801600" cy="70866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1668" y="115910"/>
              <a:ext cx="11938715" cy="6619741"/>
            </a:xfrm>
            <a:prstGeom prst="rect">
              <a:avLst/>
            </a:prstGeom>
            <a:solidFill>
              <a:srgbClr val="1DE35A"/>
            </a:solidFill>
            <a:ln>
              <a:solidFill>
                <a:srgbClr val="FFFF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B0F0"/>
                  </a:solidFill>
                </a:ln>
                <a:gradFill flip="none" rotWithShape="1">
                  <a:gsLst>
                    <a:gs pos="0">
                      <a:schemeClr val="dk1">
                        <a:tint val="66000"/>
                        <a:satMod val="160000"/>
                      </a:schemeClr>
                    </a:gs>
                    <a:gs pos="50000">
                      <a:schemeClr val="dk1">
                        <a:tint val="44500"/>
                        <a:satMod val="160000"/>
                      </a:schemeClr>
                    </a:gs>
                    <a:gs pos="100000">
                      <a:schemeClr val="dk1"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8" name="Round Diagonal Corner Rectangle 7"/>
            <p:cNvSpPr/>
            <p:nvPr/>
          </p:nvSpPr>
          <p:spPr>
            <a:xfrm>
              <a:off x="435430" y="333828"/>
              <a:ext cx="11437256" cy="6154057"/>
            </a:xfrm>
            <a:prstGeom prst="round2Diag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18B250-4F24-41FF-BB25-B352228D35FA}"/>
              </a:ext>
            </a:extLst>
          </p:cNvPr>
          <p:cNvCxnSpPr>
            <a:cxnSpLocks/>
          </p:cNvCxnSpPr>
          <p:nvPr/>
        </p:nvCxnSpPr>
        <p:spPr bwMode="auto">
          <a:xfrm>
            <a:off x="457202" y="1233103"/>
            <a:ext cx="12009119" cy="0"/>
          </a:xfrm>
          <a:prstGeom prst="line">
            <a:avLst/>
          </a:prstGeom>
          <a:ln w="57150">
            <a:solidFill>
              <a:srgbClr val="FF0000"/>
            </a:solidFill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14425C8-9841-4B89-B071-812568F52CF6}"/>
              </a:ext>
            </a:extLst>
          </p:cNvPr>
          <p:cNvSpPr txBox="1"/>
          <p:nvPr/>
        </p:nvSpPr>
        <p:spPr>
          <a:xfrm>
            <a:off x="457203" y="394954"/>
            <a:ext cx="1200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6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3600" b="1" dirty="0">
              <a:solidFill>
                <a:srgbClr val="4F19E7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FEEDE0-B7E6-492E-ACA7-CCB4B70CED20}"/>
              </a:ext>
            </a:extLst>
          </p:cNvPr>
          <p:cNvSpPr/>
          <p:nvPr/>
        </p:nvSpPr>
        <p:spPr>
          <a:xfrm>
            <a:off x="1002480" y="1188777"/>
            <a:ext cx="2274120" cy="78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33" u="sng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ঘটনা-১</a:t>
            </a:r>
            <a:r>
              <a:rPr lang="bn-BD" sz="4533" u="sng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33" u="sng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BFCAE7-37BC-4977-B20A-D9FF75CC5DFD}"/>
              </a:ext>
            </a:extLst>
          </p:cNvPr>
          <p:cNvSpPr/>
          <p:nvPr/>
        </p:nvSpPr>
        <p:spPr>
          <a:xfrm>
            <a:off x="5715000" y="2607393"/>
            <a:ext cx="6629398" cy="1487458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নায়ারের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পড়েন</a:t>
            </a:r>
            <a:r>
              <a:rPr lang="bn-BD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533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1" descr="C:\Users\Motiar\Desktop\p2.jpg">
            <a:extLst>
              <a:ext uri="{FF2B5EF4-FFF2-40B4-BE49-F238E27FC236}">
                <a16:creationId xmlns:a16="http://schemas.microsoft.com/office/drawing/2014/main" id="{C353995B-8197-4C38-BAC2-95A070B34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1"/>
            <a:ext cx="5410199" cy="4795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900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1196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763520"/>
            <a:ext cx="5770880" cy="2185022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নায়ারের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চেষ্ঠা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যোগাোযগ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পারলেন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533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0833" name="Picture 1" descr="C:\Users\Motiar\Desktop\w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3522" y="1379041"/>
            <a:ext cx="5847078" cy="5478959"/>
          </a:xfrm>
          <a:prstGeom prst="rect">
            <a:avLst/>
          </a:prstGeom>
          <a:noFill/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A940230-17D8-4F8C-9078-2220B82FF271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2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28792" y="2603502"/>
            <a:ext cx="5643880" cy="1487458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4">
                <a:lumMod val="1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এ্যাম্বুলেন্স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হাজির</a:t>
            </a:r>
            <a:r>
              <a:rPr lang="en-US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bn-BD" sz="4533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533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9809" name="Picture 1" descr="C:\Users\Motiar\Desktop\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1319317"/>
            <a:ext cx="6478759" cy="546248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381000"/>
            <a:ext cx="1203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40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00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9323148-6909-4CDA-8520-EEF23B6C0143}"/>
              </a:ext>
            </a:extLst>
          </p:cNvPr>
          <p:cNvSpPr/>
          <p:nvPr/>
        </p:nvSpPr>
        <p:spPr>
          <a:xfrm>
            <a:off x="12551" y="0"/>
            <a:ext cx="12789049" cy="7093034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506" tIns="58752" rIns="117506" bIns="5875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7139</TotalTime>
  <Words>686</Words>
  <Application>Microsoft Office PowerPoint</Application>
  <PresentationFormat>Custom</PresentationFormat>
  <Paragraphs>114</Paragraphs>
  <Slides>32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Nikosh</vt:lpstr>
      <vt:lpstr>NikoshBAN</vt:lpstr>
      <vt:lpstr>NikoshLightBAN</vt:lpstr>
      <vt:lpstr>SolaimanLipi</vt:lpstr>
      <vt:lpstr>Times New Roman</vt:lpstr>
      <vt:lpstr>Wingdings</vt:lpstr>
      <vt:lpstr>Default Design</vt:lpstr>
      <vt:lpstr>Packager Shell Object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কোন প্রশ্ন?</vt:lpstr>
      <vt:lpstr>PowerPoint Presentation</vt:lpstr>
    </vt:vector>
  </TitlesOfParts>
  <Company>HARUNSIR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MD ROHAN</cp:lastModifiedBy>
  <cp:revision>537</cp:revision>
  <dcterms:created xsi:type="dcterms:W3CDTF">2015-05-05T06:43:27Z</dcterms:created>
  <dcterms:modified xsi:type="dcterms:W3CDTF">2020-08-23T07:51:31Z</dcterms:modified>
</cp:coreProperties>
</file>