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0" r:id="rId5"/>
    <p:sldId id="264" r:id="rId6"/>
    <p:sldId id="261" r:id="rId7"/>
    <p:sldId id="265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3819C-916A-4CE9-8F6E-62213934A681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978B-89F2-4CA3-A80D-C6FC32244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81000"/>
            <a:ext cx="5029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78662" y="0"/>
            <a:ext cx="8912938" cy="6718371"/>
            <a:chOff x="78662" y="0"/>
            <a:chExt cx="8912938" cy="6718371"/>
          </a:xfrm>
        </p:grpSpPr>
        <p:grpSp>
          <p:nvGrpSpPr>
            <p:cNvPr id="8" name="Group 7"/>
            <p:cNvGrpSpPr/>
            <p:nvPr/>
          </p:nvGrpSpPr>
          <p:grpSpPr>
            <a:xfrm>
              <a:off x="533400" y="0"/>
              <a:ext cx="8305804" cy="2971800"/>
              <a:chOff x="533400" y="0"/>
              <a:chExt cx="8305804" cy="29718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6888483" y="304800"/>
                <a:ext cx="1950721" cy="2362200"/>
                <a:chOff x="6005750" y="838200"/>
                <a:chExt cx="2026920" cy="2433782"/>
              </a:xfrm>
            </p:grpSpPr>
            <p:pic>
              <p:nvPicPr>
                <p:cNvPr id="1026" name="Picture 2" descr="C:\Users\Farm Ma\Downloads\download.jfi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6016701" y="914400"/>
                  <a:ext cx="1952625" cy="2343150"/>
                </a:xfrm>
                <a:prstGeom prst="rect">
                  <a:avLst/>
                </a:prstGeom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p:spPr>
            </p:pic>
            <p:sp>
              <p:nvSpPr>
                <p:cNvPr id="4" name="Rectangle 3"/>
                <p:cNvSpPr/>
                <p:nvPr/>
              </p:nvSpPr>
              <p:spPr>
                <a:xfrm>
                  <a:off x="6005750" y="838200"/>
                  <a:ext cx="2026920" cy="2433782"/>
                </a:xfrm>
                <a:prstGeom prst="rect">
                  <a:avLst/>
                </a:prstGeom>
                <a:noFill/>
                <a:ln w="76200">
                  <a:solidFill>
                    <a:srgbClr val="FF0000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Rectangle 6"/>
              <p:cNvSpPr/>
              <p:nvPr/>
            </p:nvSpPr>
            <p:spPr>
              <a:xfrm>
                <a:off x="533400" y="0"/>
                <a:ext cx="5715000" cy="2971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মোঃ</a:t>
                </a:r>
                <a:r>
                  <a:rPr lang="en-US" sz="44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জহুরুল</a:t>
                </a:r>
                <a:r>
                  <a:rPr lang="en-US" sz="44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ইসলাম</a:t>
                </a:r>
                <a:r>
                  <a:rPr lang="en-US" sz="44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 algn="ctr"/>
                <a:r>
                  <a:rPr lang="en-US" sz="32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জুনিয়র</a:t>
                </a:r>
                <a:r>
                  <a:rPr lang="en-US" sz="3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ইন্সট্রাক্টর</a:t>
                </a:r>
                <a:r>
                  <a:rPr lang="en-US" sz="3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(</a:t>
                </a:r>
                <a:r>
                  <a:rPr lang="en-US" sz="32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ফার্ম</a:t>
                </a:r>
                <a:r>
                  <a:rPr lang="en-US" sz="3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মেশিনারী</a:t>
                </a:r>
                <a:r>
                  <a:rPr lang="en-US" sz="32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)</a:t>
                </a:r>
              </a:p>
              <a:p>
                <a:pPr algn="ctr"/>
                <a:r>
                  <a:rPr lang="en-US" sz="36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সিরাজগঞ্জ</a:t>
                </a:r>
                <a:r>
                  <a:rPr lang="en-US" sz="36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6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টেকনিক্যাল</a:t>
                </a:r>
                <a:r>
                  <a:rPr lang="en-US" sz="36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স্কুল</a:t>
                </a:r>
                <a:r>
                  <a:rPr lang="en-US" sz="36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36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কলেজ</a:t>
                </a:r>
                <a:r>
                  <a:rPr lang="en-US" sz="36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সিরাজগঞ্জ</a:t>
                </a:r>
                <a:r>
                  <a:rPr lang="en-US" sz="36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। </a:t>
                </a:r>
                <a:endParaRPr lang="en-US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pic>
          <p:nvPicPr>
            <p:cNvPr id="9" name="Picture 8" descr="red+flower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3307443">
              <a:off x="188520" y="2381971"/>
              <a:ext cx="4226542" cy="4446258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152400" y="152400"/>
              <a:ext cx="8839200" cy="6553200"/>
            </a:xfrm>
            <a:prstGeom prst="rect">
              <a:avLst/>
            </a:prstGeom>
            <a:noFill/>
            <a:ln w="76200" cmpd="tri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05400" y="3276600"/>
              <a:ext cx="3886200" cy="1219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15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05400" y="46730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একাদশ শ্রেনির শিক্ষার্থী বৃন্দ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1182737"/>
            <a:ext cx="8458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3900" b="1" i="1" kern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3600" b="1" i="1" kern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" y="838200"/>
            <a:ext cx="8839200" cy="3200400"/>
            <a:chOff x="152400" y="838200"/>
            <a:chExt cx="8839200" cy="3200400"/>
          </a:xfrm>
        </p:grpSpPr>
        <p:sp>
          <p:nvSpPr>
            <p:cNvPr id="2" name="Rectangle 1"/>
            <p:cNvSpPr/>
            <p:nvPr/>
          </p:nvSpPr>
          <p:spPr>
            <a:xfrm>
              <a:off x="1905000" y="838200"/>
              <a:ext cx="53340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9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বডি পেইন্টিং </a:t>
              </a:r>
              <a:endParaRPr lang="en-US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" y="2653605"/>
              <a:ext cx="8839200" cy="138499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bn-BD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মোটরযান</a:t>
              </a:r>
              <a:r>
                <a:rPr lang="en-US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বডি</a:t>
              </a:r>
              <a:r>
                <a:rPr lang="en-US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ধাতব</a:t>
              </a:r>
              <a:r>
                <a:rPr lang="en-US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বস্তুর</a:t>
              </a:r>
              <a:r>
                <a:rPr lang="en-US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তৈরি</a:t>
              </a:r>
              <a:r>
                <a:rPr lang="en-US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bn-BD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বিধায়</a:t>
              </a:r>
              <a:r>
                <a:rPr lang="en-US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বডিকে</a:t>
              </a:r>
              <a:r>
                <a:rPr lang="bn-BD" sz="280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পানি ও বায়ুর অক্সিজেন সংস্পর্শে আসতে না দেয়া, মরিচা রোধ এবং সর্বোপরি সৌন্দর্য বৃদ্ধি/দৃষ্টি নন্দন করতে বডির তলের উপর রঙের যে প্রলেপ দেয়া হয় তাকেই পেইন্টিং বলে।  </a:t>
              </a:r>
              <a:endParaRPr lang="en-US" sz="2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/>
          <a:lstStyle/>
          <a:p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বস্তুর সৌন্দর্য বৃদ্ধি পায় । </a:t>
            </a:r>
          </a:p>
          <a:p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জনমনে দৃষ্টি আকর্শণ করে। </a:t>
            </a:r>
          </a:p>
          <a:p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পানি ও বায়ুর অক্সিজেন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সংস্পর্শে আসতে না দেয়ার ফলে মরিচা রোধ হয়। </a:t>
            </a:r>
          </a:p>
          <a:p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বস্তুকে টেকসই 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নতুনত্ব দান করে। </a:t>
            </a:r>
          </a:p>
          <a:p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অমসৃণ তলকে মসৃণ করে।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পেইন্টিং-এর প্র</a:t>
            </a:r>
            <a:r>
              <a:rPr lang="en-US" sz="6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ইয়ো</a:t>
            </a:r>
            <a:r>
              <a:rPr lang="bn-BD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</a:t>
            </a:r>
            <a:r>
              <a:rPr lang="en-US" sz="6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</a:t>
            </a:r>
            <a:r>
              <a:rPr lang="bn-BD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য়তা 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89560" y="76200"/>
            <a:ext cx="8534400" cy="5715000"/>
            <a:chOff x="289560" y="76200"/>
            <a:chExt cx="8534400" cy="5715000"/>
          </a:xfrm>
        </p:grpSpPr>
        <p:sp>
          <p:nvSpPr>
            <p:cNvPr id="2" name="Rectangle 1"/>
            <p:cNvSpPr/>
            <p:nvPr/>
          </p:nvSpPr>
          <p:spPr>
            <a:xfrm>
              <a:off x="289560" y="76200"/>
              <a:ext cx="8534400" cy="76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পেইন্টিং-কাজে যে সকল যন্ত্রপাতি ব্যবহার হয়ে থাকে </a:t>
              </a:r>
              <a:endPara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304800" y="1447800"/>
              <a:ext cx="2590800" cy="1371600"/>
            </a:xfrm>
            <a:prstGeom prst="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এয়ার কম্প্রেসর </a:t>
              </a:r>
              <a:endPara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2057400" y="3810000"/>
              <a:ext cx="2590800" cy="1371600"/>
            </a:xfrm>
            <a:prstGeom prst="rightArrow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স্প্রে পেইন্ট গান </a:t>
              </a:r>
              <a:endPara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027" name="Picture 3" descr="C:\Users\Farm Ma\Downloads\index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52800" y="1143000"/>
              <a:ext cx="2143125" cy="1981200"/>
            </a:xfrm>
            <a:prstGeom prst="rect">
              <a:avLst/>
            </a:prstGeom>
            <a:ln w="228600" cap="sq" cmpd="thickThin">
              <a:solidFill>
                <a:srgbClr val="FF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028" name="Picture 4" descr="C:\Users\Farm Ma\Downloads\is (2)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19800" y="3689263"/>
              <a:ext cx="2159000" cy="2101937"/>
            </a:xfrm>
            <a:prstGeom prst="rect">
              <a:avLst/>
            </a:prstGeom>
            <a:ln w="228600" cap="sq" cmpd="thickThin">
              <a:solidFill>
                <a:srgbClr val="FF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89560" y="76200"/>
            <a:ext cx="8534400" cy="6553200"/>
            <a:chOff x="289560" y="76200"/>
            <a:chExt cx="8534400" cy="6553200"/>
          </a:xfrm>
        </p:grpSpPr>
        <p:sp>
          <p:nvSpPr>
            <p:cNvPr id="2" name="Rectangle 1"/>
            <p:cNvSpPr/>
            <p:nvPr/>
          </p:nvSpPr>
          <p:spPr>
            <a:xfrm>
              <a:off x="289560" y="76200"/>
              <a:ext cx="8534400" cy="76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পেইন্টিং-কাজে যে সকল যন্ত্রপাতি ব্যবহার হয়ে থাকে </a:t>
              </a:r>
              <a:endPara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050" name="Picture 2" descr="C:\Users\Farm Ma\Downloads\hose-connectors-500x500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76600" y="1219200"/>
              <a:ext cx="2533650" cy="2533650"/>
            </a:xfrm>
            <a:prstGeom prst="rect">
              <a:avLst/>
            </a:prstGeom>
            <a:ln w="190500" cap="sq">
              <a:solidFill>
                <a:srgbClr val="0070C0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051" name="Picture 3" descr="C:\Users\Farm Ma\Downloads\steel-hose-clips-250x250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4038600"/>
              <a:ext cx="2590800" cy="2590800"/>
            </a:xfrm>
            <a:prstGeom prst="rect">
              <a:avLst/>
            </a:prstGeom>
            <a:ln w="190500" cap="sq">
              <a:solidFill>
                <a:srgbClr val="0070C0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11" name="Rectangular Callout 10"/>
            <p:cNvSpPr/>
            <p:nvPr/>
          </p:nvSpPr>
          <p:spPr>
            <a:xfrm>
              <a:off x="6705600" y="3352800"/>
              <a:ext cx="1981200" cy="685800"/>
            </a:xfrm>
            <a:prstGeom prst="wedgeRectCallout">
              <a:avLst>
                <a:gd name="adj1" fmla="val -226528"/>
                <a:gd name="adj2" fmla="val 306501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হোজ ক্লিপ  </a:t>
              </a:r>
              <a:endPara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ular Callout 11"/>
            <p:cNvSpPr/>
            <p:nvPr/>
          </p:nvSpPr>
          <p:spPr>
            <a:xfrm>
              <a:off x="6934200" y="990600"/>
              <a:ext cx="1828800" cy="685800"/>
            </a:xfrm>
            <a:prstGeom prst="wedgeRectCallout">
              <a:avLst>
                <a:gd name="adj1" fmla="val -105682"/>
                <a:gd name="adj2" fmla="val 204278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হোজ কানেক্টর </a:t>
              </a:r>
              <a:endPara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0" y="76200"/>
            <a:ext cx="8839200" cy="6575286"/>
            <a:chOff x="152400" y="76200"/>
            <a:chExt cx="8839200" cy="6575286"/>
          </a:xfrm>
        </p:grpSpPr>
        <p:sp>
          <p:nvSpPr>
            <p:cNvPr id="2" name="Rectangle 1"/>
            <p:cNvSpPr/>
            <p:nvPr/>
          </p:nvSpPr>
          <p:spPr>
            <a:xfrm>
              <a:off x="289560" y="76200"/>
              <a:ext cx="8534400" cy="76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পেইন্টিং-কাজে যে সকল যন্ত্রপাতি ব্যবহার হয়ে থাকে </a:t>
              </a:r>
              <a:endPara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074" name="Picture 2" descr="C:\Users\Farm Ma\Downloads\compressed-air-hose-pipe-500x500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9600" y="939800"/>
              <a:ext cx="3403600" cy="34036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Oval Callout 5"/>
            <p:cNvSpPr/>
            <p:nvPr/>
          </p:nvSpPr>
          <p:spPr>
            <a:xfrm>
              <a:off x="6324600" y="1143000"/>
              <a:ext cx="2286000" cy="1676400"/>
            </a:xfrm>
            <a:prstGeom prst="wedgeEllipseCallout">
              <a:avLst>
                <a:gd name="adj1" fmla="val -152833"/>
                <a:gd name="adj2" fmla="val 5522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এয়ার হোজ পাইপ </a:t>
              </a:r>
              <a:endPara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5574268"/>
              <a:ext cx="8839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রং- বেস, ড্রাইয়ার, থিনার, রঞ্জক ইত্যাদি উপাদান পৃথক, পৃথক ভাবে অথবা একত্রে মিশ্রিত অবস্থায়। </a:t>
              </a:r>
              <a:endPara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4953000"/>
              <a:ext cx="381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এছাড়াও প্র্যজন হয় রংয়ের </a:t>
              </a:r>
              <a:endPara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4876800"/>
            <a:ext cx="1905000" cy="609600"/>
          </a:xfrm>
          <a:prstGeom prst="round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বেস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34200" y="4876800"/>
            <a:ext cx="1905000" cy="609600"/>
          </a:xfrm>
          <a:prstGeom prst="round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ড্রাইয়ার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0800" y="4876800"/>
            <a:ext cx="1905000" cy="609600"/>
          </a:xfrm>
          <a:prstGeom prst="round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থিনার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0600" y="4876800"/>
            <a:ext cx="1905000" cy="609600"/>
          </a:xfrm>
          <a:prstGeom prst="round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রঞ্জক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8600" y="1600200"/>
            <a:ext cx="8686800" cy="2209800"/>
            <a:chOff x="228600" y="1066800"/>
            <a:chExt cx="8686800" cy="2209800"/>
          </a:xfrm>
        </p:grpSpPr>
        <p:sp>
          <p:nvSpPr>
            <p:cNvPr id="9" name="Rectangle 8"/>
            <p:cNvSpPr/>
            <p:nvPr/>
          </p:nvSpPr>
          <p:spPr>
            <a:xfrm>
              <a:off x="228600" y="1447800"/>
              <a:ext cx="8686800" cy="1828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bn-BD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বেস হচ্ছে রংএর একটি উপাদান, যাহা মোটর যানের বডির </a:t>
              </a:r>
              <a:r>
                <a:rPr lang="bn-BD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তলে</a:t>
              </a:r>
              <a:r>
                <a:rPr lang="en-US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BD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রঙের আচ্ছাদন তৈরী করে এবং রং এর মসৃণতা আনতে সাহায্য করে। একে রংএর ভিত্তি বলা হয়ে থাকে। বেস হিসাবে ব্যবহার করা হয় জিংক, আয়রন অক্সাইড, গ্রাফাইট ইত্যাদি।  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1066800"/>
              <a:ext cx="1447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বেস 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800" y="1905000"/>
            <a:ext cx="8686800" cy="1447800"/>
            <a:chOff x="228600" y="1066800"/>
            <a:chExt cx="8686800" cy="1447800"/>
          </a:xfrm>
        </p:grpSpPr>
        <p:sp>
          <p:nvSpPr>
            <p:cNvPr id="16" name="Rectangle 15"/>
            <p:cNvSpPr/>
            <p:nvPr/>
          </p:nvSpPr>
          <p:spPr>
            <a:xfrm>
              <a:off x="228600" y="1524000"/>
              <a:ext cx="86868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bn-BD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একপ্রকার পাতলা পরিস্কার তরল পদার্থ যা রংকে সর্বত্র সুন্দর ভাবে লাগাতে এবং শুকাতে সাহায্য করে। থিনার হিসাবে তারপিন ও ন্যাপথা ব্যবহার করা হয়।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3400" y="1066800"/>
              <a:ext cx="1447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থিনার </a:t>
              </a:r>
              <a:endPara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4800" y="1219200"/>
            <a:ext cx="8686800" cy="1905000"/>
            <a:chOff x="-76200" y="1066800"/>
            <a:chExt cx="8686800" cy="1905000"/>
          </a:xfrm>
        </p:grpSpPr>
        <p:sp>
          <p:nvSpPr>
            <p:cNvPr id="19" name="Rectangle 18"/>
            <p:cNvSpPr/>
            <p:nvPr/>
          </p:nvSpPr>
          <p:spPr>
            <a:xfrm>
              <a:off x="-76200" y="1447800"/>
              <a:ext cx="8686800" cy="152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bn-BD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পাউডারের মত রঙের শুক্ষ গুড়াকে রঞ্জক বলে। এটি রাসায়নিক পদার্থ </a:t>
              </a:r>
              <a:r>
                <a:rPr lang="en-US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synthetic materials </a:t>
              </a:r>
              <a:r>
                <a:rPr lang="bn-BD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থেকে তৈরী। রঞ্জক হিসাবে রেডলেড, কার্বন,  জিংক ক্রোমেট, কোবাল্ট, কপার অক্সাইড ইত্যদি ব্যবহার করা হয়ে থাকে। 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8600" y="1066800"/>
              <a:ext cx="1447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রঞ্জক</a:t>
              </a:r>
              <a:endPara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52400" y="838200"/>
            <a:ext cx="8839200" cy="1752600"/>
            <a:chOff x="228600" y="1066800"/>
            <a:chExt cx="8839200" cy="1752600"/>
          </a:xfrm>
        </p:grpSpPr>
        <p:sp>
          <p:nvSpPr>
            <p:cNvPr id="22" name="Rectangle 21"/>
            <p:cNvSpPr/>
            <p:nvPr/>
          </p:nvSpPr>
          <p:spPr>
            <a:xfrm>
              <a:off x="381000" y="1524000"/>
              <a:ext cx="8686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bn-BD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যে উপাদান রংকে শুকানোর কাজে ব্যবহার করা হয় তাহাকে ড্রায়ার বলে। এটি বায়ু থেকে অক্সিজেন গ্রহন করা, ম্যাঙ্গানিজ ডাই অক্সাইড, জিংক সালফেট ড্রায়ার হিসাবে ব্যবহার হয়, 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" y="1066800"/>
              <a:ext cx="1447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ড্রায়ার </a:t>
              </a:r>
              <a:endPara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1905000" cy="685800"/>
          </a:xfrm>
        </p:spPr>
        <p:txBody>
          <a:bodyPr>
            <a:normAutofit fontScale="90000"/>
          </a:bodyPr>
          <a:lstStyle/>
          <a:p>
            <a:r>
              <a:rPr lang="bn-BD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1676400"/>
          </a:xfrm>
        </p:spPr>
        <p:txBody>
          <a:bodyPr>
            <a:no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মোটরযানের বডি কেন পেইন্ট করা হয়? </a:t>
            </a:r>
          </a:p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ড্রায়ার হিসাবে ব্যবহত ২টি রাসায়নিক উপাদানের নাম লিখ। </a:t>
            </a:r>
          </a:p>
          <a:p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পুডিং প্রয়োগ পদ্ধতি। </a:t>
            </a:r>
          </a:p>
          <a:p>
            <a:r>
              <a:rPr lang="bn-BD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পেইন্টিং এ ভার্নিশের ব্যবহার। 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আগামী ক্লাসের আলোচ্য বিষয় </a:t>
            </a:r>
            <a:endParaRPr lang="en-US" sz="6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5105400"/>
            <a:ext cx="8686800" cy="144780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পাঠ্য বই এর  ১৭তম অধ্যায় হতে উক্ত বিষয় প্রাথমিক অনুশিলন করার আহব্বান জানাচ্ছি।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351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 পেইন্টিং-এর প্রইয়োজনীয়তা </vt:lpstr>
      <vt:lpstr>Slide 4</vt:lpstr>
      <vt:lpstr>Slide 5</vt:lpstr>
      <vt:lpstr>Slide 6</vt:lpstr>
      <vt:lpstr>Slide 7</vt:lpstr>
      <vt:lpstr>মূল্যায়ন </vt:lpstr>
      <vt:lpstr>আগামী ক্লাসের আলোচ্য বিষয়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Farm Ma</dc:creator>
  <cp:lastModifiedBy>Farm Ma</cp:lastModifiedBy>
  <cp:revision>32</cp:revision>
  <dcterms:created xsi:type="dcterms:W3CDTF">2020-08-28T09:14:07Z</dcterms:created>
  <dcterms:modified xsi:type="dcterms:W3CDTF">2020-08-30T19:06:47Z</dcterms:modified>
</cp:coreProperties>
</file>