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2" r:id="rId3"/>
    <p:sldId id="263" r:id="rId4"/>
    <p:sldId id="258" r:id="rId5"/>
    <p:sldId id="264" r:id="rId6"/>
    <p:sldId id="265" r:id="rId7"/>
    <p:sldId id="259" r:id="rId8"/>
    <p:sldId id="266" r:id="rId9"/>
    <p:sldId id="267" r:id="rId10"/>
    <p:sldId id="268" r:id="rId11"/>
    <p:sldId id="282" r:id="rId12"/>
    <p:sldId id="269" r:id="rId13"/>
    <p:sldId id="280" r:id="rId14"/>
    <p:sldId id="270" r:id="rId15"/>
    <p:sldId id="271" r:id="rId16"/>
    <p:sldId id="283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hid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C668A"/>
    <a:srgbClr val="999C24"/>
    <a:srgbClr val="2BF721"/>
    <a:srgbClr val="6A6A0E"/>
    <a:srgbClr val="C9C907"/>
    <a:srgbClr val="C4C7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3123E-EDE6-4B26-A36D-C703AFC27A4B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198937-4B07-4C9F-8C49-3682A267AD98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পারিবারিক কৃষি খামার কি বলতে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392699-2349-4415-87D8-D711FBD13A2F}" type="parTrans" cxnId="{4082C8D5-6A81-4DCA-A128-167ED8173DE7}">
      <dgm:prSet/>
      <dgm:spPr/>
      <dgm:t>
        <a:bodyPr/>
        <a:lstStyle/>
        <a:p>
          <a:endParaRPr lang="en-US"/>
        </a:p>
      </dgm:t>
    </dgm:pt>
    <dgm:pt modelId="{78887AD7-0C16-449B-8BEF-B0812C84803D}" type="sibTrans" cxnId="{4082C8D5-6A81-4DCA-A128-167ED8173DE7}">
      <dgm:prSet/>
      <dgm:spPr/>
      <dgm:t>
        <a:bodyPr/>
        <a:lstStyle/>
        <a:p>
          <a:endParaRPr lang="en-US"/>
        </a:p>
      </dgm:t>
    </dgm:pt>
    <dgm:pt modelId="{A8346EC1-814B-44CD-B0FA-B5EB9D9D1BE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শাকসবজি খামার সম্পর্কে বলতে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DCD903-000C-4882-8B74-F3D7CB6AF504}" type="parTrans" cxnId="{B7D9C356-EE2B-4A5B-B1CC-60ADCC417A46}">
      <dgm:prSet/>
      <dgm:spPr/>
      <dgm:t>
        <a:bodyPr/>
        <a:lstStyle/>
        <a:p>
          <a:endParaRPr lang="en-US"/>
        </a:p>
      </dgm:t>
    </dgm:pt>
    <dgm:pt modelId="{834622C8-8D4A-4F05-A1C8-BA9A645D3736}" type="sibTrans" cxnId="{B7D9C356-EE2B-4A5B-B1CC-60ADCC417A46}">
      <dgm:prSet/>
      <dgm:spPr/>
      <dgm:t>
        <a:bodyPr/>
        <a:lstStyle/>
        <a:p>
          <a:endParaRPr lang="en-US"/>
        </a:p>
      </dgm:t>
    </dgm:pt>
    <dgm:pt modelId="{5B7FD987-E442-43FD-A759-5E38AA25BE18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পোল্ট্রি খামার সম্পর্কে ব্যাখ্যা করতে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CD1512-5190-4045-9B93-69A62DF860E7}" type="parTrans" cxnId="{1745DF60-C95C-48D0-807F-58CCE89BB1BD}">
      <dgm:prSet/>
      <dgm:spPr/>
      <dgm:t>
        <a:bodyPr/>
        <a:lstStyle/>
        <a:p>
          <a:endParaRPr lang="en-US"/>
        </a:p>
      </dgm:t>
    </dgm:pt>
    <dgm:pt modelId="{05EB7CCA-CB31-4B1E-8C0B-A2625D717501}" type="sibTrans" cxnId="{1745DF60-C95C-48D0-807F-58CCE89BB1BD}">
      <dgm:prSet/>
      <dgm:spPr/>
      <dgm:t>
        <a:bodyPr/>
        <a:lstStyle/>
        <a:p>
          <a:endParaRPr lang="en-US"/>
        </a:p>
      </dgm:t>
    </dgm:pt>
    <dgm:pt modelId="{4D5A45B6-96E8-4E67-A7E6-3BBCB3F3DFD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গবাদি পশু পালন এর স্বাস্থ্য ব্যাবস্থাপনা সম্পর্কে লিখতে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CA5D1-5727-4DDF-8670-3D3AC652074C}" type="parTrans" cxnId="{C4711E89-7214-4C4F-AA8E-295BE04AF950}">
      <dgm:prSet/>
      <dgm:spPr/>
      <dgm:t>
        <a:bodyPr/>
        <a:lstStyle/>
        <a:p>
          <a:endParaRPr lang="en-US"/>
        </a:p>
      </dgm:t>
    </dgm:pt>
    <dgm:pt modelId="{F5DF6802-0130-47FD-802B-608F00CF0C08}" type="sibTrans" cxnId="{C4711E89-7214-4C4F-AA8E-295BE04AF950}">
      <dgm:prSet/>
      <dgm:spPr/>
      <dgm:t>
        <a:bodyPr/>
        <a:lstStyle/>
        <a:p>
          <a:endParaRPr lang="en-US"/>
        </a:p>
      </dgm:t>
    </dgm:pt>
    <dgm:pt modelId="{2AED9C71-DA2A-4002-A3C4-4E8A0A1D669E}" type="pres">
      <dgm:prSet presAssocID="{EE13123E-EDE6-4B26-A36D-C703AFC27A4B}" presName="linear" presStyleCnt="0">
        <dgm:presLayoutVars>
          <dgm:animLvl val="lvl"/>
          <dgm:resizeHandles val="exact"/>
        </dgm:presLayoutVars>
      </dgm:prSet>
      <dgm:spPr/>
    </dgm:pt>
    <dgm:pt modelId="{9FCEF97E-0B80-4C5F-B9C6-D9E5AF2D03EE}" type="pres">
      <dgm:prSet presAssocID="{55198937-4B07-4C9F-8C49-3682A267AD98}" presName="parentText" presStyleLbl="node1" presStyleIdx="0" presStyleCnt="4" custLinFactNeighborY="-31249">
        <dgm:presLayoutVars>
          <dgm:chMax val="0"/>
          <dgm:bulletEnabled val="1"/>
        </dgm:presLayoutVars>
      </dgm:prSet>
      <dgm:spPr/>
    </dgm:pt>
    <dgm:pt modelId="{B6C9719D-8480-4B19-9695-1063408D8EAA}" type="pres">
      <dgm:prSet presAssocID="{78887AD7-0C16-449B-8BEF-B0812C84803D}" presName="spacer" presStyleCnt="0"/>
      <dgm:spPr/>
    </dgm:pt>
    <dgm:pt modelId="{BB7F2455-9F3D-416D-BF0B-F2EBCEEABF03}" type="pres">
      <dgm:prSet presAssocID="{A8346EC1-814B-44CD-B0FA-B5EB9D9D1B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58C39C-262C-4E67-9FFF-BCF3D6D41E59}" type="pres">
      <dgm:prSet presAssocID="{834622C8-8D4A-4F05-A1C8-BA9A645D3736}" presName="spacer" presStyleCnt="0"/>
      <dgm:spPr/>
    </dgm:pt>
    <dgm:pt modelId="{93C13D65-A0A4-4E1A-94FD-425C25998E35}" type="pres">
      <dgm:prSet presAssocID="{5B7FD987-E442-43FD-A759-5E38AA25BE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0B918A-8BCF-4338-A561-21E780B1DE16}" type="pres">
      <dgm:prSet presAssocID="{05EB7CCA-CB31-4B1E-8C0B-A2625D717501}" presName="spacer" presStyleCnt="0"/>
      <dgm:spPr/>
    </dgm:pt>
    <dgm:pt modelId="{F4E3F219-1F1B-499C-ABD6-94BBEEB02BB2}" type="pres">
      <dgm:prSet presAssocID="{4D5A45B6-96E8-4E67-A7E6-3BBCB3F3DFDC}" presName="parentText" presStyleLbl="node1" presStyleIdx="3" presStyleCnt="4" custLinFactNeighborX="-815" custLinFactNeighborY="-32397">
        <dgm:presLayoutVars>
          <dgm:chMax val="0"/>
          <dgm:bulletEnabled val="1"/>
        </dgm:presLayoutVars>
      </dgm:prSet>
      <dgm:spPr/>
    </dgm:pt>
  </dgm:ptLst>
  <dgm:cxnLst>
    <dgm:cxn modelId="{4082C8D5-6A81-4DCA-A128-167ED8173DE7}" srcId="{EE13123E-EDE6-4B26-A36D-C703AFC27A4B}" destId="{55198937-4B07-4C9F-8C49-3682A267AD98}" srcOrd="0" destOrd="0" parTransId="{91392699-2349-4415-87D8-D711FBD13A2F}" sibTransId="{78887AD7-0C16-449B-8BEF-B0812C84803D}"/>
    <dgm:cxn modelId="{C4711E89-7214-4C4F-AA8E-295BE04AF950}" srcId="{EE13123E-EDE6-4B26-A36D-C703AFC27A4B}" destId="{4D5A45B6-96E8-4E67-A7E6-3BBCB3F3DFDC}" srcOrd="3" destOrd="0" parTransId="{940CA5D1-5727-4DDF-8670-3D3AC652074C}" sibTransId="{F5DF6802-0130-47FD-802B-608F00CF0C08}"/>
    <dgm:cxn modelId="{1745DF60-C95C-48D0-807F-58CCE89BB1BD}" srcId="{EE13123E-EDE6-4B26-A36D-C703AFC27A4B}" destId="{5B7FD987-E442-43FD-A759-5E38AA25BE18}" srcOrd="2" destOrd="0" parTransId="{36CD1512-5190-4045-9B93-69A62DF860E7}" sibTransId="{05EB7CCA-CB31-4B1E-8C0B-A2625D717501}"/>
    <dgm:cxn modelId="{74380415-EF7C-4E98-B112-457F75F7C3E6}" type="presOf" srcId="{5B7FD987-E442-43FD-A759-5E38AA25BE18}" destId="{93C13D65-A0A4-4E1A-94FD-425C25998E35}" srcOrd="0" destOrd="0" presId="urn:microsoft.com/office/officeart/2005/8/layout/vList2"/>
    <dgm:cxn modelId="{A1D1704E-0B1B-4C00-B05A-FA24350AD57A}" type="presOf" srcId="{EE13123E-EDE6-4B26-A36D-C703AFC27A4B}" destId="{2AED9C71-DA2A-4002-A3C4-4E8A0A1D669E}" srcOrd="0" destOrd="0" presId="urn:microsoft.com/office/officeart/2005/8/layout/vList2"/>
    <dgm:cxn modelId="{B7D9C356-EE2B-4A5B-B1CC-60ADCC417A46}" srcId="{EE13123E-EDE6-4B26-A36D-C703AFC27A4B}" destId="{A8346EC1-814B-44CD-B0FA-B5EB9D9D1BEF}" srcOrd="1" destOrd="0" parTransId="{CDDCD903-000C-4882-8B74-F3D7CB6AF504}" sibTransId="{834622C8-8D4A-4F05-A1C8-BA9A645D3736}"/>
    <dgm:cxn modelId="{C63CF3D6-AE78-4C0C-813D-DAE9B42ABCB7}" type="presOf" srcId="{4D5A45B6-96E8-4E67-A7E6-3BBCB3F3DFDC}" destId="{F4E3F219-1F1B-499C-ABD6-94BBEEB02BB2}" srcOrd="0" destOrd="0" presId="urn:microsoft.com/office/officeart/2005/8/layout/vList2"/>
    <dgm:cxn modelId="{E9D5EF31-3AA1-496C-B537-E9985C61B5A8}" type="presOf" srcId="{55198937-4B07-4C9F-8C49-3682A267AD98}" destId="{9FCEF97E-0B80-4C5F-B9C6-D9E5AF2D03EE}" srcOrd="0" destOrd="0" presId="urn:microsoft.com/office/officeart/2005/8/layout/vList2"/>
    <dgm:cxn modelId="{8854B9FA-EDA6-4923-A04B-3ECFF9055F2E}" type="presOf" srcId="{A8346EC1-814B-44CD-B0FA-B5EB9D9D1BEF}" destId="{BB7F2455-9F3D-416D-BF0B-F2EBCEEABF03}" srcOrd="0" destOrd="0" presId="urn:microsoft.com/office/officeart/2005/8/layout/vList2"/>
    <dgm:cxn modelId="{77CE1281-0E69-4FC1-801A-61EEFAD4F399}" type="presParOf" srcId="{2AED9C71-DA2A-4002-A3C4-4E8A0A1D669E}" destId="{9FCEF97E-0B80-4C5F-B9C6-D9E5AF2D03EE}" srcOrd="0" destOrd="0" presId="urn:microsoft.com/office/officeart/2005/8/layout/vList2"/>
    <dgm:cxn modelId="{64058156-F1E5-454E-A9DF-325B7A1DAB80}" type="presParOf" srcId="{2AED9C71-DA2A-4002-A3C4-4E8A0A1D669E}" destId="{B6C9719D-8480-4B19-9695-1063408D8EAA}" srcOrd="1" destOrd="0" presId="urn:microsoft.com/office/officeart/2005/8/layout/vList2"/>
    <dgm:cxn modelId="{58C157B3-EB3E-4B5A-BB76-F1DEFEC772E2}" type="presParOf" srcId="{2AED9C71-DA2A-4002-A3C4-4E8A0A1D669E}" destId="{BB7F2455-9F3D-416D-BF0B-F2EBCEEABF03}" srcOrd="2" destOrd="0" presId="urn:microsoft.com/office/officeart/2005/8/layout/vList2"/>
    <dgm:cxn modelId="{2361BB2F-C228-4556-B480-6F5AE918D76E}" type="presParOf" srcId="{2AED9C71-DA2A-4002-A3C4-4E8A0A1D669E}" destId="{1E58C39C-262C-4E67-9FFF-BCF3D6D41E59}" srcOrd="3" destOrd="0" presId="urn:microsoft.com/office/officeart/2005/8/layout/vList2"/>
    <dgm:cxn modelId="{15EF02E0-3B6F-4FD8-A404-B4E8E01BD72A}" type="presParOf" srcId="{2AED9C71-DA2A-4002-A3C4-4E8A0A1D669E}" destId="{93C13D65-A0A4-4E1A-94FD-425C25998E35}" srcOrd="4" destOrd="0" presId="urn:microsoft.com/office/officeart/2005/8/layout/vList2"/>
    <dgm:cxn modelId="{56975C93-D5FC-4236-8A60-9D49DEA29125}" type="presParOf" srcId="{2AED9C71-DA2A-4002-A3C4-4E8A0A1D669E}" destId="{B20B918A-8BCF-4338-A561-21E780B1DE16}" srcOrd="5" destOrd="0" presId="urn:microsoft.com/office/officeart/2005/8/layout/vList2"/>
    <dgm:cxn modelId="{316B800F-1830-4534-9E65-26E526A6D367}" type="presParOf" srcId="{2AED9C71-DA2A-4002-A3C4-4E8A0A1D669E}" destId="{F4E3F219-1F1B-499C-ABD6-94BBEEB02B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EF97E-0B80-4C5F-B9C6-D9E5AF2D03EE}">
      <dsp:nvSpPr>
        <dsp:cNvPr id="0" name=""/>
        <dsp:cNvSpPr/>
      </dsp:nvSpPr>
      <dsp:spPr>
        <a:xfrm>
          <a:off x="0" y="57589"/>
          <a:ext cx="8991600" cy="8687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পারিবারিক কৃষি খামার কি বলতে পারবে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08" y="99997"/>
        <a:ext cx="8906784" cy="783908"/>
      </dsp:txXfrm>
    </dsp:sp>
    <dsp:sp modelId="{BB7F2455-9F3D-416D-BF0B-F2EBCEEABF03}">
      <dsp:nvSpPr>
        <dsp:cNvPr id="0" name=""/>
        <dsp:cNvSpPr/>
      </dsp:nvSpPr>
      <dsp:spPr>
        <a:xfrm>
          <a:off x="0" y="1062393"/>
          <a:ext cx="8991600" cy="868724"/>
        </a:xfrm>
        <a:prstGeom prst="roundRect">
          <a:avLst/>
        </a:prstGeom>
        <a:gradFill rotWithShape="0">
          <a:gsLst>
            <a:gs pos="0">
              <a:schemeClr val="accent4">
                <a:hueOff val="1030158"/>
                <a:satOff val="11228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1030158"/>
                <a:satOff val="11228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1030158"/>
                <a:satOff val="11228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শাকসবজি খামার সম্পর্কে বলতে পারবে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08" y="1104801"/>
        <a:ext cx="8906784" cy="783908"/>
      </dsp:txXfrm>
    </dsp:sp>
    <dsp:sp modelId="{93C13D65-A0A4-4E1A-94FD-425C25998E35}">
      <dsp:nvSpPr>
        <dsp:cNvPr id="0" name=""/>
        <dsp:cNvSpPr/>
      </dsp:nvSpPr>
      <dsp:spPr>
        <a:xfrm>
          <a:off x="0" y="2034798"/>
          <a:ext cx="8991600" cy="868724"/>
        </a:xfrm>
        <a:prstGeom prst="roundRect">
          <a:avLst/>
        </a:prstGeom>
        <a:gradFill rotWithShape="0">
          <a:gsLst>
            <a:gs pos="0">
              <a:schemeClr val="accent4">
                <a:hueOff val="2060315"/>
                <a:satOff val="22457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4">
                <a:hueOff val="2060315"/>
                <a:satOff val="22457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2060315"/>
                <a:satOff val="22457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পোল্ট্রি খামার সম্পর্কে ব্যাখ্যা করতে পারবে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08" y="2077206"/>
        <a:ext cx="8906784" cy="783908"/>
      </dsp:txXfrm>
    </dsp:sp>
    <dsp:sp modelId="{F4E3F219-1F1B-499C-ABD6-94BBEEB02BB2}">
      <dsp:nvSpPr>
        <dsp:cNvPr id="0" name=""/>
        <dsp:cNvSpPr/>
      </dsp:nvSpPr>
      <dsp:spPr>
        <a:xfrm>
          <a:off x="0" y="2973614"/>
          <a:ext cx="8991600" cy="868724"/>
        </a:xfrm>
        <a:prstGeom prst="roundRect">
          <a:avLst/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গবাদি পশু পালন এর স্বাস্থ্য ব্যাবস্থাপনা সম্পর্কে লিখতে পারবে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08" y="3016022"/>
        <a:ext cx="8906784" cy="783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D3F8-4D5F-44A0-89D4-2A1694BF8C05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5F161-D477-49B2-8AB2-4F3091E34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161-D477-49B2-8AB2-4F3091E34C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bn-BD" sz="19900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199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effectLst/>
        </p:spPr>
        <p:txBody>
          <a:bodyPr/>
          <a:lstStyle/>
          <a:p>
            <a:r>
              <a:rPr lang="bn-BD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পোল্ট্রি খামার </a:t>
            </a:r>
            <a:endParaRPr lang="en-US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530772">
            <a:off x="86708" y="1975884"/>
            <a:ext cx="1926684" cy="1331720"/>
          </a:xfrm>
          <a:prstGeom prst="rightArrow">
            <a:avLst>
              <a:gd name="adj1" fmla="val 50000"/>
              <a:gd name="adj2" fmla="val 30001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39000" y="3487884"/>
            <a:ext cx="1676400" cy="931716"/>
          </a:xfrm>
          <a:prstGeom prst="leftArrow">
            <a:avLst>
              <a:gd name="adj1" fmla="val 50000"/>
              <a:gd name="adj2" fmla="val 4405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133600" y="4495800"/>
            <a:ext cx="1600199" cy="1295400"/>
          </a:xfrm>
          <a:prstGeom prst="upArrow">
            <a:avLst>
              <a:gd name="adj1" fmla="val 50000"/>
              <a:gd name="adj2" fmla="val 15909"/>
            </a:avLst>
          </a:prstGeom>
          <a:solidFill>
            <a:srgbClr val="C4C75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71601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9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0" y="0"/>
            <a:ext cx="9144000" cy="67056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179016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i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পোল্ট্রি বলতে গৃহপালিত পাখি যেমন হাঁস,মরগি,কবুতর,তিতির,কোয়েল ইত্যাদিকেবোঝায়।যা</a:t>
            </a:r>
            <a:r>
              <a:rPr lang="en-US" sz="4000" i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000" i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পালন করে পারিবারিক চাহিদা মেটানোর পাশাপাশি বা</a:t>
            </a:r>
            <a:r>
              <a:rPr lang="en-US" sz="4000" i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ড়</a:t>
            </a:r>
            <a:r>
              <a:rPr lang="bn-BD" sz="4000" i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তি আয় করা যায় । বর্তমানে দেশী মুরগির পাশাপাশি উন্নত জাতের হাঁস ও মুরগি পালন করা  হয়  । 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পারিবারিক পোল্ট্রির কিছু ছবি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3733800" cy="228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38065"/>
            <a:ext cx="3048000" cy="229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3848100"/>
            <a:ext cx="3505200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2" y="914400"/>
            <a:ext cx="3893458" cy="2282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3276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999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ব্রয়লার  মুরগী </a:t>
            </a:r>
            <a:endParaRPr lang="en-US" b="1" dirty="0">
              <a:solidFill>
                <a:srgbClr val="999C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276600"/>
            <a:ext cx="190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মোরগ 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334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মুরগী 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40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হাঁস  </a:t>
            </a:r>
            <a:endParaRPr lang="en-US" b="1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পারিবারিক পোল্ট্রির কিছু ছবি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246"/>
            <a:ext cx="3657600" cy="207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657600" cy="2185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04246"/>
            <a:ext cx="5410200" cy="43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 ব্রয়লার   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3581400"/>
            <a:ext cx="2895600" cy="1014942"/>
          </a:xfrm>
          <a:prstGeom prst="rightArrow">
            <a:avLst>
              <a:gd name="adj1" fmla="val 50000"/>
              <a:gd name="adj2" fmla="val 33674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 মুরগী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657600" y="5562601"/>
            <a:ext cx="3429000" cy="1295400"/>
          </a:xfrm>
          <a:prstGeom prst="leftArrow">
            <a:avLst>
              <a:gd name="adj1" fmla="val 50000"/>
              <a:gd name="adj2" fmla="val 44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ব্রয়লার মুরগী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400"/>
            <a:ext cx="9143999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/>
          <p:cNvSpPr/>
          <p:nvPr/>
        </p:nvSpPr>
        <p:spPr>
          <a:xfrm>
            <a:off x="403225" y="196939"/>
            <a:ext cx="8229599" cy="762000"/>
          </a:xfrm>
          <a:prstGeom prst="cloud">
            <a:avLst/>
          </a:prstGeom>
          <a:solidFill>
            <a:srgbClr val="999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-76200"/>
            <a:ext cx="8229600" cy="106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bn-BD" b="1" i="1" dirty="0">
                <a:solidFill>
                  <a:schemeClr val="bg2"/>
                </a:solidFill>
                <a:latin typeface="Shonar Bangla" pitchFamily="34" charset="0"/>
                <a:cs typeface="Shonar Bangla" pitchFamily="34" charset="0"/>
              </a:rPr>
              <a:t>পারিবারিক গবাদিপশুর ছবি </a:t>
            </a:r>
            <a:endParaRPr lang="en-US" b="1" i="1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35814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700" y="32004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গাভী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100" y="337762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মহিষ</a:t>
            </a:r>
            <a:r>
              <a:rPr lang="bn-BD" sz="3200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dirty="0">
              <a:solidFill>
                <a:srgbClr val="FC668A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477000" y="5029200"/>
            <a:ext cx="1752600" cy="1371600"/>
          </a:xfrm>
          <a:prstGeom prst="leftArrow">
            <a:avLst>
              <a:gd name="adj1" fmla="val 50000"/>
              <a:gd name="adj2" fmla="val 2100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honar Bangla" pitchFamily="34" charset="0"/>
                <a:cs typeface="Shonar Bangla" pitchFamily="34" charset="0"/>
              </a:rPr>
              <a:t>সাস্থ্যবান গরু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143001"/>
            <a:ext cx="398145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70013"/>
            <a:ext cx="5562600" cy="31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bn-BD" sz="4800" i="1" dirty="0">
                <a:latin typeface="Shonar Bangla" pitchFamily="34" charset="0"/>
                <a:cs typeface="Shonar Bangla" pitchFamily="34" charset="0"/>
              </a:rPr>
              <a:t>স্বাস্থ্যসম্মত ও </a:t>
            </a:r>
            <a:r>
              <a:rPr lang="bn-BD" sz="4800" dirty="0">
                <a:latin typeface="Shonar Bangla" pitchFamily="34" charset="0"/>
                <a:cs typeface="Shonar Bangla" pitchFamily="34" charset="0"/>
              </a:rPr>
              <a:t>অসুস্থ </a:t>
            </a:r>
            <a:r>
              <a:rPr lang="bn-BD" sz="4800" i="1" dirty="0">
                <a:latin typeface="Shonar Bangla" pitchFamily="34" charset="0"/>
                <a:cs typeface="Shonar Bangla" pitchFamily="34" charset="0"/>
              </a:rPr>
              <a:t>পারিবারিক গবাদিপশুর কিছু ছবি </a:t>
            </a:r>
            <a:endParaRPr lang="en-US" sz="4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0"/>
            <a:ext cx="35052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267200" cy="2503429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4953000" y="5638800"/>
            <a:ext cx="2743200" cy="1143000"/>
          </a:xfrm>
          <a:prstGeom prst="leftArrow">
            <a:avLst>
              <a:gd name="adj1" fmla="val 50000"/>
              <a:gd name="adj2" fmla="val 398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অসুস্থ গরু</a:t>
            </a:r>
            <a:r>
              <a:rPr lang="bn-BD" sz="36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800600"/>
            <a:ext cx="158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ছাগল</a:t>
            </a:r>
            <a:r>
              <a:rPr lang="bn-BD" sz="3200" b="1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dirty="0">
              <a:solidFill>
                <a:srgbClr val="FC668A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42900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ভেড়া</a:t>
            </a:r>
            <a:r>
              <a:rPr lang="bn-BD" sz="3200" b="1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>
                <a:solidFill>
                  <a:srgbClr val="FC668A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solidFill>
                <a:srgbClr val="FC668A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33400"/>
            <a:ext cx="8915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গবাদি পশু পালন এর স্বাস্থ্য ব্যাবস্থাপনা  গুলো নিন্মে দেওয়া হলঃ-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429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উঁচু স্থানে খামার করা ও খামার পরিস্কার রাখা ।</a:t>
            </a:r>
          </a:p>
          <a:p>
            <a:pPr algn="just"/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সুসম খাবার খাওয়ান ও খামারে বায়ু চলাচলের বাবস্থা করা ।</a:t>
            </a:r>
          </a:p>
          <a:p>
            <a:pPr algn="just"/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পশুকে নিয়মিত গোসল করানো  ও নিয়মিত টিকা দেওয়া । </a:t>
            </a:r>
          </a:p>
        </p:txBody>
      </p:sp>
    </p:spTree>
    <p:extLst>
      <p:ext uri="{BB962C8B-B14F-4D97-AF65-F5344CB8AC3E}">
        <p14:creationId xmlns:p14="http://schemas.microsoft.com/office/powerpoint/2010/main" val="26816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0" y="2953657"/>
            <a:ext cx="9144000" cy="35052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তো</a:t>
            </a:r>
            <a:r>
              <a:rPr lang="as-IN" sz="4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মাদের এলাকায় গবাদিপশুর খামারে যে সকল গরু পালন করা হয় তার একটি তালিকা তৈরি</a:t>
            </a:r>
            <a:r>
              <a:rPr lang="bn-BD" sz="4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কর । </a:t>
            </a:r>
            <a:endParaRPr lang="en-US" sz="40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219200" y="304800"/>
            <a:ext cx="6705599" cy="1524000"/>
          </a:xfrm>
          <a:prstGeom prst="wedgeEllipseCallout">
            <a:avLst>
              <a:gd name="adj1" fmla="val -19180"/>
              <a:gd name="adj2" fmla="val 1106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7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905000" y="67969"/>
            <a:ext cx="4876800" cy="2675231"/>
          </a:xfrm>
          <a:prstGeom prst="horizontalScroll">
            <a:avLst>
              <a:gd name="adj" fmla="val 12619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i="1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br>
              <a:rPr lang="bn-BD" sz="2800" b="1" i="1" dirty="0"/>
            </a:br>
            <a:endParaRPr lang="en-US" sz="2800" b="1" i="1" dirty="0"/>
          </a:p>
        </p:txBody>
      </p:sp>
      <p:sp>
        <p:nvSpPr>
          <p:cNvPr id="2" name="Cloud 1"/>
          <p:cNvSpPr/>
          <p:nvPr/>
        </p:nvSpPr>
        <p:spPr>
          <a:xfrm>
            <a:off x="0" y="2743200"/>
            <a:ext cx="9144000" cy="411480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52383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i="1" dirty="0">
                <a:latin typeface="Shonar Bangla" pitchFamily="34" charset="0"/>
                <a:cs typeface="Shonar Bangla" pitchFamily="34" charset="0"/>
              </a:rPr>
              <a:t>পারিবারিক কৃষি খামারের ৫টি গুরুত্ব লিখ ।</a:t>
            </a:r>
          </a:p>
          <a:p>
            <a:pPr lvl="0" algn="ctr"/>
            <a:r>
              <a:rPr lang="bn-BD" sz="4400" b="1" i="1" dirty="0">
                <a:latin typeface="Shonar Bangla" pitchFamily="34" charset="0"/>
                <a:cs typeface="Shonar Bangla" pitchFamily="34" charset="0"/>
              </a:rPr>
              <a:t>গবাদি পশু পালন এর </a:t>
            </a:r>
            <a:r>
              <a:rPr lang="as-IN" sz="4400" b="1" i="1" dirty="0">
                <a:latin typeface="Shonar Bangla" pitchFamily="34" charset="0"/>
                <a:cs typeface="Shonar Bangla" pitchFamily="34" charset="0"/>
              </a:rPr>
              <a:t>স্বাস্থ্য </a:t>
            </a:r>
            <a:r>
              <a:rPr lang="bn-BD" sz="4400" b="1" i="1" dirty="0">
                <a:latin typeface="Shonar Bangla" pitchFamily="34" charset="0"/>
                <a:cs typeface="Shonar Bangla" pitchFamily="34" charset="0"/>
              </a:rPr>
              <a:t>ব্যাবস্থাপনা </a:t>
            </a:r>
            <a:r>
              <a:rPr lang="as-IN" sz="4400" b="1" i="1" dirty="0">
                <a:latin typeface="Shonar Bangla" pitchFamily="34" charset="0"/>
                <a:cs typeface="Shonar Bangla" pitchFamily="34" charset="0"/>
              </a:rPr>
              <a:t>গুলো লেখ । </a:t>
            </a:r>
          </a:p>
          <a:p>
            <a:pPr algn="ctr"/>
            <a:r>
              <a:rPr lang="as-IN" sz="4400" b="1" i="1" dirty="0">
                <a:latin typeface="Shonar Bangla" pitchFamily="34" charset="0"/>
                <a:cs typeface="Shonar Bangla" pitchFamily="34" charset="0"/>
              </a:rPr>
              <a:t>পারিবারিক শাক সবজির খামারে কি কি শাকসবজি থাকে তার একটি তালিকা তৈরি কর । </a:t>
            </a:r>
          </a:p>
        </p:txBody>
      </p:sp>
    </p:spTree>
    <p:extLst>
      <p:ext uri="{BB962C8B-B14F-4D97-AF65-F5344CB8AC3E}">
        <p14:creationId xmlns:p14="http://schemas.microsoft.com/office/powerpoint/2010/main" val="36189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295400" y="153023"/>
            <a:ext cx="6019800" cy="1675777"/>
          </a:xfrm>
          <a:prstGeom prst="wedgeEllipseCallout">
            <a:avLst>
              <a:gd name="adj1" fmla="val -20603"/>
              <a:gd name="adj2" fmla="val 9061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304800" y="2971800"/>
            <a:ext cx="8077200" cy="335280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Shonar Bangla" pitchFamily="34" charset="0"/>
                <a:cs typeface="Shonar Bangla" pitchFamily="34" charset="0"/>
              </a:rPr>
              <a:t>বর্তমান প্রেক্ষাপটে অর্থনৈতিক উন্নয়নে পারিবারিক খামার  কি ভূমিকা পালন করে  তা  বিস্তারিত  লিখে আনবে ।  </a:t>
            </a:r>
            <a:endParaRPr lang="en-US" sz="4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248400" cy="1219200"/>
          </a:xfrm>
        </p:spPr>
        <p:txBody>
          <a:bodyPr/>
          <a:lstStyle/>
          <a:p>
            <a:r>
              <a:rPr lang="bn-BD" sz="96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dirty="0"/>
          </a:p>
        </p:txBody>
      </p:sp>
      <p:sp>
        <p:nvSpPr>
          <p:cNvPr id="46" name="Flowchart: Process 45"/>
          <p:cNvSpPr/>
          <p:nvPr/>
        </p:nvSpPr>
        <p:spPr>
          <a:xfrm>
            <a:off x="281297" y="1842689"/>
            <a:ext cx="1090303" cy="8382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0" y="1371600"/>
            <a:ext cx="1616529" cy="471089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800" y="2223688"/>
            <a:ext cx="269422" cy="215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66800" y="2236750"/>
            <a:ext cx="269422" cy="215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62000" y="2088747"/>
            <a:ext cx="154131" cy="515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8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bn-BD" sz="8000" dirty="0">
                <a:latin typeface="Shonar Bangla" pitchFamily="34" charset="0"/>
                <a:cs typeface="Shonar Bangla" pitchFamily="34" charset="0"/>
              </a:rPr>
              <a:t>শিক্ষক পারিচিতি 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2060848"/>
            <a:ext cx="6172200" cy="4114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7700" b="1" i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সাইফুল</a:t>
            </a:r>
            <a:r>
              <a:rPr lang="en-US" sz="7700" b="1" i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700" b="1" i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ইসলাম</a:t>
            </a:r>
            <a:endParaRPr lang="bn-BD" sz="7700" b="1" i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bn-BD" sz="7300" b="1" i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সহকারী শিক্ষক (কৃষি ) </a:t>
            </a:r>
            <a:endParaRPr lang="en-US" sz="7300" b="1" i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GB" altLang="en-US" sz="8000" i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8000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8000" i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8000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8000" i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altLang="en-US" sz="8000" i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GB" altLang="en-US" sz="8000" i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8000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8000" i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8000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8000" i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8000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i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>
              <a:buNone/>
            </a:pPr>
            <a:r>
              <a:rPr lang="bn-BD" sz="7300" b="1" i="1" dirty="0">
                <a:solidFill>
                  <a:srgbClr val="63891F">
                    <a:lumMod val="75000"/>
                  </a:srgbClr>
                </a:solidFill>
                <a:latin typeface="Shonar Bangla" pitchFamily="34" charset="0"/>
                <a:cs typeface="Shonar Bangla" pitchFamily="34" charset="0"/>
              </a:rPr>
              <a:t>মোবাঃ</a:t>
            </a:r>
            <a:r>
              <a:rPr lang="en-US" sz="7300" b="1" i="1" dirty="0">
                <a:solidFill>
                  <a:srgbClr val="63891F">
                    <a:lumMod val="75000"/>
                  </a:srgbClr>
                </a:solidFill>
                <a:latin typeface="Shonar Bangla" pitchFamily="34" charset="0"/>
                <a:cs typeface="Shonar Bangla" pitchFamily="34" charset="0"/>
              </a:rPr>
              <a:t>০১৭৫৩০৯৩৫৫৫</a:t>
            </a:r>
            <a:endParaRPr lang="bn-BD" sz="7300" b="1" i="1" dirty="0">
              <a:solidFill>
                <a:schemeClr val="accent2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bn-BD" b="1" i="1" dirty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34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6200" y="76200"/>
            <a:ext cx="8991600" cy="6750710"/>
          </a:xfrm>
          <a:prstGeom prst="horizontalScroll">
            <a:avLst>
              <a:gd name="adj" fmla="val 1496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bn-BD" sz="19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5449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8800" dirty="0">
                <a:latin typeface="Shonar Bangla" pitchFamily="34" charset="0"/>
                <a:cs typeface="Shonar Bangla" pitchFamily="34" charset="0"/>
              </a:rPr>
              <a:t>পাঠ পরিচিতি 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63888" y="1722437"/>
            <a:ext cx="5580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বিষয়ঃ কৃষি শিক্ষা</a:t>
            </a:r>
          </a:p>
          <a:p>
            <a:pPr marL="0" indent="0">
              <a:buNone/>
            </a:pPr>
            <a:r>
              <a:rPr lang="bn-BD" sz="44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শ্রেণীঃ ১০ম  </a:t>
            </a:r>
          </a:p>
          <a:p>
            <a:pPr marL="0" indent="0">
              <a:buNone/>
            </a:pPr>
            <a:r>
              <a:rPr lang="bn-BD" sz="44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সপ্তম অধ্যয় (পারিবারিক</a:t>
            </a:r>
            <a:r>
              <a:rPr lang="en-US" sz="44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খামার)  </a:t>
            </a:r>
          </a:p>
          <a:p>
            <a:pPr marL="0" indent="0">
              <a:buNone/>
            </a:pPr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সময়ঃ ৪০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6" y="1747006"/>
            <a:ext cx="3188455" cy="4196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242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2" y="0"/>
            <a:ext cx="914954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3400" y="2514600"/>
            <a:ext cx="2606040" cy="762000"/>
          </a:xfrm>
          <a:prstGeom prst="rightArrow">
            <a:avLst>
              <a:gd name="adj1" fmla="val 69401"/>
              <a:gd name="adj2" fmla="val 66364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Shonar Bangla" pitchFamily="34" charset="0"/>
                <a:cs typeface="Shonar Bangla" pitchFamily="34" charset="0"/>
              </a:rPr>
              <a:t>গরুর ঘর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38200" y="4724400"/>
            <a:ext cx="3962400" cy="762000"/>
          </a:xfrm>
          <a:prstGeom prst="rightArrow">
            <a:avLst>
              <a:gd name="adj1" fmla="val 69401"/>
              <a:gd name="adj2" fmla="val 6636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Shonar Bangla" pitchFamily="34" charset="0"/>
                <a:cs typeface="Shonar Bangla" pitchFamily="34" charset="0"/>
              </a:rPr>
              <a:t>মাছ ও হাসের সমন্বিত চাষ</a:t>
            </a:r>
            <a:r>
              <a:rPr lang="bn-BD" sz="4400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8707349">
            <a:off x="7253812" y="681605"/>
            <a:ext cx="1981201" cy="1130587"/>
          </a:xfrm>
          <a:prstGeom prst="leftArrow">
            <a:avLst>
              <a:gd name="adj1" fmla="val 50000"/>
              <a:gd name="adj2" fmla="val 3527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পোল্ট্রি ঘর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1295400" y="152400"/>
            <a:ext cx="5938947" cy="11079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পারিবারিক খামার</a:t>
            </a:r>
            <a:r>
              <a:rPr lang="bn-BD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2438400" y="3505200"/>
            <a:ext cx="2057400" cy="101803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সবজি চাষ</a:t>
            </a:r>
            <a:r>
              <a:rPr lang="bn-BD" sz="3600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2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229600" cy="1600200"/>
          </a:xfrm>
        </p:spPr>
        <p:txBody>
          <a:bodyPr/>
          <a:lstStyle/>
          <a:p>
            <a:r>
              <a:rPr lang="bn-BD" sz="11500" dirty="0">
                <a:latin typeface="Shonar Bangla" pitchFamily="34" charset="0"/>
                <a:cs typeface="Shonar Bangla" pitchFamily="34" charset="0"/>
              </a:rPr>
              <a:t>পাঠ শিরোনাম</a:t>
            </a:r>
            <a:endParaRPr lang="en-US" sz="115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9637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bn-BD" sz="72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প্রথম পরিচ্ছেদ</a:t>
            </a:r>
          </a:p>
          <a:p>
            <a:pPr marL="0" indent="0" algn="ctr">
              <a:buNone/>
            </a:pPr>
            <a:r>
              <a:rPr lang="bn-BD" sz="6600" dirty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পার্ট – ০১</a:t>
            </a:r>
          </a:p>
          <a:p>
            <a:pPr marL="0" indent="0" algn="ctr">
              <a:buNone/>
            </a:pPr>
            <a:r>
              <a:rPr lang="bn-BD" sz="5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পারিবারিক কৃষি খামারের ধারনা ও গুরুত্ব </a:t>
            </a:r>
          </a:p>
          <a:p>
            <a:pPr marL="0" indent="0"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35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371600" y="1371600"/>
            <a:ext cx="6781800" cy="685800"/>
          </a:xfrm>
          <a:prstGeom prst="rightArrow">
            <a:avLst>
              <a:gd name="adj1" fmla="val 100000"/>
              <a:gd name="adj2" fmla="val 78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শিক্ষাথী যা শিখবেঃ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9179961"/>
              </p:ext>
            </p:extLst>
          </p:nvPr>
        </p:nvGraphicFramePr>
        <p:xfrm>
          <a:off x="76200" y="2708920"/>
          <a:ext cx="8991600" cy="396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3924300" y="2057400"/>
            <a:ext cx="1257300" cy="651520"/>
          </a:xfrm>
          <a:prstGeom prst="downArrow">
            <a:avLst>
              <a:gd name="adj1" fmla="val 45592"/>
              <a:gd name="adj2" fmla="val 61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74941" y="185401"/>
            <a:ext cx="27751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4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4" y="1295400"/>
            <a:ext cx="2511926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295400"/>
            <a:ext cx="25146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19050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02327"/>
            <a:ext cx="2514600" cy="144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00600"/>
            <a:ext cx="2519362" cy="1605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2387600" cy="1605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62300"/>
            <a:ext cx="2234687" cy="133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218" y="28318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শাক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" y="63300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7081" y="636616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9054" y="273627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করলা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0364" y="636616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9781" y="286096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টমেটো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953000" y="3352800"/>
            <a:ext cx="1600200" cy="869953"/>
          </a:xfrm>
          <a:prstGeom prst="leftArrow">
            <a:avLst>
              <a:gd name="adj1" fmla="val 56371"/>
              <a:gd name="adj2" fmla="val 4840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খামারের থেকে প্রাপ্ত কিছু দ্রব্য/</a:t>
            </a:r>
            <a:r>
              <a:rPr lang="bn-BD" sz="44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  </a:t>
            </a:r>
            <a:endParaRPr lang="en-US" sz="44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90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n-BD" sz="60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শাক সবজির ছবি 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2971800" cy="2383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06909"/>
            <a:ext cx="2457450" cy="227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2286000" cy="3614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08176"/>
            <a:ext cx="2590800" cy="2116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378904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বরবটি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32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কচু শাক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977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লাউ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68329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করলা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295400"/>
            <a:ext cx="3048000" cy="2383848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2667000" y="5644354"/>
            <a:ext cx="1447800" cy="972633"/>
          </a:xfrm>
          <a:prstGeom prst="leftArrow">
            <a:avLst>
              <a:gd name="adj1" fmla="val 44302"/>
              <a:gd name="adj2" fmla="val 4572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পুইশাক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bn-BD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শাক সবজির খামার </a:t>
            </a:r>
            <a:endParaRPr lang="en-US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5791200"/>
            <a:ext cx="1905000" cy="9144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77000" y="4191000"/>
            <a:ext cx="1752600" cy="1219200"/>
          </a:xfrm>
          <a:prstGeom prst="rightArrow">
            <a:avLst>
              <a:gd name="adj1" fmla="val 50000"/>
              <a:gd name="adj2" fmla="val 35714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495800" y="2895600"/>
            <a:ext cx="1981200" cy="990600"/>
          </a:xfrm>
          <a:prstGeom prst="leftArrow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শাক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rot="2431679">
            <a:off x="1040942" y="2931097"/>
            <a:ext cx="2145665" cy="1069150"/>
          </a:xfrm>
          <a:prstGeom prst="leftArrow">
            <a:avLst>
              <a:gd name="adj1" fmla="val 50000"/>
              <a:gd name="adj2" fmla="val 42932"/>
            </a:avLst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গাছ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20883">
            <a:off x="2910253" y="1337798"/>
            <a:ext cx="2462549" cy="8382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চারা আম গাছ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-115851" y="304800"/>
            <a:ext cx="1563651" cy="1540024"/>
          </a:xfrm>
          <a:prstGeom prst="downArrow">
            <a:avLst>
              <a:gd name="adj1" fmla="val 50000"/>
              <a:gd name="adj2" fmla="val 33311"/>
            </a:avLst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উচু জমি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1305</TotalTime>
  <Words>331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NikoshBAN</vt:lpstr>
      <vt:lpstr>Palatino Linotype</vt:lpstr>
      <vt:lpstr>Shonar Bangla</vt:lpstr>
      <vt:lpstr>Vrinda</vt:lpstr>
      <vt:lpstr>Executive</vt:lpstr>
      <vt:lpstr>স্বাগতম </vt:lpstr>
      <vt:lpstr>শিক্ষক পারিচিতি </vt:lpstr>
      <vt:lpstr>পাঠ পরিচিতি </vt:lpstr>
      <vt:lpstr>PowerPoint Presentation</vt:lpstr>
      <vt:lpstr>পাঠ শিরোনাম</vt:lpstr>
      <vt:lpstr>PowerPoint Presentation</vt:lpstr>
      <vt:lpstr>PowerPoint Presentation</vt:lpstr>
      <vt:lpstr>পারিবারিক শাক সবজির ছবি </vt:lpstr>
      <vt:lpstr>পারিবারিক শাক সবজির খামার </vt:lpstr>
      <vt:lpstr>পারিবারিক পোল্ট্রি খামার </vt:lpstr>
      <vt:lpstr>PowerPoint Presentation</vt:lpstr>
      <vt:lpstr>স্বাস্থ্যসম্মত পারিবারিক পোল্ট্রির কিছু ছবি   </vt:lpstr>
      <vt:lpstr>অসুস্থ পারিবারিক পোল্ট্রির কিছু ছবি </vt:lpstr>
      <vt:lpstr>পারিবারিক গবাদিপশুর ছবি </vt:lpstr>
      <vt:lpstr>স্বাস্থ্যসম্মত ও অসুস্থ পারিবারিক গবাদিপশুর কিছু ছবি </vt:lpstr>
      <vt:lpstr>PowerPoint Presentation</vt:lpstr>
      <vt:lpstr>দলীয় কাজ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পারিবারিক খামার</dc:title>
  <dc:creator>TSS</dc:creator>
  <cp:lastModifiedBy>Shorif Molla</cp:lastModifiedBy>
  <cp:revision>180</cp:revision>
  <dcterms:created xsi:type="dcterms:W3CDTF">2006-08-16T00:00:00Z</dcterms:created>
  <dcterms:modified xsi:type="dcterms:W3CDTF">2020-07-20T11:51:25Z</dcterms:modified>
</cp:coreProperties>
</file>