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23"/>
  </p:notesMasterIdLst>
  <p:sldIdLst>
    <p:sldId id="256" r:id="rId2"/>
    <p:sldId id="280" r:id="rId3"/>
    <p:sldId id="261" r:id="rId4"/>
    <p:sldId id="281" r:id="rId5"/>
    <p:sldId id="257" r:id="rId6"/>
    <p:sldId id="297" r:id="rId7"/>
    <p:sldId id="266" r:id="rId8"/>
    <p:sldId id="288" r:id="rId9"/>
    <p:sldId id="289" r:id="rId10"/>
    <p:sldId id="290" r:id="rId11"/>
    <p:sldId id="263" r:id="rId12"/>
    <p:sldId id="283" r:id="rId13"/>
    <p:sldId id="292" r:id="rId14"/>
    <p:sldId id="287" r:id="rId15"/>
    <p:sldId id="293" r:id="rId16"/>
    <p:sldId id="286" r:id="rId17"/>
    <p:sldId id="271" r:id="rId18"/>
    <p:sldId id="275" r:id="rId19"/>
    <p:sldId id="294" r:id="rId20"/>
    <p:sldId id="295" r:id="rId21"/>
    <p:sldId id="296" r:id="rId22"/>
  </p:sldIdLst>
  <p:sldSz cx="91440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2929FF"/>
    <a:srgbClr val="FF9900"/>
    <a:srgbClr val="168307"/>
    <a:srgbClr val="0000FF"/>
    <a:srgbClr val="009900"/>
    <a:srgbClr val="FFFF66"/>
    <a:srgbClr val="066211"/>
    <a:srgbClr val="99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varScale="1">
        <p:scale>
          <a:sx n="65" d="100"/>
          <a:sy n="65" d="100"/>
        </p:scale>
        <p:origin x="1524" y="60"/>
      </p:cViewPr>
      <p:guideLst>
        <p:guide orient="horz" pos="2304"/>
        <p:guide pos="2880"/>
      </p:guideLst>
    </p:cSldViewPr>
  </p:slideViewPr>
  <p:notesTextViewPr>
    <p:cViewPr>
      <p:scale>
        <a:sx n="100" d="100"/>
        <a:sy n="100" d="100"/>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01845-793F-4634-BC2A-002005BE282F}" type="datetimeFigureOut">
              <a:rPr lang="en-US" smtClean="0"/>
              <a:pPr/>
              <a:t>8/4/2020</a:t>
            </a:fld>
            <a:endParaRPr lang="en-US"/>
          </a:p>
        </p:txBody>
      </p:sp>
      <p:sp>
        <p:nvSpPr>
          <p:cNvPr id="4" name="Slide Image Placeholder 3"/>
          <p:cNvSpPr>
            <a:spLocks noGrp="1" noRot="1" noChangeAspect="1"/>
          </p:cNvSpPr>
          <p:nvPr>
            <p:ph type="sldImg" idx="2"/>
          </p:nvPr>
        </p:nvSpPr>
        <p:spPr>
          <a:xfrm>
            <a:off x="1285875" y="685800"/>
            <a:ext cx="4286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8D31F-CD45-4C38-B850-1AB1C8B7C7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97187"/>
            <a:ext cx="6858000" cy="2546773"/>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842174"/>
            <a:ext cx="6858000" cy="176614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153044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2183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89467"/>
            <a:ext cx="1971675" cy="61992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89467"/>
            <a:ext cx="5800725" cy="61992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129276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5CCF83-3DE3-4170-A13C-963A29D1ADF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274059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823721"/>
            <a:ext cx="7886700" cy="3042919"/>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895428"/>
            <a:ext cx="7886700" cy="160019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5CCF83-3DE3-4170-A13C-963A29D1ADFF}"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62104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947333"/>
            <a:ext cx="3886200" cy="46414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947333"/>
            <a:ext cx="3886200" cy="46414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CCF83-3DE3-4170-A13C-963A29D1ADFF}"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263558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9467"/>
            <a:ext cx="7886700" cy="141393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793241"/>
            <a:ext cx="3868340" cy="8788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672080"/>
            <a:ext cx="3868340" cy="39302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793241"/>
            <a:ext cx="3887391" cy="87883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672080"/>
            <a:ext cx="3887391" cy="39302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5CCF83-3DE3-4170-A13C-963A29D1ADFF}" type="datetimeFigureOut">
              <a:rPr lang="en-US" smtClean="0"/>
              <a:pPr/>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27787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CCF83-3DE3-4170-A13C-963A29D1ADFF}" type="datetimeFigureOut">
              <a:rPr lang="en-US" smtClean="0"/>
              <a:pPr/>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04033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CCF83-3DE3-4170-A13C-963A29D1ADFF}"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75746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1053254"/>
            <a:ext cx="4629150" cy="51985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25CCF83-3DE3-4170-A13C-963A29D1ADFF}"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424020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87680"/>
            <a:ext cx="2949178" cy="170688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1053254"/>
            <a:ext cx="4629150" cy="519853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94560"/>
            <a:ext cx="2949178" cy="406569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25CCF83-3DE3-4170-A13C-963A29D1ADFF}"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D584A-8283-4058-AF24-79D1B285939D}" type="slidenum">
              <a:rPr lang="en-US" smtClean="0"/>
              <a:pPr/>
              <a:t>‹#›</a:t>
            </a:fld>
            <a:endParaRPr lang="en-US"/>
          </a:p>
        </p:txBody>
      </p:sp>
    </p:spTree>
    <p:extLst>
      <p:ext uri="{BB962C8B-B14F-4D97-AF65-F5344CB8AC3E}">
        <p14:creationId xmlns:p14="http://schemas.microsoft.com/office/powerpoint/2010/main" val="385999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89467"/>
            <a:ext cx="7886700" cy="141393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947333"/>
            <a:ext cx="7886700" cy="464142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780107"/>
            <a:ext cx="2057400" cy="389467"/>
          </a:xfrm>
          <a:prstGeom prst="rect">
            <a:avLst/>
          </a:prstGeom>
        </p:spPr>
        <p:txBody>
          <a:bodyPr vert="horz" lIns="91440" tIns="45720" rIns="91440" bIns="45720" rtlCol="0" anchor="ctr"/>
          <a:lstStyle>
            <a:lvl1pPr algn="l">
              <a:defRPr sz="900">
                <a:solidFill>
                  <a:schemeClr val="tx1">
                    <a:tint val="75000"/>
                  </a:schemeClr>
                </a:solidFill>
              </a:defRPr>
            </a:lvl1pPr>
          </a:lstStyle>
          <a:p>
            <a:fld id="{925CCF83-3DE3-4170-A13C-963A29D1ADFF}" type="datetimeFigureOut">
              <a:rPr lang="en-US" smtClean="0"/>
              <a:pPr/>
              <a:t>8/4/2020</a:t>
            </a:fld>
            <a:endParaRPr lang="en-US"/>
          </a:p>
        </p:txBody>
      </p:sp>
      <p:sp>
        <p:nvSpPr>
          <p:cNvPr id="5" name="Footer Placeholder 4"/>
          <p:cNvSpPr>
            <a:spLocks noGrp="1"/>
          </p:cNvSpPr>
          <p:nvPr>
            <p:ph type="ftr" sz="quarter" idx="3"/>
          </p:nvPr>
        </p:nvSpPr>
        <p:spPr>
          <a:xfrm>
            <a:off x="3028950" y="6780107"/>
            <a:ext cx="3086100" cy="38946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780107"/>
            <a:ext cx="2057400" cy="389467"/>
          </a:xfrm>
          <a:prstGeom prst="rect">
            <a:avLst/>
          </a:prstGeom>
        </p:spPr>
        <p:txBody>
          <a:bodyPr vert="horz" lIns="91440" tIns="45720" rIns="91440" bIns="45720" rtlCol="0" anchor="ctr"/>
          <a:lstStyle>
            <a:lvl1pPr algn="r">
              <a:defRPr sz="900">
                <a:solidFill>
                  <a:schemeClr val="tx1">
                    <a:tint val="75000"/>
                  </a:schemeClr>
                </a:solidFill>
              </a:defRPr>
            </a:lvl1pPr>
          </a:lstStyle>
          <a:p>
            <a:fld id="{FA7D584A-8283-4058-AF24-79D1B285939D}" type="slidenum">
              <a:rPr lang="en-US" smtClean="0"/>
              <a:pPr/>
              <a:t>‹#›</a:t>
            </a:fld>
            <a:endParaRPr lang="en-US"/>
          </a:p>
        </p:txBody>
      </p:sp>
    </p:spTree>
    <p:extLst>
      <p:ext uri="{BB962C8B-B14F-4D97-AF65-F5344CB8AC3E}">
        <p14:creationId xmlns:p14="http://schemas.microsoft.com/office/powerpoint/2010/main" val="1467913814"/>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C6A1F7-1C81-46C0-8A94-57F97C03C30F}"/>
              </a:ext>
            </a:extLst>
          </p:cNvPr>
          <p:cNvSpPr/>
          <p:nvPr/>
        </p:nvSpPr>
        <p:spPr>
          <a:xfrm>
            <a:off x="782275" y="505747"/>
            <a:ext cx="73152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n>
                  <a:solidFill>
                    <a:srgbClr val="FF0000"/>
                  </a:solidFill>
                </a:ln>
                <a:solidFill>
                  <a:srgbClr val="FFFF00"/>
                </a:solidFill>
                <a:latin typeface="Rockwell" panose="02060603020205020403" pitchFamily="18" charset="0"/>
              </a:rPr>
              <a:t>WELCOME TO THE MULTIMEDIA CLASS</a:t>
            </a:r>
          </a:p>
        </p:txBody>
      </p:sp>
      <p:sp>
        <p:nvSpPr>
          <p:cNvPr id="6" name="Rectangle 5">
            <a:extLst>
              <a:ext uri="{FF2B5EF4-FFF2-40B4-BE49-F238E27FC236}">
                <a16:creationId xmlns:a16="http://schemas.microsoft.com/office/drawing/2014/main" id="{CFC6A1F7-1C81-46C0-8A94-57F97C03C30F}"/>
              </a:ext>
            </a:extLst>
          </p:cNvPr>
          <p:cNvSpPr/>
          <p:nvPr/>
        </p:nvSpPr>
        <p:spPr>
          <a:xfrm>
            <a:off x="2296750" y="5535563"/>
            <a:ext cx="428625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0000FF"/>
                </a:solidFill>
                <a:latin typeface="Rockwell" panose="02060603020205020403" pitchFamily="18" charset="0"/>
              </a:rPr>
              <a:t>How are you?</a:t>
            </a:r>
          </a:p>
        </p:txBody>
      </p:sp>
      <p:grpSp>
        <p:nvGrpSpPr>
          <p:cNvPr id="5" name="Group 4"/>
          <p:cNvGrpSpPr/>
          <p:nvPr/>
        </p:nvGrpSpPr>
        <p:grpSpPr>
          <a:xfrm>
            <a:off x="0" y="0"/>
            <a:ext cx="9144000" cy="7315200"/>
            <a:chOff x="0" y="0"/>
            <a:chExt cx="9144000" cy="7315200"/>
          </a:xfrm>
        </p:grpSpPr>
        <p:sp>
          <p:nvSpPr>
            <p:cNvPr id="4" name="Rectangle 3"/>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712962" y="1417077"/>
            <a:ext cx="5715000" cy="3962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6A353CA-2489-48AE-8CA5-5EB5324C7AC8}"/>
              </a:ext>
            </a:extLst>
          </p:cNvPr>
          <p:cNvSpPr/>
          <p:nvPr/>
        </p:nvSpPr>
        <p:spPr>
          <a:xfrm>
            <a:off x="-304800" y="3339168"/>
            <a:ext cx="2736012" cy="928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66211"/>
                </a:solidFill>
                <a:latin typeface="Rockwell" panose="02060603020205020403" pitchFamily="18" charset="0"/>
              </a:rPr>
              <a:t>Native</a:t>
            </a:r>
          </a:p>
        </p:txBody>
      </p:sp>
      <p:sp>
        <p:nvSpPr>
          <p:cNvPr id="14" name="Rectangle 13">
            <a:extLst>
              <a:ext uri="{FF2B5EF4-FFF2-40B4-BE49-F238E27FC236}">
                <a16:creationId xmlns:a16="http://schemas.microsoft.com/office/drawing/2014/main" id="{43196E7C-197A-4328-AA5F-5EF06358297B}"/>
              </a:ext>
            </a:extLst>
          </p:cNvPr>
          <p:cNvSpPr/>
          <p:nvPr/>
        </p:nvSpPr>
        <p:spPr>
          <a:xfrm>
            <a:off x="357340" y="6306787"/>
            <a:ext cx="8458200" cy="505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Rockwell" panose="02060603020205020403" pitchFamily="18" charset="0"/>
              </a:rPr>
              <a:t>He took a large suitcase while going to Bangkok.</a:t>
            </a:r>
          </a:p>
        </p:txBody>
      </p:sp>
      <p:pic>
        <p:nvPicPr>
          <p:cNvPr id="7" name="Picture 6" descr="source (2).gif"/>
          <p:cNvPicPr>
            <a:picLocks noChangeAspect="1"/>
          </p:cNvPicPr>
          <p:nvPr/>
        </p:nvPicPr>
        <p:blipFill>
          <a:blip r:embed="rId2"/>
          <a:stretch>
            <a:fillRect/>
          </a:stretch>
        </p:blipFill>
        <p:spPr>
          <a:xfrm rot="9884225">
            <a:off x="8121291" y="120292"/>
            <a:ext cx="1055297" cy="1055297"/>
          </a:xfrm>
          <a:prstGeom prst="rect">
            <a:avLst/>
          </a:prstGeom>
        </p:spPr>
      </p:pic>
      <p:grpSp>
        <p:nvGrpSpPr>
          <p:cNvPr id="8" name="Group 7"/>
          <p:cNvGrpSpPr/>
          <p:nvPr/>
        </p:nvGrpSpPr>
        <p:grpSpPr>
          <a:xfrm>
            <a:off x="0" y="0"/>
            <a:ext cx="9144000" cy="7315200"/>
            <a:chOff x="0" y="0"/>
            <a:chExt cx="9144000" cy="7315200"/>
          </a:xfrm>
        </p:grpSpPr>
        <p:sp>
          <p:nvSpPr>
            <p:cNvPr id="9" name="Rectangle 8"/>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43196E7C-197A-4328-AA5F-5EF06358297B}"/>
              </a:ext>
            </a:extLst>
          </p:cNvPr>
          <p:cNvSpPr/>
          <p:nvPr/>
        </p:nvSpPr>
        <p:spPr>
          <a:xfrm>
            <a:off x="137034" y="295391"/>
            <a:ext cx="8787580" cy="835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Rockwell" panose="02060603020205020403" pitchFamily="18" charset="0"/>
              </a:rPr>
              <a:t>a person born in a specified place or associated with a place by </a:t>
            </a:r>
            <a:r>
              <a:rPr lang="en-US" sz="2800" b="1" dirty="0" smtClean="0">
                <a:solidFill>
                  <a:schemeClr val="tx1"/>
                </a:solidFill>
                <a:latin typeface="Rockwell" panose="02060603020205020403" pitchFamily="18" charset="0"/>
              </a:rPr>
              <a:t>birth. </a:t>
            </a:r>
            <a:endParaRPr lang="en-US" sz="2800" b="1" dirty="0">
              <a:solidFill>
                <a:schemeClr val="tx1"/>
              </a:solidFill>
              <a:latin typeface="Rockwell" panose="02060603020205020403" pitchFamily="18" charset="0"/>
            </a:endParaRPr>
          </a:p>
        </p:txBody>
      </p:sp>
      <p:sp>
        <p:nvSpPr>
          <p:cNvPr id="3" name="Rectangle 2"/>
          <p:cNvSpPr/>
          <p:nvPr/>
        </p:nvSpPr>
        <p:spPr>
          <a:xfrm>
            <a:off x="2589570" y="1566823"/>
            <a:ext cx="4343400" cy="39624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009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1000" fill="hold"/>
                                        <p:tgtEl>
                                          <p:spTgt spid="44"/>
                                        </p:tgtEl>
                                        <p:attrNameLst>
                                          <p:attrName>ppt_w</p:attrName>
                                        </p:attrNameLst>
                                      </p:cBhvr>
                                      <p:tavLst>
                                        <p:tav tm="0">
                                          <p:val>
                                            <p:fltVal val="0"/>
                                          </p:val>
                                        </p:tav>
                                        <p:tav tm="100000">
                                          <p:val>
                                            <p:strVal val="#ppt_w"/>
                                          </p:val>
                                        </p:tav>
                                      </p:tavLst>
                                    </p:anim>
                                    <p:anim calcmode="lin" valueType="num">
                                      <p:cBhvr>
                                        <p:cTn id="20" dur="1000" fill="hold"/>
                                        <p:tgtEl>
                                          <p:spTgt spid="44"/>
                                        </p:tgtEl>
                                        <p:attrNameLst>
                                          <p:attrName>ppt_h</p:attrName>
                                        </p:attrNameLst>
                                      </p:cBhvr>
                                      <p:tavLst>
                                        <p:tav tm="0">
                                          <p:val>
                                            <p:fltVal val="0"/>
                                          </p:val>
                                        </p:tav>
                                        <p:tav tm="100000">
                                          <p:val>
                                            <p:strVal val="#ppt_h"/>
                                          </p:val>
                                        </p:tav>
                                      </p:tavLst>
                                    </p:anim>
                                    <p:anim calcmode="lin" valueType="num">
                                      <p:cBhvr>
                                        <p:cTn id="21" dur="1000" fill="hold"/>
                                        <p:tgtEl>
                                          <p:spTgt spid="44"/>
                                        </p:tgtEl>
                                        <p:attrNameLst>
                                          <p:attrName>style.rotation</p:attrName>
                                        </p:attrNameLst>
                                      </p:cBhvr>
                                      <p:tavLst>
                                        <p:tav tm="0">
                                          <p:val>
                                            <p:fltVal val="90"/>
                                          </p:val>
                                        </p:tav>
                                        <p:tav tm="100000">
                                          <p:val>
                                            <p:fltVal val="0"/>
                                          </p:val>
                                        </p:tav>
                                      </p:tavLst>
                                    </p:anim>
                                    <p:animEffect transition="in" filter="fade">
                                      <p:cBhvr>
                                        <p:cTn id="22" dur="1000"/>
                                        <p:tgtEl>
                                          <p:spTgt spid="4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4"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686800" cy="655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2929FF"/>
                </a:solidFill>
                <a:latin typeface="Bahnschrift Condensed" panose="020B0502040204020203" pitchFamily="34" charset="0"/>
                <a:ea typeface="Source Sans Pro Black" panose="020B0803030403020204" pitchFamily="34" charset="0"/>
                <a:cs typeface="Times New Roman" pitchFamily="18" charset="0"/>
              </a:rPr>
              <a:t>                    </a:t>
            </a:r>
          </a:p>
          <a:p>
            <a:pPr algn="just"/>
            <a:endParaRPr lang="en-US" dirty="0">
              <a:solidFill>
                <a:srgbClr val="2929FF"/>
              </a:solidFill>
              <a:latin typeface="Bahnschrift Condensed" panose="020B0502040204020203" pitchFamily="34" charset="0"/>
              <a:ea typeface="Source Sans Pro Black" panose="020B0803030403020204" pitchFamily="34" charset="0"/>
              <a:cs typeface="Times New Roman" pitchFamily="18" charset="0"/>
            </a:endParaRPr>
          </a:p>
          <a:p>
            <a:pPr algn="just"/>
            <a:endParaRPr lang="en-US" dirty="0">
              <a:solidFill>
                <a:srgbClr val="2929FF"/>
              </a:solidFill>
              <a:latin typeface="Bahnschrift Condensed" panose="020B0502040204020203" pitchFamily="34" charset="0"/>
              <a:ea typeface="Source Sans Pro Black" panose="020B0803030403020204" pitchFamily="34" charset="0"/>
              <a:cs typeface="Times New Roman" pitchFamily="18" charset="0"/>
            </a:endParaRPr>
          </a:p>
          <a:p>
            <a:pPr algn="just"/>
            <a:endParaRPr lang="en-US" dirty="0">
              <a:solidFill>
                <a:srgbClr val="2929FF"/>
              </a:solidFill>
              <a:latin typeface="Bahnschrift Condensed" panose="020B0502040204020203" pitchFamily="34" charset="0"/>
              <a:ea typeface="Source Sans Pro Black" panose="020B0803030403020204" pitchFamily="34" charset="0"/>
              <a:cs typeface="Times New Roman" pitchFamily="18" charset="0"/>
            </a:endParaRPr>
          </a:p>
          <a:p>
            <a:pPr algn="just"/>
            <a:r>
              <a:rPr lang="en-US" sz="2800" dirty="0">
                <a:solidFill>
                  <a:srgbClr val="2929FF"/>
                </a:solidFill>
                <a:latin typeface="Bahnschrift Condensed" panose="020B0502040204020203" pitchFamily="34" charset="0"/>
                <a:ea typeface="Source Sans Pro Black" panose="020B0803030403020204" pitchFamily="34" charset="0"/>
                <a:cs typeface="Times New Roman" pitchFamily="18" charset="0"/>
              </a:rPr>
              <a:t>B. Read the text and answer the questions.</a:t>
            </a:r>
          </a:p>
          <a:p>
            <a:pPr algn="just"/>
            <a:endParaRPr lang="en-US" sz="1200" dirty="0">
              <a:solidFill>
                <a:schemeClr val="tx1"/>
              </a:solidFill>
              <a:latin typeface="Bahnschrift Condensed" panose="020B0502040204020203" pitchFamily="34" charset="0"/>
              <a:ea typeface="Source Sans Pro Black" panose="020B0803030403020204" pitchFamily="34" charset="0"/>
              <a:cs typeface="Times New Roman" pitchFamily="18" charset="0"/>
            </a:endParaRPr>
          </a:p>
          <a:p>
            <a:pPr algn="just"/>
            <a:r>
              <a:rPr lang="en-US" sz="2800" dirty="0">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It was Sunday. </a:t>
            </a:r>
            <a:r>
              <a:rPr lang="en-US" sz="2800" dirty="0" err="1">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Mita</a:t>
            </a:r>
            <a:r>
              <a:rPr lang="en-US" sz="2800" dirty="0">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 Zara, </a:t>
            </a:r>
            <a:r>
              <a:rPr lang="en-US" sz="2800" dirty="0" err="1">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Jhumona</a:t>
            </a:r>
            <a:r>
              <a:rPr lang="en-US" sz="2800" dirty="0">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 Islam and </a:t>
            </a:r>
            <a:r>
              <a:rPr lang="en-US" sz="2800" dirty="0" err="1">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Mazharul</a:t>
            </a:r>
            <a:r>
              <a:rPr lang="en-US" sz="2800" dirty="0">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 Islam woke up very early. They quickly got ready and started for </a:t>
            </a:r>
            <a:r>
              <a:rPr lang="en-US" sz="2800" dirty="0" err="1">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Tha</a:t>
            </a:r>
            <a:r>
              <a:rPr lang="en-US" sz="2800" dirty="0">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 </a:t>
            </a:r>
            <a:r>
              <a:rPr lang="en-US" sz="2800" dirty="0" err="1">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Kha</a:t>
            </a:r>
            <a:r>
              <a:rPr lang="en-US" sz="2800" dirty="0">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 floating market. They planned to have breakfast at the market. They reached the market place sharp at 7. The canals were surrounded with coconut palm trees. They hired a boat. The boatman started to row slowly taking them to the center of the market. </a:t>
            </a:r>
          </a:p>
          <a:p>
            <a:pPr algn="just"/>
            <a:r>
              <a:rPr lang="en-US" sz="2800" dirty="0">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rPr>
              <a:t>There were boats everywhere. The sellers were mainly elderly Thai women. Their small boats were laden with bundles of lotus flowers, farm-fresh coconuts, fruits, vegetables, local food, and delicious sweets. The sellers and buyers rowed their boats slowly. The sellers displayed their goods for sale and the buyers chose their pick. They could have a little chit-chat as buying and selling was going on.</a:t>
            </a:r>
          </a:p>
          <a:p>
            <a:pPr algn="just"/>
            <a:endParaRPr lang="en-US" sz="2800" dirty="0">
              <a:solidFill>
                <a:schemeClr val="tx1"/>
              </a:solidFill>
              <a:latin typeface="Bahnschrift Condensed" panose="020B0502040204020203" pitchFamily="34" charset="0"/>
              <a:ea typeface="Source Sans Pro SemiBold" panose="020B0603030403020204" pitchFamily="34" charset="0"/>
              <a:cs typeface="Times New Roman" panose="02020603050405020304" pitchFamily="18" charset="0"/>
            </a:endParaRPr>
          </a:p>
          <a:p>
            <a:pPr algn="just"/>
            <a:endParaRPr lang="en-US" sz="1350" dirty="0">
              <a:solidFill>
                <a:schemeClr val="tx1"/>
              </a:solidFill>
              <a:latin typeface="Bahnschrift Condensed" panose="020B0502040204020203" pitchFamily="34" charset="0"/>
              <a:cs typeface="Times New Roman" pitchFamily="18" charset="0"/>
            </a:endParaRPr>
          </a:p>
          <a:p>
            <a:pPr algn="just"/>
            <a:endParaRPr lang="en-US" sz="1350" b="1" dirty="0">
              <a:solidFill>
                <a:schemeClr val="tx1"/>
              </a:solidFill>
              <a:latin typeface="Bahnschrift Condensed" panose="020B0502040204020203" pitchFamily="34" charset="0"/>
              <a:cs typeface="Times New Roman" pitchFamily="18" charset="0"/>
            </a:endParaRPr>
          </a:p>
          <a:p>
            <a:pPr algn="just"/>
            <a:r>
              <a:rPr lang="en-US" sz="1350" dirty="0">
                <a:solidFill>
                  <a:schemeClr val="tx1"/>
                </a:solidFill>
                <a:latin typeface="Bahnschrift Condensed" panose="020B0502040204020203" pitchFamily="34" charset="0"/>
                <a:cs typeface="Times New Roman" pitchFamily="18" charset="0"/>
              </a:rPr>
              <a:t> </a:t>
            </a:r>
          </a:p>
        </p:txBody>
      </p:sp>
      <p:grpSp>
        <p:nvGrpSpPr>
          <p:cNvPr id="4" name="Group 3"/>
          <p:cNvGrpSpPr/>
          <p:nvPr/>
        </p:nvGrpSpPr>
        <p:grpSpPr>
          <a:xfrm>
            <a:off x="0" y="0"/>
            <a:ext cx="9144000" cy="7315200"/>
            <a:chOff x="0" y="0"/>
            <a:chExt cx="9144000" cy="7315200"/>
          </a:xfrm>
        </p:grpSpPr>
        <p:sp>
          <p:nvSpPr>
            <p:cNvPr id="5" name="Rectangle 4"/>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6238" y="221289"/>
            <a:ext cx="4400550" cy="557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Bahnschrift Condensed" panose="020B0502040204020203" pitchFamily="34" charset="0"/>
              </a:rPr>
              <a:t>C. Answer  the following questions</a:t>
            </a:r>
            <a:r>
              <a:rPr lang="en-US" sz="2800" dirty="0" smtClean="0">
                <a:solidFill>
                  <a:schemeClr val="tx1"/>
                </a:solidFill>
                <a:latin typeface="Bahnschrift Condensed" panose="020B0502040204020203" pitchFamily="34" charset="0"/>
              </a:rPr>
              <a:t>.</a:t>
            </a:r>
            <a:endParaRPr lang="en-US" sz="2800" dirty="0">
              <a:solidFill>
                <a:schemeClr val="tx1"/>
              </a:solidFill>
              <a:latin typeface="Bahnschrift Condensed" panose="020B0502040204020203" pitchFamily="34" charset="0"/>
            </a:endParaRPr>
          </a:p>
        </p:txBody>
      </p:sp>
      <p:sp>
        <p:nvSpPr>
          <p:cNvPr id="5" name="Rectangle 4"/>
          <p:cNvSpPr/>
          <p:nvPr/>
        </p:nvSpPr>
        <p:spPr>
          <a:xfrm>
            <a:off x="1146871" y="3034001"/>
            <a:ext cx="7620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Bahnschrift Condensed" panose="020B0502040204020203" pitchFamily="34" charset="0"/>
              </a:rPr>
              <a:t>3. Who </a:t>
            </a:r>
            <a:r>
              <a:rPr lang="en-US" sz="2800" dirty="0">
                <a:solidFill>
                  <a:schemeClr val="tx1"/>
                </a:solidFill>
                <a:latin typeface="Bahnschrift Condensed" panose="020B0502040204020203" pitchFamily="34" charset="0"/>
              </a:rPr>
              <a:t>were selling goods? How were they selling their goods</a:t>
            </a:r>
            <a:r>
              <a:rPr lang="en-US" sz="2800" dirty="0" smtClean="0">
                <a:solidFill>
                  <a:schemeClr val="tx1"/>
                </a:solidFill>
                <a:latin typeface="Bahnschrift Condensed" panose="020B0502040204020203" pitchFamily="34" charset="0"/>
              </a:rPr>
              <a:t>?</a:t>
            </a:r>
            <a:endParaRPr lang="en-US" sz="2800" dirty="0">
              <a:solidFill>
                <a:schemeClr val="tx1"/>
              </a:solidFill>
              <a:latin typeface="Bahnschrift Condensed" panose="020B0502040204020203" pitchFamily="34" charset="0"/>
            </a:endParaRPr>
          </a:p>
        </p:txBody>
      </p:sp>
      <p:sp>
        <p:nvSpPr>
          <p:cNvPr id="6" name="Rectangle 5"/>
          <p:cNvSpPr/>
          <p:nvPr/>
        </p:nvSpPr>
        <p:spPr>
          <a:xfrm>
            <a:off x="1219200" y="770251"/>
            <a:ext cx="3810000" cy="559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Bahnschrift Condensed" panose="020B0502040204020203" pitchFamily="34" charset="0"/>
              </a:rPr>
              <a:t>1. What </a:t>
            </a:r>
            <a:r>
              <a:rPr lang="en-US" sz="2800" dirty="0">
                <a:solidFill>
                  <a:schemeClr val="tx1"/>
                </a:solidFill>
                <a:latin typeface="Bahnschrift Condensed" panose="020B0502040204020203" pitchFamily="34" charset="0"/>
              </a:rPr>
              <a:t>kind of market it was</a:t>
            </a:r>
            <a:r>
              <a:rPr lang="en-US" sz="2800" dirty="0" smtClean="0">
                <a:solidFill>
                  <a:schemeClr val="tx1"/>
                </a:solidFill>
                <a:latin typeface="Bahnschrift Condensed" panose="020B0502040204020203" pitchFamily="34" charset="0"/>
              </a:rPr>
              <a:t>?</a:t>
            </a:r>
            <a:endParaRPr lang="en-US" sz="2800" dirty="0">
              <a:solidFill>
                <a:schemeClr val="tx1"/>
              </a:solidFill>
              <a:latin typeface="Bahnschrift Condensed" panose="020B0502040204020203" pitchFamily="34" charset="0"/>
            </a:endParaRPr>
          </a:p>
        </p:txBody>
      </p:sp>
      <p:sp>
        <p:nvSpPr>
          <p:cNvPr id="7" name="Rectangle 6"/>
          <p:cNvSpPr/>
          <p:nvPr/>
        </p:nvSpPr>
        <p:spPr>
          <a:xfrm>
            <a:off x="1246238" y="1238710"/>
            <a:ext cx="4602418" cy="520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2929FF"/>
                </a:solidFill>
                <a:latin typeface="Bahnschrift Condensed" panose="020B0502040204020203" pitchFamily="34" charset="0"/>
              </a:rPr>
              <a:t>Ans</a:t>
            </a:r>
            <a:r>
              <a:rPr lang="en-US" sz="2800" b="1" dirty="0" smtClean="0">
                <a:solidFill>
                  <a:srgbClr val="2929FF"/>
                </a:solidFill>
                <a:latin typeface="Bahnschrift Condensed" panose="020B0502040204020203" pitchFamily="34" charset="0"/>
              </a:rPr>
              <a:t>: </a:t>
            </a:r>
            <a:r>
              <a:rPr lang="en-US" sz="2800" b="1" dirty="0" smtClean="0">
                <a:solidFill>
                  <a:srgbClr val="2929FF"/>
                </a:solidFill>
                <a:latin typeface="Bahnschrift Condensed" panose="020B0502040204020203" pitchFamily="34" charset="0"/>
                <a:cs typeface="Times New Roman" panose="02020603050405020304" pitchFamily="18" charset="0"/>
              </a:rPr>
              <a:t>It </a:t>
            </a:r>
            <a:r>
              <a:rPr lang="en-US" sz="2800" b="1" dirty="0">
                <a:solidFill>
                  <a:srgbClr val="2929FF"/>
                </a:solidFill>
                <a:latin typeface="Bahnschrift Condensed" panose="020B0502040204020203" pitchFamily="34" charset="0"/>
                <a:cs typeface="Times New Roman" panose="02020603050405020304" pitchFamily="18" charset="0"/>
              </a:rPr>
              <a:t>was a floating market</a:t>
            </a:r>
            <a:r>
              <a:rPr lang="en-US" sz="2800" b="1" dirty="0" smtClean="0">
                <a:solidFill>
                  <a:srgbClr val="2929FF"/>
                </a:solidFill>
                <a:latin typeface="Bahnschrift Condensed" panose="020B0502040204020203" pitchFamily="34" charset="0"/>
                <a:cs typeface="Times New Roman" panose="02020603050405020304" pitchFamily="18" charset="0"/>
              </a:rPr>
              <a:t>.</a:t>
            </a:r>
            <a:endParaRPr lang="en-US" sz="2800" b="1" dirty="0">
              <a:solidFill>
                <a:srgbClr val="2929FF"/>
              </a:solidFill>
              <a:latin typeface="Bahnschrift Condensed" panose="020B0502040204020203" pitchFamily="34" charset="0"/>
              <a:cs typeface="Times New Roman" panose="02020603050405020304" pitchFamily="18" charset="0"/>
            </a:endParaRPr>
          </a:p>
        </p:txBody>
      </p:sp>
      <p:sp>
        <p:nvSpPr>
          <p:cNvPr id="2" name="Rectangle 1"/>
          <p:cNvSpPr/>
          <p:nvPr/>
        </p:nvSpPr>
        <p:spPr>
          <a:xfrm>
            <a:off x="1219200" y="1741155"/>
            <a:ext cx="4419600" cy="450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Bahnschrift Condensed" panose="020B0502040204020203" pitchFamily="34" charset="0"/>
              </a:rPr>
              <a:t>2. Why </a:t>
            </a:r>
            <a:r>
              <a:rPr lang="en-US" sz="2800" dirty="0">
                <a:solidFill>
                  <a:schemeClr val="tx1"/>
                </a:solidFill>
                <a:latin typeface="Bahnschrift Condensed" panose="020B0502040204020203" pitchFamily="34" charset="0"/>
              </a:rPr>
              <a:t>did the boatman row slowly?</a:t>
            </a:r>
          </a:p>
        </p:txBody>
      </p:sp>
      <p:sp>
        <p:nvSpPr>
          <p:cNvPr id="8" name="Rectangle 7"/>
          <p:cNvSpPr/>
          <p:nvPr/>
        </p:nvSpPr>
        <p:spPr>
          <a:xfrm>
            <a:off x="1246238" y="2183524"/>
            <a:ext cx="7868265" cy="886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2929FF"/>
                </a:solidFill>
                <a:latin typeface="Bahnschrift Condensed" panose="020B0502040204020203" pitchFamily="34" charset="0"/>
              </a:rPr>
              <a:t>Ans</a:t>
            </a:r>
            <a:r>
              <a:rPr lang="en-US" sz="2800" b="1" dirty="0" smtClean="0">
                <a:solidFill>
                  <a:srgbClr val="2929FF"/>
                </a:solidFill>
                <a:latin typeface="Bahnschrift Condensed" panose="020B0502040204020203" pitchFamily="34" charset="0"/>
              </a:rPr>
              <a:t>: </a:t>
            </a:r>
            <a:r>
              <a:rPr lang="en-US" sz="2800" b="1" dirty="0">
                <a:solidFill>
                  <a:srgbClr val="2929FF"/>
                </a:solidFill>
                <a:latin typeface="Bahnschrift Condensed" panose="020B0502040204020203" pitchFamily="34" charset="0"/>
                <a:cs typeface="Times New Roman" panose="02020603050405020304" pitchFamily="18" charset="0"/>
              </a:rPr>
              <a:t>The boatman rowed the boat slowly because the goods </a:t>
            </a:r>
            <a:endParaRPr lang="en-US" sz="2800" b="1" dirty="0" smtClean="0">
              <a:solidFill>
                <a:srgbClr val="2929FF"/>
              </a:solidFill>
              <a:latin typeface="Bahnschrift Condensed" panose="020B0502040204020203" pitchFamily="34" charset="0"/>
              <a:cs typeface="Times New Roman" panose="02020603050405020304" pitchFamily="18" charset="0"/>
            </a:endParaRPr>
          </a:p>
          <a:p>
            <a:r>
              <a:rPr lang="en-US" sz="2800" b="1" dirty="0">
                <a:solidFill>
                  <a:srgbClr val="2929FF"/>
                </a:solidFill>
                <a:latin typeface="Bahnschrift Condensed" panose="020B0502040204020203" pitchFamily="34" charset="0"/>
                <a:cs typeface="Times New Roman" panose="02020603050405020304" pitchFamily="18" charset="0"/>
              </a:rPr>
              <a:t> </a:t>
            </a:r>
            <a:r>
              <a:rPr lang="en-US" sz="2800" b="1" dirty="0" smtClean="0">
                <a:solidFill>
                  <a:srgbClr val="2929FF"/>
                </a:solidFill>
                <a:latin typeface="Bahnschrift Condensed" panose="020B0502040204020203" pitchFamily="34" charset="0"/>
                <a:cs typeface="Times New Roman" panose="02020603050405020304" pitchFamily="18" charset="0"/>
              </a:rPr>
              <a:t>        needed </a:t>
            </a:r>
            <a:r>
              <a:rPr lang="en-US" sz="2800" b="1" dirty="0">
                <a:solidFill>
                  <a:srgbClr val="2929FF"/>
                </a:solidFill>
                <a:latin typeface="Bahnschrift Condensed" panose="020B0502040204020203" pitchFamily="34" charset="0"/>
                <a:cs typeface="Times New Roman" panose="02020603050405020304" pitchFamily="18" charset="0"/>
              </a:rPr>
              <a:t>to be seen by the buyers.</a:t>
            </a:r>
          </a:p>
        </p:txBody>
      </p:sp>
      <p:sp>
        <p:nvSpPr>
          <p:cNvPr id="9" name="Rectangle 8"/>
          <p:cNvSpPr/>
          <p:nvPr/>
        </p:nvSpPr>
        <p:spPr>
          <a:xfrm>
            <a:off x="1159838" y="4362618"/>
            <a:ext cx="3595533" cy="5965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Bahnschrift Condensed" panose="020B0502040204020203" pitchFamily="34" charset="0"/>
              </a:rPr>
              <a:t>4. What </a:t>
            </a:r>
            <a:r>
              <a:rPr lang="en-US" sz="2800" dirty="0">
                <a:solidFill>
                  <a:schemeClr val="tx1"/>
                </a:solidFill>
                <a:latin typeface="Bahnschrift Condensed" panose="020B0502040204020203" pitchFamily="34" charset="0"/>
              </a:rPr>
              <a:t>were they selling</a:t>
            </a:r>
            <a:r>
              <a:rPr lang="en-US" sz="2800" dirty="0" smtClean="0">
                <a:solidFill>
                  <a:schemeClr val="tx1"/>
                </a:solidFill>
                <a:latin typeface="Bahnschrift Condensed" panose="020B0502040204020203" pitchFamily="34" charset="0"/>
              </a:rPr>
              <a:t>?</a:t>
            </a:r>
            <a:endParaRPr lang="en-US" sz="2800" dirty="0">
              <a:solidFill>
                <a:schemeClr val="tx1"/>
              </a:solidFill>
              <a:latin typeface="Bahnschrift Condensed" panose="020B0502040204020203" pitchFamily="34" charset="0"/>
            </a:endParaRPr>
          </a:p>
        </p:txBody>
      </p:sp>
      <p:sp>
        <p:nvSpPr>
          <p:cNvPr id="10" name="Rectangle 9"/>
          <p:cNvSpPr/>
          <p:nvPr/>
        </p:nvSpPr>
        <p:spPr>
          <a:xfrm>
            <a:off x="1302775" y="3557201"/>
            <a:ext cx="7868265" cy="883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2929FF"/>
                </a:solidFill>
                <a:latin typeface="Bahnschrift Condensed" panose="020B0502040204020203" pitchFamily="34" charset="0"/>
              </a:rPr>
              <a:t>Ans</a:t>
            </a:r>
            <a:r>
              <a:rPr lang="en-US" sz="2800" b="1" dirty="0" smtClean="0">
                <a:solidFill>
                  <a:srgbClr val="2929FF"/>
                </a:solidFill>
                <a:latin typeface="Bahnschrift Condensed" panose="020B0502040204020203" pitchFamily="34" charset="0"/>
              </a:rPr>
              <a:t>: </a:t>
            </a:r>
            <a:r>
              <a:rPr lang="en-US" sz="2800" b="1" dirty="0">
                <a:solidFill>
                  <a:srgbClr val="2929FF"/>
                </a:solidFill>
                <a:latin typeface="Bahnschrift Condensed" panose="020B0502040204020203" pitchFamily="34" charset="0"/>
                <a:cs typeface="Times New Roman" panose="02020603050405020304" pitchFamily="18" charset="0"/>
              </a:rPr>
              <a:t>The boatman rowed the boat slowly because the goods needed to be seen by the buyers.</a:t>
            </a:r>
          </a:p>
        </p:txBody>
      </p:sp>
      <p:sp>
        <p:nvSpPr>
          <p:cNvPr id="11" name="Rectangle 10"/>
          <p:cNvSpPr/>
          <p:nvPr/>
        </p:nvSpPr>
        <p:spPr>
          <a:xfrm>
            <a:off x="1159838" y="5716054"/>
            <a:ext cx="6248400" cy="502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Bahnschrift Condensed" panose="020B0502040204020203" pitchFamily="34" charset="0"/>
              </a:rPr>
              <a:t>5.  What was the atmosphere at the market?</a:t>
            </a:r>
            <a:endParaRPr lang="en-US" sz="2800" dirty="0">
              <a:solidFill>
                <a:schemeClr val="tx1"/>
              </a:solidFill>
              <a:latin typeface="Bahnschrift Condensed" panose="020B0502040204020203" pitchFamily="34" charset="0"/>
            </a:endParaRPr>
          </a:p>
        </p:txBody>
      </p:sp>
      <p:sp>
        <p:nvSpPr>
          <p:cNvPr id="12" name="Rectangle 11"/>
          <p:cNvSpPr/>
          <p:nvPr/>
        </p:nvSpPr>
        <p:spPr>
          <a:xfrm>
            <a:off x="1198337" y="4859502"/>
            <a:ext cx="7568534" cy="927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solidFill>
                  <a:srgbClr val="2929FF"/>
                </a:solidFill>
                <a:latin typeface="Bahnschrift Condensed" panose="020B0502040204020203" pitchFamily="34" charset="0"/>
              </a:rPr>
              <a:t>Ans</a:t>
            </a:r>
            <a:r>
              <a:rPr lang="en-US" sz="2800" b="1" dirty="0" smtClean="0">
                <a:solidFill>
                  <a:srgbClr val="2929FF"/>
                </a:solidFill>
                <a:latin typeface="Bahnschrift Condensed" panose="020B0502040204020203" pitchFamily="34" charset="0"/>
              </a:rPr>
              <a:t>: </a:t>
            </a:r>
            <a:r>
              <a:rPr lang="en-US" sz="2800" b="1" dirty="0">
                <a:solidFill>
                  <a:srgbClr val="2929FF"/>
                </a:solidFill>
                <a:latin typeface="Bahnschrift Condensed" panose="020B0502040204020203" pitchFamily="34" charset="0"/>
                <a:cs typeface="Times New Roman" panose="02020603050405020304" pitchFamily="18" charset="0"/>
              </a:rPr>
              <a:t>They were  selling bundles of lotus flowers, farm-fresh coconuts, fruits, vegetables, local food, and delicious sweets.</a:t>
            </a:r>
          </a:p>
        </p:txBody>
      </p:sp>
      <p:sp>
        <p:nvSpPr>
          <p:cNvPr id="13" name="Rectangle 12"/>
          <p:cNvSpPr/>
          <p:nvPr/>
        </p:nvSpPr>
        <p:spPr>
          <a:xfrm>
            <a:off x="1302775" y="6205966"/>
            <a:ext cx="7647040" cy="954107"/>
          </a:xfrm>
          <a:prstGeom prst="rect">
            <a:avLst/>
          </a:prstGeom>
        </p:spPr>
        <p:txBody>
          <a:bodyPr wrap="square">
            <a:spAutoFit/>
          </a:bodyPr>
          <a:lstStyle/>
          <a:p>
            <a:r>
              <a:rPr lang="en-US" sz="2800" b="1" dirty="0" err="1" smtClean="0">
                <a:solidFill>
                  <a:srgbClr val="2929FF"/>
                </a:solidFill>
                <a:latin typeface="Bahnschrift Condensed" panose="020B0502040204020203" pitchFamily="34" charset="0"/>
                <a:cs typeface="Times New Roman" panose="02020603050405020304" pitchFamily="18" charset="0"/>
              </a:rPr>
              <a:t>Ans</a:t>
            </a:r>
            <a:r>
              <a:rPr lang="en-US" sz="2800" b="1" dirty="0" smtClean="0">
                <a:solidFill>
                  <a:srgbClr val="2929FF"/>
                </a:solidFill>
                <a:latin typeface="Bahnschrift Condensed" panose="020B0502040204020203" pitchFamily="34" charset="0"/>
                <a:cs typeface="Times New Roman" panose="02020603050405020304" pitchFamily="18" charset="0"/>
              </a:rPr>
              <a:t>: The </a:t>
            </a:r>
            <a:r>
              <a:rPr lang="en-US" sz="2800" b="1" dirty="0">
                <a:solidFill>
                  <a:srgbClr val="2929FF"/>
                </a:solidFill>
                <a:latin typeface="Bahnschrift Condensed" panose="020B0502040204020203" pitchFamily="34" charset="0"/>
                <a:cs typeface="Times New Roman" panose="02020603050405020304" pitchFamily="18" charset="0"/>
              </a:rPr>
              <a:t>sellers and buyers were very </a:t>
            </a:r>
            <a:r>
              <a:rPr lang="en-US" sz="2800" b="1" dirty="0" err="1">
                <a:solidFill>
                  <a:srgbClr val="2929FF"/>
                </a:solidFill>
                <a:latin typeface="Bahnschrift Condensed" panose="020B0502040204020203" pitchFamily="34" charset="0"/>
                <a:cs typeface="Times New Roman" panose="02020603050405020304" pitchFamily="18" charset="0"/>
              </a:rPr>
              <a:t>busy.They</a:t>
            </a:r>
            <a:r>
              <a:rPr lang="en-US" sz="2800" b="1" dirty="0">
                <a:solidFill>
                  <a:srgbClr val="2929FF"/>
                </a:solidFill>
                <a:latin typeface="Bahnschrift Condensed" panose="020B0502040204020203" pitchFamily="34" charset="0"/>
                <a:cs typeface="Times New Roman" panose="02020603050405020304" pitchFamily="18" charset="0"/>
              </a:rPr>
              <a:t> could have a little chit-chat as buying and selling was going on.</a:t>
            </a:r>
          </a:p>
        </p:txBody>
      </p:sp>
      <p:grpSp>
        <p:nvGrpSpPr>
          <p:cNvPr id="14" name="Group 13"/>
          <p:cNvGrpSpPr/>
          <p:nvPr/>
        </p:nvGrpSpPr>
        <p:grpSpPr>
          <a:xfrm>
            <a:off x="0" y="0"/>
            <a:ext cx="9144000" cy="7315200"/>
            <a:chOff x="0" y="0"/>
            <a:chExt cx="9144000" cy="7315200"/>
          </a:xfrm>
        </p:grpSpPr>
        <p:sp>
          <p:nvSpPr>
            <p:cNvPr id="15" name="Rectangle 14"/>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loud Callout 17"/>
          <p:cNvSpPr/>
          <p:nvPr/>
        </p:nvSpPr>
        <p:spPr>
          <a:xfrm>
            <a:off x="6629400" y="227021"/>
            <a:ext cx="2317957" cy="1469778"/>
          </a:xfrm>
          <a:prstGeom prst="cloudCallout">
            <a:avLst>
              <a:gd name="adj1" fmla="val -18585"/>
              <a:gd name="adj2" fmla="val 5951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2929FF"/>
                </a:solidFill>
                <a:latin typeface="Algerian" panose="04020705040A02060702" pitchFamily="82" charset="0"/>
              </a:rPr>
              <a:t>Pair work</a:t>
            </a:r>
            <a:endParaRPr lang="en-US" sz="2800" b="1" dirty="0">
              <a:solidFill>
                <a:srgbClr val="2929FF"/>
              </a:solidFill>
              <a:latin typeface="Algerian" panose="04020705040A02060702" pitchFamily="82" charset="0"/>
            </a:endParaRPr>
          </a:p>
        </p:txBody>
      </p:sp>
    </p:spTree>
    <p:extLst>
      <p:ext uri="{BB962C8B-B14F-4D97-AF65-F5344CB8AC3E}">
        <p14:creationId xmlns:p14="http://schemas.microsoft.com/office/powerpoint/2010/main" val="9574500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2"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25755"/>
            <a:ext cx="8686800" cy="4694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2929FF"/>
                </a:solidFill>
                <a:latin typeface="Source Sans Pro Black" panose="020B0803030403020204" pitchFamily="34" charset="0"/>
                <a:ea typeface="Source Sans Pro Black" panose="020B0803030403020204" pitchFamily="34" charset="0"/>
                <a:cs typeface="Times New Roman" pitchFamily="18" charset="0"/>
              </a:rPr>
              <a:t> </a:t>
            </a:r>
            <a:r>
              <a:rPr lang="en-US" sz="2200" dirty="0">
                <a:solidFill>
                  <a:srgbClr val="2929FF"/>
                </a:solidFill>
                <a:latin typeface="Source Sans Pro Black" panose="020B0803030403020204" pitchFamily="34" charset="0"/>
                <a:ea typeface="Source Sans Pro Black" panose="020B0803030403020204" pitchFamily="34" charset="0"/>
                <a:cs typeface="Times New Roman" pitchFamily="18" charset="0"/>
              </a:rPr>
              <a:t>C.  Read more about the </a:t>
            </a:r>
            <a:r>
              <a:rPr lang="en-US" sz="2200" dirty="0" err="1">
                <a:solidFill>
                  <a:srgbClr val="2929FF"/>
                </a:solidFill>
                <a:latin typeface="Source Sans Pro Black" panose="020B0803030403020204" pitchFamily="34" charset="0"/>
                <a:ea typeface="Source Sans Pro Black" panose="020B0803030403020204" pitchFamily="34" charset="0"/>
                <a:cs typeface="Times New Roman" pitchFamily="18" charset="0"/>
              </a:rPr>
              <a:t>Tha</a:t>
            </a:r>
            <a:r>
              <a:rPr lang="en-US" sz="2200" dirty="0">
                <a:solidFill>
                  <a:srgbClr val="2929FF"/>
                </a:solidFill>
                <a:latin typeface="Source Sans Pro Black" panose="020B0803030403020204" pitchFamily="34" charset="0"/>
                <a:ea typeface="Source Sans Pro Black" panose="020B0803030403020204" pitchFamily="34" charset="0"/>
                <a:cs typeface="Times New Roman" pitchFamily="18" charset="0"/>
              </a:rPr>
              <a:t> </a:t>
            </a:r>
            <a:r>
              <a:rPr lang="en-US" sz="2200" dirty="0" err="1">
                <a:solidFill>
                  <a:srgbClr val="2929FF"/>
                </a:solidFill>
                <a:latin typeface="Source Sans Pro Black" panose="020B0803030403020204" pitchFamily="34" charset="0"/>
                <a:ea typeface="Source Sans Pro Black" panose="020B0803030403020204" pitchFamily="34" charset="0"/>
                <a:cs typeface="Times New Roman" pitchFamily="18" charset="0"/>
              </a:rPr>
              <a:t>Kha</a:t>
            </a:r>
            <a:r>
              <a:rPr lang="en-US" sz="2200" dirty="0">
                <a:solidFill>
                  <a:srgbClr val="2929FF"/>
                </a:solidFill>
                <a:latin typeface="Source Sans Pro Black" panose="020B0803030403020204" pitchFamily="34" charset="0"/>
                <a:ea typeface="Source Sans Pro Black" panose="020B0803030403020204" pitchFamily="34" charset="0"/>
                <a:cs typeface="Times New Roman" pitchFamily="18" charset="0"/>
              </a:rPr>
              <a:t> river and </a:t>
            </a:r>
            <a:r>
              <a:rPr lang="en-US" sz="2200" dirty="0" err="1">
                <a:solidFill>
                  <a:srgbClr val="2929FF"/>
                </a:solidFill>
                <a:latin typeface="Source Sans Pro Black" panose="020B0803030403020204" pitchFamily="34" charset="0"/>
                <a:ea typeface="Source Sans Pro Black" panose="020B0803030403020204" pitchFamily="34" charset="0"/>
                <a:cs typeface="Times New Roman" pitchFamily="18" charset="0"/>
              </a:rPr>
              <a:t>Mita’s</a:t>
            </a:r>
            <a:r>
              <a:rPr lang="en-US" sz="2200" dirty="0">
                <a:solidFill>
                  <a:srgbClr val="2929FF"/>
                </a:solidFill>
                <a:latin typeface="Source Sans Pro Black" panose="020B0803030403020204" pitchFamily="34" charset="0"/>
                <a:ea typeface="Source Sans Pro Black" panose="020B0803030403020204" pitchFamily="34" charset="0"/>
                <a:cs typeface="Times New Roman" pitchFamily="18" charset="0"/>
              </a:rPr>
              <a:t> experience.</a:t>
            </a:r>
          </a:p>
          <a:p>
            <a:pPr algn="just"/>
            <a:endParaRPr lang="en-US" sz="800" dirty="0">
              <a:solidFill>
                <a:schemeClr val="tx1"/>
              </a:solidFill>
              <a:latin typeface="Source Sans Pro Black" panose="020B0803030403020204" pitchFamily="34" charset="0"/>
              <a:ea typeface="Source Sans Pro Black" panose="020B0803030403020204" pitchFamily="34" charset="0"/>
              <a:cs typeface="Times New Roman" pitchFamily="18" charset="0"/>
            </a:endParaRPr>
          </a:p>
          <a:p>
            <a:pPr algn="just"/>
            <a:r>
              <a:rPr lang="en-US" sz="2400" b="1" dirty="0">
                <a:solidFill>
                  <a:srgbClr val="0000FF"/>
                </a:solidFill>
              </a:rPr>
              <a:t>The </a:t>
            </a:r>
            <a:r>
              <a:rPr lang="en-US" sz="2400" b="1" dirty="0" err="1">
                <a:solidFill>
                  <a:srgbClr val="0000FF"/>
                </a:solidFill>
              </a:rPr>
              <a:t>Tha</a:t>
            </a:r>
            <a:r>
              <a:rPr lang="en-US" sz="2400" b="1" dirty="0">
                <a:solidFill>
                  <a:srgbClr val="0000FF"/>
                </a:solidFill>
              </a:rPr>
              <a:t> </a:t>
            </a:r>
            <a:r>
              <a:rPr lang="en-US" sz="2400" b="1" dirty="0" err="1">
                <a:solidFill>
                  <a:srgbClr val="0000FF"/>
                </a:solidFill>
              </a:rPr>
              <a:t>Kha</a:t>
            </a:r>
            <a:r>
              <a:rPr lang="en-US" sz="2400" b="1" dirty="0">
                <a:solidFill>
                  <a:srgbClr val="0000FF"/>
                </a:solidFill>
              </a:rPr>
              <a:t> floating market is more traditional with a few tourists visiting than other floating markets. Originally, the </a:t>
            </a:r>
            <a:r>
              <a:rPr lang="en-US" sz="2400" b="1" dirty="0" err="1">
                <a:solidFill>
                  <a:srgbClr val="0000FF"/>
                </a:solidFill>
              </a:rPr>
              <a:t>Tha</a:t>
            </a:r>
            <a:r>
              <a:rPr lang="en-US" sz="2400" b="1" dirty="0">
                <a:solidFill>
                  <a:srgbClr val="0000FF"/>
                </a:solidFill>
              </a:rPr>
              <a:t> </a:t>
            </a:r>
            <a:r>
              <a:rPr lang="en-US" sz="2400" b="1" dirty="0" err="1">
                <a:solidFill>
                  <a:srgbClr val="0000FF"/>
                </a:solidFill>
              </a:rPr>
              <a:t>Kha</a:t>
            </a:r>
            <a:r>
              <a:rPr lang="en-US" sz="2400" b="1" dirty="0">
                <a:solidFill>
                  <a:srgbClr val="0000FF"/>
                </a:solidFill>
              </a:rPr>
              <a:t> floating market used to sit only six or seven days a month depending on the phase of the moon. Nowadays, the trade takes place on Fridays, Saturdays and Sundays too. The main buyers here are the </a:t>
            </a:r>
            <a:r>
              <a:rPr lang="en-US" sz="2400" b="1" dirty="0" err="1">
                <a:solidFill>
                  <a:srgbClr val="0000FF"/>
                </a:solidFill>
              </a:rPr>
              <a:t>Tha</a:t>
            </a:r>
            <a:r>
              <a:rPr lang="en-US" sz="2400" b="1" dirty="0">
                <a:solidFill>
                  <a:srgbClr val="0000FF"/>
                </a:solidFill>
              </a:rPr>
              <a:t> </a:t>
            </a:r>
            <a:r>
              <a:rPr lang="en-US" sz="2400" b="1" dirty="0" err="1">
                <a:solidFill>
                  <a:srgbClr val="0000FF"/>
                </a:solidFill>
              </a:rPr>
              <a:t>Kha</a:t>
            </a:r>
            <a:r>
              <a:rPr lang="en-US" sz="2400" b="1" dirty="0">
                <a:solidFill>
                  <a:srgbClr val="0000FF"/>
                </a:solidFill>
              </a:rPr>
              <a:t> natives. People seem to know each other very well. Everyone was seen smiling and calling each other by name. The locals did not notice </a:t>
            </a:r>
            <a:r>
              <a:rPr lang="en-US" sz="2400" b="1" dirty="0" err="1">
                <a:solidFill>
                  <a:srgbClr val="0000FF"/>
                </a:solidFill>
              </a:rPr>
              <a:t>Mita</a:t>
            </a:r>
            <a:r>
              <a:rPr lang="en-US" sz="2400" b="1" dirty="0">
                <a:solidFill>
                  <a:srgbClr val="0000FF"/>
                </a:solidFill>
              </a:rPr>
              <a:t> and others much. They were all busy buying and selling</a:t>
            </a:r>
            <a:r>
              <a:rPr lang="en-US" sz="2400" b="1" dirty="0" smtClean="0">
                <a:solidFill>
                  <a:srgbClr val="0000FF"/>
                </a:solidFill>
              </a:rPr>
              <a:t>. They </a:t>
            </a:r>
            <a:r>
              <a:rPr lang="en-US" sz="2400" b="1" dirty="0">
                <a:solidFill>
                  <a:srgbClr val="0000FF"/>
                </a:solidFill>
              </a:rPr>
              <a:t>were all busy buying  and selling.</a:t>
            </a:r>
            <a:endParaRPr lang="en-US" sz="2400" dirty="0">
              <a:solidFill>
                <a:srgbClr val="0000FF"/>
              </a:solidFill>
              <a:latin typeface="Source Sans Pro SemiBold" panose="020B0603030403020204" pitchFamily="34" charset="0"/>
              <a:ea typeface="Source Sans Pro SemiBold" panose="020B0603030403020204" pitchFamily="34" charset="0"/>
              <a:cs typeface="Times New Roman" panose="02020603050405020304" pitchFamily="18" charset="0"/>
            </a:endParaRPr>
          </a:p>
          <a:p>
            <a:pPr algn="just"/>
            <a:endParaRPr lang="en-US" sz="1350" dirty="0">
              <a:solidFill>
                <a:schemeClr val="tx1"/>
              </a:solidFill>
              <a:latin typeface="Times New Roman" pitchFamily="18" charset="0"/>
              <a:cs typeface="Times New Roman" pitchFamily="18" charset="0"/>
            </a:endParaRPr>
          </a:p>
          <a:p>
            <a:pPr algn="just"/>
            <a:endParaRPr lang="en-US" sz="1350" b="1" dirty="0">
              <a:solidFill>
                <a:schemeClr val="tx1"/>
              </a:solidFill>
              <a:latin typeface="Times New Roman" pitchFamily="18" charset="0"/>
              <a:cs typeface="Times New Roman" pitchFamily="18" charset="0"/>
            </a:endParaRPr>
          </a:p>
          <a:p>
            <a:pPr algn="just"/>
            <a:r>
              <a:rPr lang="en-US" sz="1350" dirty="0">
                <a:solidFill>
                  <a:schemeClr val="tx1"/>
                </a:solidFill>
                <a:latin typeface="Times New Roman" pitchFamily="18" charset="0"/>
                <a:cs typeface="Times New Roman" pitchFamily="18" charset="0"/>
              </a:rPr>
              <a:t> </a:t>
            </a:r>
          </a:p>
        </p:txBody>
      </p:sp>
      <p:pic>
        <p:nvPicPr>
          <p:cNvPr id="5" name="Picture 4" descr="source (2).gif"/>
          <p:cNvPicPr>
            <a:picLocks noChangeAspect="1"/>
          </p:cNvPicPr>
          <p:nvPr/>
        </p:nvPicPr>
        <p:blipFill>
          <a:blip r:embed="rId2"/>
          <a:stretch>
            <a:fillRect/>
          </a:stretch>
        </p:blipFill>
        <p:spPr>
          <a:xfrm rot="10088829">
            <a:off x="8018614" y="97129"/>
            <a:ext cx="1055297" cy="1055297"/>
          </a:xfrm>
          <a:prstGeom prst="rect">
            <a:avLst/>
          </a:prstGeom>
        </p:spPr>
      </p:pic>
      <p:grpSp>
        <p:nvGrpSpPr>
          <p:cNvPr id="4" name="Group 3"/>
          <p:cNvGrpSpPr/>
          <p:nvPr/>
        </p:nvGrpSpPr>
        <p:grpSpPr>
          <a:xfrm>
            <a:off x="0" y="0"/>
            <a:ext cx="9144000" cy="7315200"/>
            <a:chOff x="0" y="0"/>
            <a:chExt cx="9144000" cy="7315200"/>
          </a:xfrm>
        </p:grpSpPr>
        <p:sp>
          <p:nvSpPr>
            <p:cNvPr id="6" name="Rectangle 5"/>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7126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0215"/>
            <a:ext cx="7616685" cy="6554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Rockwell" panose="02060603020205020403" pitchFamily="18" charset="0"/>
              </a:rPr>
              <a:t>D. True or false? If false give the correct </a:t>
            </a:r>
            <a:r>
              <a:rPr lang="en-US" sz="2400" dirty="0" smtClean="0">
                <a:solidFill>
                  <a:schemeClr val="tx1"/>
                </a:solidFill>
                <a:latin typeface="Rockwell" panose="02060603020205020403" pitchFamily="18" charset="0"/>
              </a:rPr>
              <a:t>information.</a:t>
            </a:r>
          </a:p>
        </p:txBody>
      </p:sp>
      <p:sp>
        <p:nvSpPr>
          <p:cNvPr id="6" name="Rectangle 5"/>
          <p:cNvSpPr/>
          <p:nvPr/>
        </p:nvSpPr>
        <p:spPr>
          <a:xfrm>
            <a:off x="282677" y="1143000"/>
            <a:ext cx="6400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5763" indent="-385763">
              <a:buAutoNum type="arabicPeriod"/>
            </a:pPr>
            <a:r>
              <a:rPr lang="en-US" sz="2400" dirty="0" err="1" smtClean="0">
                <a:solidFill>
                  <a:schemeClr val="tx1"/>
                </a:solidFill>
                <a:latin typeface="Rockwell" panose="02060603020205020403" pitchFamily="18" charset="0"/>
              </a:rPr>
              <a:t>Tha</a:t>
            </a:r>
            <a:r>
              <a:rPr lang="en-US" sz="2400" dirty="0" smtClean="0">
                <a:solidFill>
                  <a:schemeClr val="tx1"/>
                </a:solidFill>
                <a:latin typeface="Rockwell" panose="02060603020205020403" pitchFamily="18" charset="0"/>
              </a:rPr>
              <a:t> </a:t>
            </a:r>
            <a:r>
              <a:rPr lang="en-US" sz="2400" dirty="0" err="1">
                <a:solidFill>
                  <a:schemeClr val="tx1"/>
                </a:solidFill>
                <a:latin typeface="Rockwell" panose="02060603020205020403" pitchFamily="18" charset="0"/>
              </a:rPr>
              <a:t>Kha</a:t>
            </a:r>
            <a:r>
              <a:rPr lang="en-US" sz="2400" dirty="0">
                <a:solidFill>
                  <a:schemeClr val="tx1"/>
                </a:solidFill>
                <a:latin typeface="Rockwell" panose="02060603020205020403" pitchFamily="18" charset="0"/>
              </a:rPr>
              <a:t> floating market is a tourist place</a:t>
            </a:r>
            <a:r>
              <a:rPr lang="en-US" sz="2400" dirty="0" smtClean="0">
                <a:solidFill>
                  <a:schemeClr val="tx1"/>
                </a:solidFill>
                <a:latin typeface="Rockwell" panose="02060603020205020403" pitchFamily="18" charset="0"/>
              </a:rPr>
              <a:t>.</a:t>
            </a:r>
            <a:endParaRPr lang="en-US" sz="2400" dirty="0">
              <a:solidFill>
                <a:schemeClr val="tx1"/>
              </a:solidFill>
              <a:latin typeface="Rockwell" panose="02060603020205020403" pitchFamily="18" charset="0"/>
            </a:endParaRPr>
          </a:p>
        </p:txBody>
      </p:sp>
      <p:sp>
        <p:nvSpPr>
          <p:cNvPr id="7" name="Rectangle 6"/>
          <p:cNvSpPr/>
          <p:nvPr/>
        </p:nvSpPr>
        <p:spPr>
          <a:xfrm>
            <a:off x="243348" y="5182361"/>
            <a:ext cx="4114800" cy="59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Rockwell" panose="02060603020205020403" pitchFamily="18" charset="0"/>
              </a:rPr>
              <a:t>4. They </a:t>
            </a:r>
            <a:r>
              <a:rPr lang="en-US" sz="2400" dirty="0">
                <a:solidFill>
                  <a:schemeClr val="tx1"/>
                </a:solidFill>
                <a:latin typeface="Rockwell" panose="02060603020205020403" pitchFamily="18" charset="0"/>
              </a:rPr>
              <a:t>all knew each other</a:t>
            </a:r>
            <a:r>
              <a:rPr lang="en-US" sz="2400" dirty="0" smtClean="0">
                <a:solidFill>
                  <a:schemeClr val="tx1"/>
                </a:solidFill>
                <a:latin typeface="Rockwell" panose="02060603020205020403" pitchFamily="18" charset="0"/>
              </a:rPr>
              <a:t>.</a:t>
            </a:r>
            <a:endParaRPr lang="en-US" sz="2400" dirty="0">
              <a:solidFill>
                <a:schemeClr val="tx1"/>
              </a:solidFill>
              <a:latin typeface="Rockwell" panose="02060603020205020403" pitchFamily="18" charset="0"/>
            </a:endParaRPr>
          </a:p>
        </p:txBody>
      </p:sp>
      <p:sp>
        <p:nvSpPr>
          <p:cNvPr id="4" name="Rectangle 3"/>
          <p:cNvSpPr/>
          <p:nvPr/>
        </p:nvSpPr>
        <p:spPr>
          <a:xfrm>
            <a:off x="314632" y="1584339"/>
            <a:ext cx="8534400" cy="1125244"/>
          </a:xfrm>
          <a:prstGeom prst="rect">
            <a:avLst/>
          </a:prstGeom>
        </p:spPr>
        <p:txBody>
          <a:bodyPr wrap="square">
            <a:spAutoFit/>
          </a:bodyPr>
          <a:lstStyle/>
          <a:p>
            <a:pPr>
              <a:lnSpc>
                <a:spcPct val="150000"/>
              </a:lnSpc>
            </a:pPr>
            <a:r>
              <a:rPr lang="en-US" sz="2400" b="1" dirty="0">
                <a:solidFill>
                  <a:srgbClr val="2929FF"/>
                </a:solidFill>
                <a:latin typeface="Bahnschrift Condensed" panose="020B0502040204020203" pitchFamily="34" charset="0"/>
                <a:cs typeface="Times New Roman" panose="02020603050405020304" pitchFamily="18" charset="0"/>
              </a:rPr>
              <a:t>Answer : False. </a:t>
            </a:r>
          </a:p>
          <a:p>
            <a:pPr>
              <a:lnSpc>
                <a:spcPct val="150000"/>
              </a:lnSpc>
            </a:pPr>
            <a:r>
              <a:rPr lang="en-US" sz="2400" b="1" dirty="0">
                <a:solidFill>
                  <a:srgbClr val="2929FF"/>
                </a:solidFill>
                <a:latin typeface="Bahnschrift Condensed" panose="020B0502040204020203" pitchFamily="34" charset="0"/>
                <a:cs typeface="Times New Roman" panose="02020603050405020304" pitchFamily="18" charset="0"/>
              </a:rPr>
              <a:t>Correct information : </a:t>
            </a:r>
            <a:r>
              <a:rPr lang="en-US" sz="2400" b="1" dirty="0" err="1">
                <a:solidFill>
                  <a:srgbClr val="2929FF"/>
                </a:solidFill>
                <a:latin typeface="Bahnschrift Condensed" panose="020B0502040204020203" pitchFamily="34" charset="0"/>
                <a:cs typeface="Times New Roman" panose="02020603050405020304" pitchFamily="18" charset="0"/>
              </a:rPr>
              <a:t>Tha</a:t>
            </a:r>
            <a:r>
              <a:rPr lang="en-US" sz="2400" b="1" dirty="0">
                <a:solidFill>
                  <a:srgbClr val="2929FF"/>
                </a:solidFill>
                <a:latin typeface="Bahnschrift Condensed" panose="020B0502040204020203" pitchFamily="34" charset="0"/>
                <a:cs typeface="Times New Roman" panose="02020603050405020304" pitchFamily="18" charset="0"/>
              </a:rPr>
              <a:t> </a:t>
            </a:r>
            <a:r>
              <a:rPr lang="en-US" sz="2400" b="1" dirty="0" err="1">
                <a:solidFill>
                  <a:srgbClr val="2929FF"/>
                </a:solidFill>
                <a:latin typeface="Bahnschrift Condensed" panose="020B0502040204020203" pitchFamily="34" charset="0"/>
                <a:cs typeface="Times New Roman" panose="02020603050405020304" pitchFamily="18" charset="0"/>
              </a:rPr>
              <a:t>Kha</a:t>
            </a:r>
            <a:r>
              <a:rPr lang="en-US" sz="2400" b="1" dirty="0">
                <a:solidFill>
                  <a:srgbClr val="2929FF"/>
                </a:solidFill>
                <a:latin typeface="Bahnschrift Condensed" panose="020B0502040204020203" pitchFamily="34" charset="0"/>
                <a:cs typeface="Times New Roman" panose="02020603050405020304" pitchFamily="18" charset="0"/>
              </a:rPr>
              <a:t> floating market is a traditional market.</a:t>
            </a:r>
          </a:p>
        </p:txBody>
      </p:sp>
      <p:sp>
        <p:nvSpPr>
          <p:cNvPr id="8" name="Rectangle 7"/>
          <p:cNvSpPr/>
          <p:nvPr/>
        </p:nvSpPr>
        <p:spPr>
          <a:xfrm>
            <a:off x="314632" y="2641720"/>
            <a:ext cx="5845277" cy="693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Rockwell" panose="02060603020205020403" pitchFamily="18" charset="0"/>
              </a:rPr>
              <a:t>2. It </a:t>
            </a:r>
            <a:r>
              <a:rPr lang="en-US" sz="2400" dirty="0">
                <a:solidFill>
                  <a:schemeClr val="tx1"/>
                </a:solidFill>
                <a:latin typeface="Rockwell" panose="02060603020205020403" pitchFamily="18" charset="0"/>
              </a:rPr>
              <a:t>sits only six or seven days a month</a:t>
            </a:r>
            <a:r>
              <a:rPr lang="en-US" sz="2400" dirty="0" smtClean="0">
                <a:solidFill>
                  <a:schemeClr val="tx1"/>
                </a:solidFill>
                <a:latin typeface="Rockwell" panose="02060603020205020403" pitchFamily="18" charset="0"/>
              </a:rPr>
              <a:t>.</a:t>
            </a:r>
            <a:endParaRPr lang="en-US" sz="2400" dirty="0">
              <a:solidFill>
                <a:schemeClr val="tx1"/>
              </a:solidFill>
              <a:latin typeface="Rockwell" panose="02060603020205020403" pitchFamily="18" charset="0"/>
            </a:endParaRPr>
          </a:p>
        </p:txBody>
      </p:sp>
      <p:sp>
        <p:nvSpPr>
          <p:cNvPr id="9" name="Rectangle 8"/>
          <p:cNvSpPr/>
          <p:nvPr/>
        </p:nvSpPr>
        <p:spPr>
          <a:xfrm>
            <a:off x="314632" y="3186355"/>
            <a:ext cx="8534400" cy="571247"/>
          </a:xfrm>
          <a:prstGeom prst="rect">
            <a:avLst/>
          </a:prstGeom>
        </p:spPr>
        <p:txBody>
          <a:bodyPr wrap="square">
            <a:spAutoFit/>
          </a:bodyPr>
          <a:lstStyle/>
          <a:p>
            <a:pPr>
              <a:lnSpc>
                <a:spcPct val="150000"/>
              </a:lnSpc>
            </a:pPr>
            <a:r>
              <a:rPr lang="en-US" sz="2400" b="1" dirty="0">
                <a:solidFill>
                  <a:srgbClr val="2929FF"/>
                </a:solidFill>
                <a:latin typeface="Bahnschrift Condensed" panose="020B0502040204020203" pitchFamily="34" charset="0"/>
                <a:cs typeface="Times New Roman" panose="02020603050405020304" pitchFamily="18" charset="0"/>
              </a:rPr>
              <a:t>Answer : </a:t>
            </a:r>
            <a:r>
              <a:rPr lang="en-US" sz="2400" b="1" dirty="0" smtClean="0">
                <a:solidFill>
                  <a:srgbClr val="2929FF"/>
                </a:solidFill>
                <a:latin typeface="Bahnschrift Condensed" panose="020B0502040204020203" pitchFamily="34" charset="0"/>
                <a:cs typeface="Times New Roman" panose="02020603050405020304" pitchFamily="18" charset="0"/>
              </a:rPr>
              <a:t>True. </a:t>
            </a:r>
            <a:endParaRPr lang="en-US" sz="2400" b="1" dirty="0">
              <a:solidFill>
                <a:srgbClr val="2929FF"/>
              </a:solidFill>
              <a:latin typeface="Bahnschrift Condensed" panose="020B0502040204020203" pitchFamily="34" charset="0"/>
              <a:cs typeface="Times New Roman" panose="02020603050405020304" pitchFamily="18" charset="0"/>
            </a:endParaRPr>
          </a:p>
        </p:txBody>
      </p:sp>
      <p:sp>
        <p:nvSpPr>
          <p:cNvPr id="10" name="Rectangle 9"/>
          <p:cNvSpPr/>
          <p:nvPr/>
        </p:nvSpPr>
        <p:spPr>
          <a:xfrm>
            <a:off x="280219" y="3771751"/>
            <a:ext cx="8515350" cy="81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Rockwell" panose="02060603020205020403" pitchFamily="18" charset="0"/>
              </a:rPr>
              <a:t>3. The </a:t>
            </a:r>
            <a:r>
              <a:rPr lang="en-US" sz="2400" dirty="0">
                <a:solidFill>
                  <a:schemeClr val="tx1"/>
                </a:solidFill>
                <a:latin typeface="Rockwell" panose="02060603020205020403" pitchFamily="18" charset="0"/>
              </a:rPr>
              <a:t>buyers and sellers are the local people living near </a:t>
            </a:r>
            <a:r>
              <a:rPr lang="en-US" sz="2400" dirty="0" err="1">
                <a:solidFill>
                  <a:schemeClr val="tx1"/>
                </a:solidFill>
                <a:latin typeface="Rockwell" panose="02060603020205020403" pitchFamily="18" charset="0"/>
              </a:rPr>
              <a:t>Tha</a:t>
            </a:r>
            <a:r>
              <a:rPr lang="en-US" sz="2400" dirty="0">
                <a:solidFill>
                  <a:schemeClr val="tx1"/>
                </a:solidFill>
                <a:latin typeface="Rockwell" panose="02060603020205020403" pitchFamily="18" charset="0"/>
              </a:rPr>
              <a:t> </a:t>
            </a:r>
            <a:r>
              <a:rPr lang="en-US" sz="2400" dirty="0" err="1">
                <a:solidFill>
                  <a:schemeClr val="tx1"/>
                </a:solidFill>
                <a:latin typeface="Rockwell" panose="02060603020205020403" pitchFamily="18" charset="0"/>
              </a:rPr>
              <a:t>Kha</a:t>
            </a:r>
            <a:r>
              <a:rPr lang="en-US" sz="2400" dirty="0">
                <a:solidFill>
                  <a:schemeClr val="tx1"/>
                </a:solidFill>
                <a:latin typeface="Rockwell" panose="02060603020205020403" pitchFamily="18" charset="0"/>
              </a:rPr>
              <a:t> river</a:t>
            </a:r>
            <a:r>
              <a:rPr lang="en-US" sz="2400" dirty="0" smtClean="0">
                <a:solidFill>
                  <a:schemeClr val="tx1"/>
                </a:solidFill>
                <a:latin typeface="Rockwell" panose="02060603020205020403" pitchFamily="18" charset="0"/>
              </a:rPr>
              <a:t>.</a:t>
            </a:r>
            <a:endParaRPr lang="en-US" sz="2400" dirty="0">
              <a:solidFill>
                <a:schemeClr val="tx1"/>
              </a:solidFill>
              <a:latin typeface="Rockwell" panose="02060603020205020403" pitchFamily="18" charset="0"/>
            </a:endParaRPr>
          </a:p>
        </p:txBody>
      </p:sp>
      <p:sp>
        <p:nvSpPr>
          <p:cNvPr id="11" name="Rectangle 10"/>
          <p:cNvSpPr/>
          <p:nvPr/>
        </p:nvSpPr>
        <p:spPr>
          <a:xfrm>
            <a:off x="261169" y="4596965"/>
            <a:ext cx="1948631" cy="646331"/>
          </a:xfrm>
          <a:prstGeom prst="rect">
            <a:avLst/>
          </a:prstGeom>
        </p:spPr>
        <p:txBody>
          <a:bodyPr wrap="square">
            <a:spAutoFit/>
          </a:bodyPr>
          <a:lstStyle/>
          <a:p>
            <a:pPr>
              <a:lnSpc>
                <a:spcPct val="150000"/>
              </a:lnSpc>
            </a:pPr>
            <a:r>
              <a:rPr lang="en-US" sz="2400" b="1" dirty="0">
                <a:solidFill>
                  <a:srgbClr val="2929FF"/>
                </a:solidFill>
                <a:latin typeface="Bahnschrift Condensed" panose="020B0502040204020203" pitchFamily="34" charset="0"/>
                <a:cs typeface="Times New Roman" panose="02020603050405020304" pitchFamily="18" charset="0"/>
              </a:rPr>
              <a:t>Answer : </a:t>
            </a:r>
            <a:r>
              <a:rPr lang="en-US" sz="2400" b="1" dirty="0" smtClean="0">
                <a:solidFill>
                  <a:srgbClr val="2929FF"/>
                </a:solidFill>
                <a:latin typeface="Bahnschrift Condensed" panose="020B0502040204020203" pitchFamily="34" charset="0"/>
                <a:cs typeface="Times New Roman" panose="02020603050405020304" pitchFamily="18" charset="0"/>
              </a:rPr>
              <a:t>True. </a:t>
            </a:r>
            <a:endParaRPr lang="en-US" sz="2400" b="1" dirty="0">
              <a:solidFill>
                <a:srgbClr val="2929FF"/>
              </a:solidFill>
              <a:latin typeface="Bahnschrift Condensed" panose="020B0502040204020203" pitchFamily="34" charset="0"/>
              <a:cs typeface="Times New Roman" panose="02020603050405020304" pitchFamily="18" charset="0"/>
            </a:endParaRPr>
          </a:p>
        </p:txBody>
      </p:sp>
      <p:sp>
        <p:nvSpPr>
          <p:cNvPr id="12" name="Rectangle 11"/>
          <p:cNvSpPr/>
          <p:nvPr/>
        </p:nvSpPr>
        <p:spPr>
          <a:xfrm>
            <a:off x="275303" y="5816958"/>
            <a:ext cx="1858297" cy="646331"/>
          </a:xfrm>
          <a:prstGeom prst="rect">
            <a:avLst/>
          </a:prstGeom>
        </p:spPr>
        <p:txBody>
          <a:bodyPr wrap="square">
            <a:spAutoFit/>
          </a:bodyPr>
          <a:lstStyle/>
          <a:p>
            <a:pPr>
              <a:lnSpc>
                <a:spcPct val="150000"/>
              </a:lnSpc>
            </a:pPr>
            <a:r>
              <a:rPr lang="en-US" sz="2400" b="1" dirty="0">
                <a:solidFill>
                  <a:srgbClr val="2929FF"/>
                </a:solidFill>
                <a:latin typeface="Bahnschrift Condensed" panose="020B0502040204020203" pitchFamily="34" charset="0"/>
                <a:cs typeface="Times New Roman" panose="02020603050405020304" pitchFamily="18" charset="0"/>
              </a:rPr>
              <a:t>Answer : </a:t>
            </a:r>
            <a:r>
              <a:rPr lang="en-US" sz="2400" b="1" dirty="0" smtClean="0">
                <a:solidFill>
                  <a:srgbClr val="2929FF"/>
                </a:solidFill>
                <a:latin typeface="Bahnschrift Condensed" panose="020B0502040204020203" pitchFamily="34" charset="0"/>
                <a:cs typeface="Times New Roman" panose="02020603050405020304" pitchFamily="18" charset="0"/>
              </a:rPr>
              <a:t>True. </a:t>
            </a:r>
            <a:endParaRPr lang="en-US" sz="2400" b="1" dirty="0">
              <a:solidFill>
                <a:srgbClr val="2929FF"/>
              </a:solidFill>
              <a:latin typeface="Bahnschrift Condensed" panose="020B0502040204020203" pitchFamily="34" charset="0"/>
              <a:cs typeface="Times New Roman" panose="02020603050405020304" pitchFamily="18" charset="0"/>
            </a:endParaRPr>
          </a:p>
        </p:txBody>
      </p:sp>
      <p:grpSp>
        <p:nvGrpSpPr>
          <p:cNvPr id="13" name="Group 12"/>
          <p:cNvGrpSpPr/>
          <p:nvPr/>
        </p:nvGrpSpPr>
        <p:grpSpPr>
          <a:xfrm>
            <a:off x="0" y="0"/>
            <a:ext cx="9144000" cy="7315200"/>
            <a:chOff x="0" y="0"/>
            <a:chExt cx="9144000" cy="7315200"/>
          </a:xfrm>
        </p:grpSpPr>
        <p:sp>
          <p:nvSpPr>
            <p:cNvPr id="14" name="Rectangle 13"/>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2281084" y="270650"/>
            <a:ext cx="4355691" cy="562622"/>
          </a:xfrm>
          <a:prstGeom prst="roundRect">
            <a:avLst>
              <a:gd name="adj" fmla="val 50000"/>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2929FF"/>
                </a:solidFill>
                <a:latin typeface="Rockwell" panose="02060603020205020403" pitchFamily="18" charset="0"/>
              </a:rPr>
              <a:t>Individual work</a:t>
            </a:r>
          </a:p>
          <a:p>
            <a:pPr algn="ctr"/>
            <a:endParaRPr lang="en-US" sz="100" dirty="0"/>
          </a:p>
        </p:txBody>
      </p:sp>
    </p:spTree>
    <p:extLst>
      <p:ext uri="{BB962C8B-B14F-4D97-AF65-F5344CB8AC3E}">
        <p14:creationId xmlns:p14="http://schemas.microsoft.com/office/powerpoint/2010/main" val="494173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4"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7" y="1066800"/>
            <a:ext cx="8572500" cy="75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Rockwell" panose="02060603020205020403" pitchFamily="18" charset="0"/>
              </a:rPr>
              <a:t>E. Read the text further and write the answer to the following </a:t>
            </a:r>
            <a:r>
              <a:rPr lang="en-US" sz="2400" b="1" dirty="0" smtClean="0">
                <a:solidFill>
                  <a:schemeClr val="tx1"/>
                </a:solidFill>
                <a:latin typeface="Rockwell" panose="02060603020205020403" pitchFamily="18" charset="0"/>
              </a:rPr>
              <a:t>questions</a:t>
            </a:r>
            <a:endParaRPr lang="en-US" sz="2400" b="1" dirty="0">
              <a:solidFill>
                <a:schemeClr val="tx1"/>
              </a:solidFill>
              <a:latin typeface="Rockwell" panose="02060603020205020403" pitchFamily="18" charset="0"/>
            </a:endParaRPr>
          </a:p>
        </p:txBody>
      </p:sp>
      <p:pic>
        <p:nvPicPr>
          <p:cNvPr id="5" name="Picture 4" descr="source (2).gif"/>
          <p:cNvPicPr>
            <a:picLocks noChangeAspect="1"/>
          </p:cNvPicPr>
          <p:nvPr/>
        </p:nvPicPr>
        <p:blipFill>
          <a:blip r:embed="rId2"/>
          <a:stretch>
            <a:fillRect/>
          </a:stretch>
        </p:blipFill>
        <p:spPr>
          <a:xfrm rot="10088829">
            <a:off x="8018614" y="97129"/>
            <a:ext cx="1055297" cy="1055297"/>
          </a:xfrm>
          <a:prstGeom prst="rect">
            <a:avLst/>
          </a:prstGeom>
        </p:spPr>
      </p:pic>
      <p:sp>
        <p:nvSpPr>
          <p:cNvPr id="6" name="Rectangle 5"/>
          <p:cNvSpPr/>
          <p:nvPr/>
        </p:nvSpPr>
        <p:spPr>
          <a:xfrm>
            <a:off x="221842" y="3066527"/>
            <a:ext cx="8428703" cy="403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Rockwell" panose="02060603020205020403" pitchFamily="18" charset="0"/>
              </a:rPr>
              <a:t>2</a:t>
            </a:r>
            <a:r>
              <a:rPr lang="en-US" sz="2400" b="1" dirty="0">
                <a:solidFill>
                  <a:schemeClr val="tx1"/>
                </a:solidFill>
                <a:latin typeface="Rockwell" panose="02060603020205020403" pitchFamily="18" charset="0"/>
              </a:rPr>
              <a:t>. How many days a week does the market sit</a:t>
            </a:r>
            <a:r>
              <a:rPr lang="en-US" sz="2400" b="1" dirty="0" smtClean="0">
                <a:solidFill>
                  <a:schemeClr val="tx1"/>
                </a:solidFill>
                <a:latin typeface="Rockwell" panose="02060603020205020403" pitchFamily="18" charset="0"/>
              </a:rPr>
              <a:t>?</a:t>
            </a:r>
            <a:endParaRPr lang="en-US" sz="2400" b="1" dirty="0">
              <a:solidFill>
                <a:schemeClr val="tx1"/>
              </a:solidFill>
              <a:latin typeface="Rockwell" panose="02060603020205020403" pitchFamily="18" charset="0"/>
            </a:endParaRPr>
          </a:p>
        </p:txBody>
      </p:sp>
      <p:sp>
        <p:nvSpPr>
          <p:cNvPr id="4" name="Rectangle 3"/>
          <p:cNvSpPr/>
          <p:nvPr/>
        </p:nvSpPr>
        <p:spPr>
          <a:xfrm>
            <a:off x="221841" y="2074385"/>
            <a:ext cx="8831211" cy="954107"/>
          </a:xfrm>
          <a:prstGeom prst="rect">
            <a:avLst/>
          </a:prstGeom>
        </p:spPr>
        <p:txBody>
          <a:bodyPr wrap="square">
            <a:spAutoFit/>
          </a:bodyPr>
          <a:lstStyle/>
          <a:p>
            <a:r>
              <a:rPr lang="en-US" sz="2800" b="1" dirty="0">
                <a:solidFill>
                  <a:srgbClr val="2929FF"/>
                </a:solidFill>
                <a:latin typeface="Bahnschrift Condensed" panose="020B0502040204020203" pitchFamily="34" charset="0"/>
                <a:cs typeface="Times New Roman" panose="02020603050405020304" pitchFamily="18" charset="0"/>
              </a:rPr>
              <a:t>Answer : </a:t>
            </a:r>
            <a:r>
              <a:rPr lang="en-US" sz="2800" b="1" dirty="0" err="1">
                <a:solidFill>
                  <a:srgbClr val="2929FF"/>
                </a:solidFill>
                <a:latin typeface="Bahnschrift Condensed" panose="020B0502040204020203" pitchFamily="34" charset="0"/>
                <a:cs typeface="Times New Roman" panose="02020603050405020304" pitchFamily="18" charset="0"/>
              </a:rPr>
              <a:t>Tha</a:t>
            </a:r>
            <a:r>
              <a:rPr lang="en-US" sz="2800" b="1" dirty="0">
                <a:solidFill>
                  <a:srgbClr val="2929FF"/>
                </a:solidFill>
                <a:latin typeface="Bahnschrift Condensed" panose="020B0502040204020203" pitchFamily="34" charset="0"/>
                <a:cs typeface="Times New Roman" panose="02020603050405020304" pitchFamily="18" charset="0"/>
              </a:rPr>
              <a:t> </a:t>
            </a:r>
            <a:r>
              <a:rPr lang="en-US" sz="2800" b="1" dirty="0" err="1">
                <a:solidFill>
                  <a:srgbClr val="2929FF"/>
                </a:solidFill>
                <a:latin typeface="Bahnschrift Condensed" panose="020B0502040204020203" pitchFamily="34" charset="0"/>
                <a:cs typeface="Times New Roman" panose="02020603050405020304" pitchFamily="18" charset="0"/>
              </a:rPr>
              <a:t>Kha</a:t>
            </a:r>
            <a:r>
              <a:rPr lang="en-US" sz="2800" b="1" dirty="0">
                <a:solidFill>
                  <a:srgbClr val="2929FF"/>
                </a:solidFill>
                <a:latin typeface="Bahnschrift Condensed" panose="020B0502040204020203" pitchFamily="34" charset="0"/>
                <a:cs typeface="Times New Roman" panose="02020603050405020304" pitchFamily="18" charset="0"/>
              </a:rPr>
              <a:t> floating market is traditional because it used to sit only six or seven days a month depending on the phase of the moon.</a:t>
            </a:r>
          </a:p>
        </p:txBody>
      </p:sp>
      <p:sp>
        <p:nvSpPr>
          <p:cNvPr id="8" name="Rectangle 7"/>
          <p:cNvSpPr/>
          <p:nvPr/>
        </p:nvSpPr>
        <p:spPr>
          <a:xfrm>
            <a:off x="236589" y="3682667"/>
            <a:ext cx="8831211" cy="954107"/>
          </a:xfrm>
          <a:prstGeom prst="rect">
            <a:avLst/>
          </a:prstGeom>
        </p:spPr>
        <p:txBody>
          <a:bodyPr wrap="square">
            <a:spAutoFit/>
          </a:bodyPr>
          <a:lstStyle/>
          <a:p>
            <a:r>
              <a:rPr lang="en-US" sz="2800" b="1" dirty="0">
                <a:solidFill>
                  <a:srgbClr val="2929FF"/>
                </a:solidFill>
                <a:latin typeface="Bahnschrift Condensed" panose="020B0502040204020203" pitchFamily="34" charset="0"/>
                <a:cs typeface="Times New Roman" panose="02020603050405020304" pitchFamily="18" charset="0"/>
              </a:rPr>
              <a:t>Answer : </a:t>
            </a:r>
            <a:r>
              <a:rPr lang="en-US" sz="2800" b="1" dirty="0" smtClean="0">
                <a:solidFill>
                  <a:srgbClr val="2929FF"/>
                </a:solidFill>
                <a:latin typeface="Bahnschrift Condensed" panose="020B0502040204020203" pitchFamily="34" charset="0"/>
                <a:cs typeface="Times New Roman" panose="02020603050405020304" pitchFamily="18" charset="0"/>
              </a:rPr>
              <a:t>The </a:t>
            </a:r>
            <a:r>
              <a:rPr lang="en-US" sz="2800" b="1" dirty="0">
                <a:solidFill>
                  <a:srgbClr val="2929FF"/>
                </a:solidFill>
                <a:latin typeface="Bahnschrift Condensed" panose="020B0502040204020203" pitchFamily="34" charset="0"/>
                <a:cs typeface="Times New Roman" panose="02020603050405020304" pitchFamily="18" charset="0"/>
              </a:rPr>
              <a:t>market sits three days a week. The days are Friday, </a:t>
            </a:r>
            <a:r>
              <a:rPr lang="en-US" sz="2800" b="1" dirty="0" smtClean="0">
                <a:solidFill>
                  <a:srgbClr val="2929FF"/>
                </a:solidFill>
                <a:latin typeface="Bahnschrift Condensed" panose="020B0502040204020203" pitchFamily="34" charset="0"/>
                <a:cs typeface="Times New Roman" panose="02020603050405020304" pitchFamily="18" charset="0"/>
              </a:rPr>
              <a:t>Saturday and </a:t>
            </a:r>
            <a:r>
              <a:rPr lang="en-US" sz="2800" b="1" dirty="0">
                <a:solidFill>
                  <a:srgbClr val="2929FF"/>
                </a:solidFill>
                <a:latin typeface="Bahnschrift Condensed" panose="020B0502040204020203" pitchFamily="34" charset="0"/>
                <a:cs typeface="Times New Roman" panose="02020603050405020304" pitchFamily="18" charset="0"/>
              </a:rPr>
              <a:t>Sunday.</a:t>
            </a:r>
          </a:p>
        </p:txBody>
      </p:sp>
      <p:sp>
        <p:nvSpPr>
          <p:cNvPr id="10" name="Rectangle 9"/>
          <p:cNvSpPr/>
          <p:nvPr/>
        </p:nvSpPr>
        <p:spPr>
          <a:xfrm>
            <a:off x="258714" y="4670790"/>
            <a:ext cx="8572500" cy="929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smtClean="0">
                <a:solidFill>
                  <a:schemeClr val="tx1"/>
                </a:solidFill>
                <a:latin typeface="Rockwell" panose="02060603020205020403" pitchFamily="18" charset="0"/>
              </a:rPr>
              <a:t>3</a:t>
            </a:r>
            <a:r>
              <a:rPr lang="en-US" sz="2100" b="1" dirty="0">
                <a:solidFill>
                  <a:schemeClr val="tx1"/>
                </a:solidFill>
                <a:latin typeface="Rockwell" panose="02060603020205020403" pitchFamily="18" charset="0"/>
              </a:rPr>
              <a:t>. Why do you think people at the floating market know each other so well</a:t>
            </a:r>
            <a:r>
              <a:rPr lang="en-US" sz="2100" b="1" dirty="0" smtClean="0">
                <a:solidFill>
                  <a:schemeClr val="tx1"/>
                </a:solidFill>
                <a:latin typeface="Rockwell" panose="02060603020205020403" pitchFamily="18" charset="0"/>
              </a:rPr>
              <a:t>?</a:t>
            </a:r>
            <a:endParaRPr lang="en-US" sz="2100" b="1" dirty="0">
              <a:solidFill>
                <a:schemeClr val="tx1"/>
              </a:solidFill>
              <a:latin typeface="Rockwell" panose="02060603020205020403" pitchFamily="18" charset="0"/>
            </a:endParaRPr>
          </a:p>
        </p:txBody>
      </p:sp>
      <p:sp>
        <p:nvSpPr>
          <p:cNvPr id="11" name="Rectangle 10"/>
          <p:cNvSpPr/>
          <p:nvPr/>
        </p:nvSpPr>
        <p:spPr>
          <a:xfrm>
            <a:off x="221842" y="5638800"/>
            <a:ext cx="8831211" cy="1384995"/>
          </a:xfrm>
          <a:prstGeom prst="rect">
            <a:avLst/>
          </a:prstGeom>
        </p:spPr>
        <p:txBody>
          <a:bodyPr wrap="square">
            <a:spAutoFit/>
          </a:bodyPr>
          <a:lstStyle/>
          <a:p>
            <a:pPr algn="just"/>
            <a:r>
              <a:rPr lang="en-US" sz="2800" b="1" dirty="0">
                <a:solidFill>
                  <a:srgbClr val="2929FF"/>
                </a:solidFill>
                <a:latin typeface="Bahnschrift Condensed" panose="020B0502040204020203" pitchFamily="34" charset="0"/>
                <a:cs typeface="Times New Roman" panose="02020603050405020304" pitchFamily="18" charset="0"/>
              </a:rPr>
              <a:t>Answer : I think people at the floating market know each other so well because they were seen smiling and calling each other by name. Besides, they live in the same place.</a:t>
            </a:r>
          </a:p>
        </p:txBody>
      </p:sp>
      <p:grpSp>
        <p:nvGrpSpPr>
          <p:cNvPr id="12" name="Group 11"/>
          <p:cNvGrpSpPr/>
          <p:nvPr/>
        </p:nvGrpSpPr>
        <p:grpSpPr>
          <a:xfrm>
            <a:off x="0" y="0"/>
            <a:ext cx="9144000" cy="7315200"/>
            <a:chOff x="0" y="0"/>
            <a:chExt cx="9144000" cy="7315200"/>
          </a:xfrm>
        </p:grpSpPr>
        <p:sp>
          <p:nvSpPr>
            <p:cNvPr id="13" name="Rectangle 12"/>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p:cNvSpPr/>
          <p:nvPr/>
        </p:nvSpPr>
        <p:spPr>
          <a:xfrm>
            <a:off x="2281084" y="270650"/>
            <a:ext cx="4355691" cy="562622"/>
          </a:xfrm>
          <a:prstGeom prst="roundRect">
            <a:avLst>
              <a:gd name="adj" fmla="val 50000"/>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2929FF"/>
                </a:solidFill>
                <a:latin typeface="Rockwell" panose="02060603020205020403" pitchFamily="18" charset="0"/>
              </a:rPr>
              <a:t>Group </a:t>
            </a:r>
            <a:r>
              <a:rPr lang="en-US" sz="3600" dirty="0">
                <a:solidFill>
                  <a:srgbClr val="2929FF"/>
                </a:solidFill>
                <a:latin typeface="Rockwell" panose="02060603020205020403" pitchFamily="18" charset="0"/>
              </a:rPr>
              <a:t>work</a:t>
            </a:r>
          </a:p>
          <a:p>
            <a:pPr algn="ctr"/>
            <a:endParaRPr lang="en-US" sz="100" dirty="0"/>
          </a:p>
        </p:txBody>
      </p:sp>
    </p:spTree>
    <p:extLst>
      <p:ext uri="{BB962C8B-B14F-4D97-AF65-F5344CB8AC3E}">
        <p14:creationId xmlns:p14="http://schemas.microsoft.com/office/powerpoint/2010/main" val="29115001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062" y="1352794"/>
            <a:ext cx="8686800" cy="4933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b="1" dirty="0">
                <a:solidFill>
                  <a:srgbClr val="00B0F0"/>
                </a:solidFill>
                <a:latin typeface="Rockwell" panose="02060603020205020403" pitchFamily="18" charset="0"/>
              </a:rPr>
              <a:t>They passed an hour and a half at the market and enjoyed the business. Then all of them were hungry. They rowed near the boat of an elderly woman, who was selling food. She welcomed them with a smile and showed them the foods. They bought the traditional and very popular food called ‘</a:t>
            </a:r>
            <a:r>
              <a:rPr lang="en-US" sz="2100" b="1" i="1" dirty="0">
                <a:solidFill>
                  <a:srgbClr val="00B0F0"/>
                </a:solidFill>
                <a:latin typeface="Rockwell" panose="02060603020205020403" pitchFamily="18" charset="0"/>
              </a:rPr>
              <a:t>Pad Thai</a:t>
            </a:r>
            <a:r>
              <a:rPr lang="en-US" sz="2100" b="1" dirty="0">
                <a:solidFill>
                  <a:srgbClr val="00B0F0"/>
                </a:solidFill>
                <a:latin typeface="Rockwell" panose="02060603020205020403" pitchFamily="18" charset="0"/>
              </a:rPr>
              <a:t>’, a kind of noodles with shrimps, tomato and some vegetables, with freshly roasted crushed peanut. The food was served in a bowl made from banana leaf. After Pad Thai, they ate `</a:t>
            </a:r>
            <a:r>
              <a:rPr lang="en-US" sz="2100" b="1" i="1" dirty="0" err="1">
                <a:solidFill>
                  <a:srgbClr val="00B0F0"/>
                </a:solidFill>
                <a:latin typeface="Rockwell" panose="02060603020205020403" pitchFamily="18" charset="0"/>
              </a:rPr>
              <a:t>Kanom</a:t>
            </a:r>
            <a:r>
              <a:rPr lang="en-US" sz="2100" b="1" i="1" dirty="0">
                <a:solidFill>
                  <a:srgbClr val="00B0F0"/>
                </a:solidFill>
                <a:latin typeface="Rockwell" panose="02060603020205020403" pitchFamily="18" charset="0"/>
              </a:rPr>
              <a:t> </a:t>
            </a:r>
            <a:r>
              <a:rPr lang="en-US" sz="2100" b="1" i="1" dirty="0" err="1">
                <a:solidFill>
                  <a:srgbClr val="00B0F0"/>
                </a:solidFill>
                <a:latin typeface="Rockwell" panose="02060603020205020403" pitchFamily="18" charset="0"/>
              </a:rPr>
              <a:t>Krok</a:t>
            </a:r>
            <a:r>
              <a:rPr lang="en-US" sz="2100" b="1" dirty="0">
                <a:solidFill>
                  <a:srgbClr val="00B0F0"/>
                </a:solidFill>
                <a:latin typeface="Rockwell" panose="02060603020205020403" pitchFamily="18" charset="0"/>
              </a:rPr>
              <a:t>'. It is a coconut pancake which is very sweet. The </a:t>
            </a:r>
            <a:r>
              <a:rPr lang="en-US" sz="2100" b="1" dirty="0" err="1">
                <a:solidFill>
                  <a:srgbClr val="00B0F0"/>
                </a:solidFill>
                <a:latin typeface="Rockwell" panose="02060603020205020403" pitchFamily="18" charset="0"/>
              </a:rPr>
              <a:t>Tha</a:t>
            </a:r>
            <a:r>
              <a:rPr lang="en-US" sz="2100" b="1" dirty="0">
                <a:solidFill>
                  <a:srgbClr val="00B0F0"/>
                </a:solidFill>
                <a:latin typeface="Rockwell" panose="02060603020205020403" pitchFamily="18" charset="0"/>
              </a:rPr>
              <a:t> </a:t>
            </a:r>
            <a:r>
              <a:rPr lang="en-US" sz="2100" b="1" dirty="0" err="1">
                <a:solidFill>
                  <a:srgbClr val="00B0F0"/>
                </a:solidFill>
                <a:latin typeface="Rockwell" panose="02060603020205020403" pitchFamily="18" charset="0"/>
              </a:rPr>
              <a:t>Kha</a:t>
            </a:r>
            <a:r>
              <a:rPr lang="en-US" sz="2100" b="1" dirty="0">
                <a:solidFill>
                  <a:srgbClr val="00B0F0"/>
                </a:solidFill>
                <a:latin typeface="Rockwell" panose="02060603020205020403" pitchFamily="18" charset="0"/>
              </a:rPr>
              <a:t> people are simple and easy going. They are very friendly and polite. They do not understand English or any other language. Yet they have a way to communicate with </a:t>
            </a:r>
            <a:r>
              <a:rPr lang="en-US" sz="2100" b="1" dirty="0" err="1">
                <a:solidFill>
                  <a:srgbClr val="00B0F0"/>
                </a:solidFill>
                <a:latin typeface="Rockwell" panose="02060603020205020403" pitchFamily="18" charset="0"/>
              </a:rPr>
              <a:t>Mita</a:t>
            </a:r>
            <a:r>
              <a:rPr lang="en-US" sz="2100" b="1" dirty="0">
                <a:solidFill>
                  <a:srgbClr val="00B0F0"/>
                </a:solidFill>
                <a:latin typeface="Rockwell" panose="02060603020205020403" pitchFamily="18" charset="0"/>
              </a:rPr>
              <a:t> and others. </a:t>
            </a:r>
            <a:r>
              <a:rPr lang="en-US" sz="2100" b="1" dirty="0" err="1">
                <a:solidFill>
                  <a:srgbClr val="00B0F0"/>
                </a:solidFill>
                <a:latin typeface="Rockwell" panose="02060603020205020403" pitchFamily="18" charset="0"/>
              </a:rPr>
              <a:t>Mita</a:t>
            </a:r>
            <a:r>
              <a:rPr lang="en-US" sz="2100" b="1" dirty="0">
                <a:solidFill>
                  <a:srgbClr val="00B0F0"/>
                </a:solidFill>
                <a:latin typeface="Rockwell" panose="02060603020205020403" pitchFamily="18" charset="0"/>
              </a:rPr>
              <a:t> was delighted to see a traditional Thai floating market. She took a lot of pictures with the elderly sellers.</a:t>
            </a:r>
            <a:endParaRPr lang="en-US" sz="2100" dirty="0">
              <a:solidFill>
                <a:srgbClr val="00B0F0"/>
              </a:solidFill>
              <a:latin typeface="Rockwell" panose="02060603020205020403" pitchFamily="18" charset="0"/>
            </a:endParaRPr>
          </a:p>
        </p:txBody>
      </p:sp>
      <p:pic>
        <p:nvPicPr>
          <p:cNvPr id="5" name="Picture 4" descr="source (2).gif"/>
          <p:cNvPicPr>
            <a:picLocks noChangeAspect="1"/>
          </p:cNvPicPr>
          <p:nvPr/>
        </p:nvPicPr>
        <p:blipFill>
          <a:blip r:embed="rId2"/>
          <a:stretch>
            <a:fillRect/>
          </a:stretch>
        </p:blipFill>
        <p:spPr>
          <a:xfrm rot="10088829">
            <a:off x="8018614" y="97129"/>
            <a:ext cx="1055297" cy="1055297"/>
          </a:xfrm>
          <a:prstGeom prst="rect">
            <a:avLst/>
          </a:prstGeom>
        </p:spPr>
      </p:pic>
      <p:grpSp>
        <p:nvGrpSpPr>
          <p:cNvPr id="6" name="Group 5"/>
          <p:cNvGrpSpPr/>
          <p:nvPr/>
        </p:nvGrpSpPr>
        <p:grpSpPr>
          <a:xfrm>
            <a:off x="0" y="0"/>
            <a:ext cx="9144000" cy="7315200"/>
            <a:chOff x="0" y="0"/>
            <a:chExt cx="9144000" cy="7315200"/>
          </a:xfrm>
        </p:grpSpPr>
        <p:sp>
          <p:nvSpPr>
            <p:cNvPr id="7" name="Rectangle 6"/>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6645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178" y="988803"/>
            <a:ext cx="571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Rockwell" panose="02060603020205020403" pitchFamily="18" charset="0"/>
            </a:endParaRPr>
          </a:p>
          <a:p>
            <a:pPr algn="ctr"/>
            <a:r>
              <a:rPr lang="en-US" sz="2800" dirty="0">
                <a:solidFill>
                  <a:schemeClr val="tx1"/>
                </a:solidFill>
                <a:latin typeface="Rockwell" panose="02060603020205020403" pitchFamily="18" charset="0"/>
              </a:rPr>
              <a:t>Answer the following questions.                           </a:t>
            </a:r>
          </a:p>
          <a:p>
            <a:pPr algn="just"/>
            <a:endParaRPr lang="en-US" sz="2800" dirty="0">
              <a:solidFill>
                <a:schemeClr val="tx1"/>
              </a:solidFill>
              <a:latin typeface="Rockwell" panose="02060603020205020403" pitchFamily="18" charset="0"/>
            </a:endParaRPr>
          </a:p>
        </p:txBody>
      </p:sp>
      <p:pic>
        <p:nvPicPr>
          <p:cNvPr id="4" name="Picture 3" descr="source (2).gif"/>
          <p:cNvPicPr>
            <a:picLocks noChangeAspect="1"/>
          </p:cNvPicPr>
          <p:nvPr/>
        </p:nvPicPr>
        <p:blipFill>
          <a:blip r:embed="rId2"/>
          <a:stretch>
            <a:fillRect/>
          </a:stretch>
        </p:blipFill>
        <p:spPr>
          <a:xfrm rot="10088829">
            <a:off x="8018614" y="97129"/>
            <a:ext cx="1055297" cy="1055297"/>
          </a:xfrm>
          <a:prstGeom prst="rect">
            <a:avLst/>
          </a:prstGeom>
        </p:spPr>
      </p:pic>
      <p:sp>
        <p:nvSpPr>
          <p:cNvPr id="5" name="Rectangle 4"/>
          <p:cNvSpPr/>
          <p:nvPr/>
        </p:nvSpPr>
        <p:spPr>
          <a:xfrm>
            <a:off x="279791" y="4851783"/>
            <a:ext cx="8229600" cy="623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Rockwell" panose="02060603020205020403" pitchFamily="18" charset="0"/>
            </a:endParaRPr>
          </a:p>
          <a:p>
            <a:pPr marL="342900" indent="-342900" algn="just">
              <a:buAutoNum type="arabicPeriod"/>
            </a:pPr>
            <a:endParaRPr lang="en-US" sz="2800" dirty="0" smtClean="0">
              <a:solidFill>
                <a:schemeClr val="tx1"/>
              </a:solidFill>
              <a:latin typeface="Rockwell" panose="02060603020205020403" pitchFamily="18" charset="0"/>
            </a:endParaRPr>
          </a:p>
          <a:p>
            <a:pPr algn="just"/>
            <a:r>
              <a:rPr lang="en-US" sz="2800" dirty="0" smtClean="0">
                <a:solidFill>
                  <a:schemeClr val="tx1"/>
                </a:solidFill>
                <a:latin typeface="Rockwell" panose="02060603020205020403" pitchFamily="18" charset="0"/>
              </a:rPr>
              <a:t>3. What </a:t>
            </a:r>
            <a:r>
              <a:rPr lang="en-US" sz="2800" dirty="0">
                <a:solidFill>
                  <a:schemeClr val="tx1"/>
                </a:solidFill>
                <a:latin typeface="Rockwell" panose="02060603020205020403" pitchFamily="18" charset="0"/>
              </a:rPr>
              <a:t>does the phrase ‘easy going’ mean?                                          </a:t>
            </a:r>
          </a:p>
          <a:p>
            <a:pPr algn="just"/>
            <a:endParaRPr lang="en-US" sz="2800" dirty="0">
              <a:solidFill>
                <a:schemeClr val="tx1"/>
              </a:solidFill>
              <a:latin typeface="Rockwell" panose="02060603020205020403" pitchFamily="18" charset="0"/>
            </a:endParaRPr>
          </a:p>
          <a:p>
            <a:pPr algn="just"/>
            <a:endParaRPr lang="en-US" sz="2800" dirty="0">
              <a:solidFill>
                <a:schemeClr val="tx1"/>
              </a:solidFill>
              <a:latin typeface="Rockwell" panose="02060603020205020403" pitchFamily="18" charset="0"/>
            </a:endParaRPr>
          </a:p>
        </p:txBody>
      </p:sp>
      <p:sp>
        <p:nvSpPr>
          <p:cNvPr id="6" name="Rectangle 5"/>
          <p:cNvSpPr/>
          <p:nvPr/>
        </p:nvSpPr>
        <p:spPr>
          <a:xfrm>
            <a:off x="491614" y="1637730"/>
            <a:ext cx="571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Rockwell" panose="02060603020205020403" pitchFamily="18" charset="0"/>
            </a:endParaRPr>
          </a:p>
          <a:p>
            <a:pPr marL="342900" indent="-342900" algn="just">
              <a:buAutoNum type="arabicPeriod"/>
            </a:pPr>
            <a:r>
              <a:rPr lang="en-US" sz="2800" dirty="0">
                <a:solidFill>
                  <a:schemeClr val="tx1"/>
                </a:solidFill>
                <a:latin typeface="Rockwell" panose="02060603020205020403" pitchFamily="18" charset="0"/>
              </a:rPr>
              <a:t>Who were hungry?</a:t>
            </a:r>
          </a:p>
          <a:p>
            <a:pPr algn="just"/>
            <a:endParaRPr lang="en-US" sz="2800" dirty="0">
              <a:solidFill>
                <a:schemeClr val="tx1"/>
              </a:solidFill>
              <a:latin typeface="Rockwell" panose="02060603020205020403" pitchFamily="18" charset="0"/>
            </a:endParaRPr>
          </a:p>
        </p:txBody>
      </p:sp>
      <p:sp>
        <p:nvSpPr>
          <p:cNvPr id="7" name="Rectangle 6"/>
          <p:cNvSpPr/>
          <p:nvPr/>
        </p:nvSpPr>
        <p:spPr>
          <a:xfrm>
            <a:off x="467032" y="2191145"/>
            <a:ext cx="5715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Rockwell" panose="02060603020205020403" pitchFamily="18" charset="0"/>
            </a:endParaRPr>
          </a:p>
          <a:p>
            <a:pPr algn="just"/>
            <a:r>
              <a:rPr lang="en-US" sz="2800" dirty="0" err="1" smtClean="0">
                <a:solidFill>
                  <a:srgbClr val="2929FF"/>
                </a:solidFill>
                <a:latin typeface="Rockwell" panose="02060603020205020403" pitchFamily="18" charset="0"/>
              </a:rPr>
              <a:t>Ans:All</a:t>
            </a:r>
            <a:r>
              <a:rPr lang="en-US" sz="2800" dirty="0" smtClean="0">
                <a:solidFill>
                  <a:srgbClr val="2929FF"/>
                </a:solidFill>
                <a:latin typeface="Rockwell" panose="02060603020205020403" pitchFamily="18" charset="0"/>
              </a:rPr>
              <a:t> of them were hungry.</a:t>
            </a:r>
            <a:endParaRPr lang="en-US" sz="2800" dirty="0">
              <a:solidFill>
                <a:srgbClr val="2929FF"/>
              </a:solidFill>
              <a:latin typeface="Rockwell" panose="02060603020205020403" pitchFamily="18" charset="0"/>
            </a:endParaRPr>
          </a:p>
          <a:p>
            <a:pPr algn="just"/>
            <a:endParaRPr lang="en-US" sz="2800" dirty="0">
              <a:solidFill>
                <a:schemeClr val="tx1"/>
              </a:solidFill>
              <a:latin typeface="Rockwell" panose="02060603020205020403" pitchFamily="18" charset="0"/>
            </a:endParaRPr>
          </a:p>
        </p:txBody>
      </p:sp>
      <p:sp>
        <p:nvSpPr>
          <p:cNvPr id="8" name="Rectangle 7"/>
          <p:cNvSpPr/>
          <p:nvPr/>
        </p:nvSpPr>
        <p:spPr>
          <a:xfrm>
            <a:off x="457200" y="3163871"/>
            <a:ext cx="8561439"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Rockwell" panose="02060603020205020403" pitchFamily="18" charset="0"/>
            </a:endParaRPr>
          </a:p>
          <a:p>
            <a:pPr algn="just"/>
            <a:r>
              <a:rPr lang="en-US" sz="2800" dirty="0" smtClean="0">
                <a:solidFill>
                  <a:schemeClr val="tx1"/>
                </a:solidFill>
                <a:latin typeface="Rockwell" panose="02060603020205020403" pitchFamily="18" charset="0"/>
              </a:rPr>
              <a:t>2. How </a:t>
            </a:r>
            <a:r>
              <a:rPr lang="en-US" sz="2800" dirty="0">
                <a:solidFill>
                  <a:schemeClr val="tx1"/>
                </a:solidFill>
                <a:latin typeface="Rockwell" panose="02060603020205020403" pitchFamily="18" charset="0"/>
              </a:rPr>
              <a:t>did the elderly woman know that </a:t>
            </a:r>
            <a:r>
              <a:rPr lang="en-US" sz="2800" dirty="0" err="1">
                <a:solidFill>
                  <a:schemeClr val="tx1"/>
                </a:solidFill>
                <a:latin typeface="Rockwell" panose="02060603020205020403" pitchFamily="18" charset="0"/>
              </a:rPr>
              <a:t>Mita</a:t>
            </a:r>
            <a:r>
              <a:rPr lang="en-US" sz="2800" dirty="0">
                <a:solidFill>
                  <a:schemeClr val="tx1"/>
                </a:solidFill>
                <a:latin typeface="Rockwell" panose="02060603020205020403" pitchFamily="18" charset="0"/>
              </a:rPr>
              <a:t> and others  want to buy food?</a:t>
            </a:r>
          </a:p>
          <a:p>
            <a:pPr algn="just"/>
            <a:endParaRPr lang="en-US" sz="2800" dirty="0">
              <a:solidFill>
                <a:schemeClr val="tx1"/>
              </a:solidFill>
              <a:latin typeface="Rockwell" panose="02060603020205020403" pitchFamily="18" charset="0"/>
            </a:endParaRPr>
          </a:p>
        </p:txBody>
      </p:sp>
      <p:sp>
        <p:nvSpPr>
          <p:cNvPr id="9" name="Rectangle 8"/>
          <p:cNvSpPr/>
          <p:nvPr/>
        </p:nvSpPr>
        <p:spPr>
          <a:xfrm>
            <a:off x="467032" y="4007826"/>
            <a:ext cx="8372168" cy="1045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Rockwell" panose="02060603020205020403" pitchFamily="18" charset="0"/>
            </a:endParaRPr>
          </a:p>
          <a:p>
            <a:pPr algn="just"/>
            <a:r>
              <a:rPr lang="en-US" sz="2800" dirty="0" err="1" smtClean="0">
                <a:solidFill>
                  <a:srgbClr val="2929FF"/>
                </a:solidFill>
                <a:latin typeface="Rockwell" panose="02060603020205020403" pitchFamily="18" charset="0"/>
              </a:rPr>
              <a:t>Ans</a:t>
            </a:r>
            <a:r>
              <a:rPr lang="en-US" sz="2800" dirty="0" smtClean="0">
                <a:solidFill>
                  <a:srgbClr val="2929FF"/>
                </a:solidFill>
                <a:latin typeface="Rockwell" panose="02060603020205020403" pitchFamily="18" charset="0"/>
              </a:rPr>
              <a:t>: The elderly woman know that </a:t>
            </a:r>
            <a:r>
              <a:rPr lang="en-US" sz="2800" dirty="0" err="1" smtClean="0">
                <a:solidFill>
                  <a:srgbClr val="2929FF"/>
                </a:solidFill>
                <a:latin typeface="Rockwell" panose="02060603020205020403" pitchFamily="18" charset="0"/>
              </a:rPr>
              <a:t>Mita</a:t>
            </a:r>
            <a:r>
              <a:rPr lang="en-US" sz="2800" dirty="0" smtClean="0">
                <a:solidFill>
                  <a:srgbClr val="2929FF"/>
                </a:solidFill>
                <a:latin typeface="Rockwell" panose="02060603020205020403" pitchFamily="18" charset="0"/>
              </a:rPr>
              <a:t> and others want to buy food.</a:t>
            </a:r>
            <a:endParaRPr lang="en-US" sz="2800" dirty="0">
              <a:solidFill>
                <a:srgbClr val="2929FF"/>
              </a:solidFill>
              <a:latin typeface="Rockwell" panose="02060603020205020403" pitchFamily="18" charset="0"/>
            </a:endParaRPr>
          </a:p>
          <a:p>
            <a:pPr algn="just"/>
            <a:endParaRPr lang="en-US" sz="2800" dirty="0">
              <a:solidFill>
                <a:schemeClr val="tx1"/>
              </a:solidFill>
              <a:latin typeface="Rockwell" panose="02060603020205020403" pitchFamily="18" charset="0"/>
            </a:endParaRPr>
          </a:p>
        </p:txBody>
      </p:sp>
      <p:sp>
        <p:nvSpPr>
          <p:cNvPr id="10" name="Rectangle 9"/>
          <p:cNvSpPr/>
          <p:nvPr/>
        </p:nvSpPr>
        <p:spPr>
          <a:xfrm>
            <a:off x="422786" y="5475764"/>
            <a:ext cx="8416413" cy="1458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Rockwell" panose="02060603020205020403" pitchFamily="18" charset="0"/>
            </a:endParaRPr>
          </a:p>
          <a:p>
            <a:pPr algn="just"/>
            <a:r>
              <a:rPr lang="en-US" sz="2800" dirty="0" err="1" smtClean="0">
                <a:solidFill>
                  <a:srgbClr val="2929FF"/>
                </a:solidFill>
                <a:latin typeface="Rockwell" panose="02060603020205020403" pitchFamily="18" charset="0"/>
              </a:rPr>
              <a:t>Ans</a:t>
            </a:r>
            <a:r>
              <a:rPr lang="en-US" sz="2800" dirty="0" smtClean="0">
                <a:solidFill>
                  <a:srgbClr val="2929FF"/>
                </a:solidFill>
                <a:latin typeface="Rockwell" panose="02060603020205020403" pitchFamily="18" charset="0"/>
              </a:rPr>
              <a:t>: The phrase easy going means relaxed and happy to accept things without worrying or getting angry.</a:t>
            </a:r>
            <a:endParaRPr lang="en-US" sz="2800" dirty="0">
              <a:solidFill>
                <a:srgbClr val="2929FF"/>
              </a:solidFill>
              <a:latin typeface="Rockwell" panose="02060603020205020403" pitchFamily="18" charset="0"/>
            </a:endParaRPr>
          </a:p>
          <a:p>
            <a:pPr algn="just"/>
            <a:endParaRPr lang="en-US" sz="2800" dirty="0">
              <a:solidFill>
                <a:schemeClr val="tx1"/>
              </a:solidFill>
              <a:latin typeface="Rockwell" panose="02060603020205020403" pitchFamily="18" charset="0"/>
            </a:endParaRPr>
          </a:p>
        </p:txBody>
      </p:sp>
      <p:grpSp>
        <p:nvGrpSpPr>
          <p:cNvPr id="11" name="Group 10"/>
          <p:cNvGrpSpPr/>
          <p:nvPr/>
        </p:nvGrpSpPr>
        <p:grpSpPr>
          <a:xfrm>
            <a:off x="0" y="0"/>
            <a:ext cx="9144000" cy="7315200"/>
            <a:chOff x="0" y="0"/>
            <a:chExt cx="9144000" cy="7315200"/>
          </a:xfrm>
        </p:grpSpPr>
        <p:sp>
          <p:nvSpPr>
            <p:cNvPr id="12" name="Rectangle 11"/>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14"/>
          <p:cNvSpPr/>
          <p:nvPr/>
        </p:nvSpPr>
        <p:spPr>
          <a:xfrm>
            <a:off x="1981200" y="278107"/>
            <a:ext cx="4355691" cy="562622"/>
          </a:xfrm>
          <a:prstGeom prst="roundRect">
            <a:avLst>
              <a:gd name="adj" fmla="val 50000"/>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2929FF"/>
                </a:solidFill>
                <a:latin typeface="Rockwell" panose="02060603020205020403" pitchFamily="18" charset="0"/>
              </a:rPr>
              <a:t>Evaluation</a:t>
            </a:r>
            <a:endParaRPr lang="en-US" sz="3600" dirty="0">
              <a:solidFill>
                <a:srgbClr val="2929FF"/>
              </a:solidFill>
              <a:latin typeface="Rockwell" panose="02060603020205020403" pitchFamily="18" charset="0"/>
            </a:endParaRPr>
          </a:p>
          <a:p>
            <a:pPr algn="ctr"/>
            <a:endParaRPr lang="en-US" sz="1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93" y="190783"/>
            <a:ext cx="9070072" cy="1180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Bahnschrift Condensed" panose="020B0502040204020203" pitchFamily="34" charset="0"/>
              </a:rPr>
              <a:t>G. Discuss in groups the following questions and write the answer.</a:t>
            </a:r>
          </a:p>
          <a:p>
            <a:pPr algn="just"/>
            <a:r>
              <a:rPr lang="en-US" sz="2400" dirty="0">
                <a:solidFill>
                  <a:schemeClr val="tx1"/>
                </a:solidFill>
                <a:latin typeface="Bahnschrift Condensed" panose="020B0502040204020203" pitchFamily="34" charset="0"/>
              </a:rPr>
              <a:t>Do you have anything like a </a:t>
            </a:r>
            <a:r>
              <a:rPr lang="en-US" sz="2400" dirty="0" err="1">
                <a:solidFill>
                  <a:schemeClr val="tx1"/>
                </a:solidFill>
                <a:latin typeface="Bahnschrift Condensed" panose="020B0502040204020203" pitchFamily="34" charset="0"/>
              </a:rPr>
              <a:t>Tha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Kha</a:t>
            </a:r>
            <a:r>
              <a:rPr lang="en-US" sz="2400" dirty="0">
                <a:solidFill>
                  <a:schemeClr val="tx1"/>
                </a:solidFill>
                <a:latin typeface="Bahnschrift Condensed" panose="020B0502040204020203" pitchFamily="34" charset="0"/>
              </a:rPr>
              <a:t> market in our country? If we have, where can you find it? If we don’t have discuss why we need it.</a:t>
            </a:r>
          </a:p>
        </p:txBody>
      </p:sp>
      <p:pic>
        <p:nvPicPr>
          <p:cNvPr id="5" name="Picture 4" descr="source (2).gif"/>
          <p:cNvPicPr>
            <a:picLocks noChangeAspect="1"/>
          </p:cNvPicPr>
          <p:nvPr/>
        </p:nvPicPr>
        <p:blipFill>
          <a:blip r:embed="rId2"/>
          <a:stretch>
            <a:fillRect/>
          </a:stretch>
        </p:blipFill>
        <p:spPr>
          <a:xfrm rot="10088829">
            <a:off x="8211168" y="77140"/>
            <a:ext cx="838123" cy="838123"/>
          </a:xfrm>
          <a:prstGeom prst="rect">
            <a:avLst/>
          </a:prstGeom>
        </p:spPr>
      </p:pic>
      <p:sp>
        <p:nvSpPr>
          <p:cNvPr id="3" name="Rectangle 1"/>
          <p:cNvSpPr>
            <a:spLocks noChangeArrowheads="1"/>
          </p:cNvSpPr>
          <p:nvPr/>
        </p:nvSpPr>
        <p:spPr bwMode="auto">
          <a:xfrm>
            <a:off x="317985" y="4828406"/>
            <a:ext cx="836881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2200" b="0" i="0" u="none" strike="noStrike" cap="none" normalizeH="0" baseline="0" dirty="0" smtClean="0">
                <a:ln>
                  <a:noFill/>
                </a:ln>
                <a:solidFill>
                  <a:srgbClr val="2929FF"/>
                </a:solidFill>
                <a:effectLst/>
                <a:latin typeface="Bahnschrift Condensed" panose="020B0502040204020203" pitchFamily="34" charset="0"/>
              </a:rPr>
              <a:t>Yes, we have</a:t>
            </a:r>
            <a:r>
              <a:rPr kumimoji="0" lang="en-US" altLang="en-US" sz="2200" b="0" i="0" u="none" strike="noStrike" cap="none" normalizeH="0" dirty="0" smtClean="0">
                <a:ln>
                  <a:noFill/>
                </a:ln>
                <a:solidFill>
                  <a:srgbClr val="2929FF"/>
                </a:solidFill>
                <a:effectLst/>
                <a:latin typeface="Bahnschrift Condensed" panose="020B0502040204020203" pitchFamily="34" charset="0"/>
              </a:rPr>
              <a:t> a floating market like </a:t>
            </a:r>
            <a:r>
              <a:rPr kumimoji="0" lang="en-US" altLang="en-US" sz="2200" b="0" i="0" u="none" strike="noStrike" cap="none" normalizeH="0" dirty="0" err="1" smtClean="0">
                <a:ln>
                  <a:noFill/>
                </a:ln>
                <a:solidFill>
                  <a:srgbClr val="2929FF"/>
                </a:solidFill>
                <a:effectLst/>
                <a:latin typeface="Bahnschrift Condensed" panose="020B0502040204020203" pitchFamily="34" charset="0"/>
              </a:rPr>
              <a:t>Tha</a:t>
            </a:r>
            <a:r>
              <a:rPr kumimoji="0" lang="en-US" altLang="en-US" sz="2200" b="0" i="0" u="none" strike="noStrike" cap="none" normalizeH="0" dirty="0" smtClean="0">
                <a:ln>
                  <a:noFill/>
                </a:ln>
                <a:solidFill>
                  <a:srgbClr val="2929FF"/>
                </a:solidFill>
                <a:effectLst/>
                <a:latin typeface="Bahnschrift Condensed" panose="020B0502040204020203" pitchFamily="34" charset="0"/>
              </a:rPr>
              <a:t> </a:t>
            </a:r>
            <a:r>
              <a:rPr lang="en-US" altLang="en-US" sz="2200" dirty="0" err="1" smtClean="0">
                <a:solidFill>
                  <a:srgbClr val="2929FF"/>
                </a:solidFill>
                <a:latin typeface="Bahnschrift Condensed" panose="020B0502040204020203" pitchFamily="34" charset="0"/>
              </a:rPr>
              <a:t>Kha</a:t>
            </a:r>
            <a:r>
              <a:rPr lang="en-US" altLang="en-US" sz="2200" dirty="0" smtClean="0">
                <a:solidFill>
                  <a:srgbClr val="2929FF"/>
                </a:solidFill>
                <a:latin typeface="Bahnschrift Condensed" panose="020B0502040204020203" pitchFamily="34" charset="0"/>
              </a:rPr>
              <a:t> floating market. It is </a:t>
            </a:r>
            <a:r>
              <a:rPr kumimoji="0" lang="en-US" altLang="en-US" sz="2200" b="0" i="0" u="none" strike="noStrike" cap="none" normalizeH="0" baseline="0" dirty="0" smtClean="0">
                <a:ln>
                  <a:noFill/>
                </a:ln>
                <a:solidFill>
                  <a:srgbClr val="2929FF"/>
                </a:solidFill>
                <a:effectLst/>
                <a:latin typeface="Bahnschrift Condensed" panose="020B0502040204020203" pitchFamily="34" charset="0"/>
              </a:rPr>
              <a:t>The Guava market at </a:t>
            </a:r>
            <a:r>
              <a:rPr kumimoji="0" lang="en-US" altLang="en-US" sz="2200" b="0" i="0" u="none" strike="noStrike" cap="none" normalizeH="0" baseline="0" dirty="0" err="1" smtClean="0">
                <a:ln>
                  <a:noFill/>
                </a:ln>
                <a:solidFill>
                  <a:srgbClr val="2929FF"/>
                </a:solidFill>
                <a:effectLst/>
                <a:latin typeface="Bahnschrift Condensed" panose="020B0502040204020203" pitchFamily="34" charset="0"/>
              </a:rPr>
              <a:t>Swarupkathi</a:t>
            </a:r>
            <a:r>
              <a:rPr kumimoji="0" lang="en-US" altLang="en-US" sz="2200" b="0" i="0" u="none" strike="noStrike" cap="none" normalizeH="0" baseline="0" dirty="0" smtClean="0">
                <a:ln>
                  <a:noFill/>
                </a:ln>
                <a:solidFill>
                  <a:srgbClr val="2929FF"/>
                </a:solidFill>
                <a:effectLst/>
                <a:latin typeface="Bahnschrift Condensed" panose="020B0502040204020203" pitchFamily="34" charset="0"/>
              </a:rPr>
              <a:t>, </a:t>
            </a:r>
            <a:r>
              <a:rPr lang="en-US" altLang="en-US" sz="2200" dirty="0" err="1">
                <a:solidFill>
                  <a:srgbClr val="2929FF"/>
                </a:solidFill>
                <a:latin typeface="Bahnschrift Condensed" panose="020B0502040204020203" pitchFamily="34" charset="0"/>
              </a:rPr>
              <a:t>P</a:t>
            </a:r>
            <a:r>
              <a:rPr kumimoji="0" lang="en-US" altLang="en-US" sz="2200" b="0" i="0" u="none" strike="noStrike" cap="none" normalizeH="0" baseline="0" dirty="0" err="1" smtClean="0">
                <a:ln>
                  <a:noFill/>
                </a:ln>
                <a:solidFill>
                  <a:srgbClr val="2929FF"/>
                </a:solidFill>
                <a:effectLst/>
                <a:latin typeface="Bahnschrift Condensed" panose="020B0502040204020203" pitchFamily="34" charset="0"/>
              </a:rPr>
              <a:t>irojpur</a:t>
            </a:r>
            <a:r>
              <a:rPr kumimoji="0" lang="en-US" altLang="en-US" sz="2200" b="0" i="0" u="none" strike="noStrike" cap="none" normalizeH="0" baseline="0" dirty="0" smtClean="0">
                <a:ln>
                  <a:noFill/>
                </a:ln>
                <a:solidFill>
                  <a:srgbClr val="2929FF"/>
                </a:solidFill>
                <a:effectLst/>
                <a:latin typeface="Bahnschrift Condensed" panose="020B0502040204020203" pitchFamily="34" charset="0"/>
              </a:rPr>
              <a:t>. It is mainly located in a village called </a:t>
            </a:r>
            <a:r>
              <a:rPr kumimoji="0" lang="en-US" altLang="en-US" sz="2200" b="0" i="0" u="none" strike="noStrike" cap="none" normalizeH="0" baseline="0" dirty="0" err="1" smtClean="0">
                <a:ln>
                  <a:noFill/>
                </a:ln>
                <a:solidFill>
                  <a:srgbClr val="2929FF"/>
                </a:solidFill>
                <a:effectLst/>
                <a:latin typeface="Bahnschrift Condensed" panose="020B0502040204020203" pitchFamily="34" charset="0"/>
              </a:rPr>
              <a:t>Bhimruli</a:t>
            </a:r>
            <a:r>
              <a:rPr kumimoji="0" lang="en-US" altLang="en-US" sz="2200" b="0" i="0" u="none" strike="noStrike" cap="none" normalizeH="0" baseline="0" dirty="0" smtClean="0">
                <a:ln>
                  <a:noFill/>
                </a:ln>
                <a:solidFill>
                  <a:srgbClr val="2929FF"/>
                </a:solidFill>
                <a:effectLst/>
                <a:latin typeface="Bahnschrift Condensed" panose="020B0502040204020203" pitchFamily="34" charset="0"/>
              </a:rPr>
              <a:t>. There are</a:t>
            </a:r>
            <a:r>
              <a:rPr kumimoji="0" lang="en-US" altLang="en-US" sz="2200" b="0" i="0" u="none" strike="noStrike" cap="none" normalizeH="0" dirty="0" smtClean="0">
                <a:ln>
                  <a:noFill/>
                </a:ln>
                <a:solidFill>
                  <a:srgbClr val="2929FF"/>
                </a:solidFill>
                <a:effectLst/>
                <a:latin typeface="Bahnschrift Condensed" panose="020B0502040204020203" pitchFamily="34" charset="0"/>
              </a:rPr>
              <a:t> </a:t>
            </a:r>
            <a:r>
              <a:rPr kumimoji="0" lang="en-US" altLang="en-US" sz="2200" b="0" i="0" u="none" strike="noStrike" cap="none" normalizeH="0" baseline="0" dirty="0" smtClean="0">
                <a:ln>
                  <a:noFill/>
                </a:ln>
                <a:solidFill>
                  <a:srgbClr val="2929FF"/>
                </a:solidFill>
                <a:effectLst/>
                <a:latin typeface="Bahnschrift Condensed" panose="020B0502040204020203" pitchFamily="34" charset="0"/>
              </a:rPr>
              <a:t>many wooden boats and various types of trawlers in the floating</a:t>
            </a:r>
            <a:r>
              <a:rPr lang="en-US" altLang="en-US" sz="2200" dirty="0" smtClean="0">
                <a:solidFill>
                  <a:srgbClr val="2929FF"/>
                </a:solidFill>
                <a:latin typeface="Bahnschrift Condensed" panose="020B0502040204020203" pitchFamily="34" charset="0"/>
              </a:rPr>
              <a:t> market. </a:t>
            </a:r>
            <a:r>
              <a:rPr lang="en-US" sz="2200" dirty="0" smtClean="0">
                <a:solidFill>
                  <a:srgbClr val="2929FF"/>
                </a:solidFill>
                <a:latin typeface="Bahnschrift Condensed" panose="020B0502040204020203" pitchFamily="34" charset="0"/>
              </a:rPr>
              <a:t>The boats </a:t>
            </a:r>
            <a:r>
              <a:rPr lang="en-US" sz="2200" dirty="0">
                <a:solidFill>
                  <a:srgbClr val="2929FF"/>
                </a:solidFill>
                <a:latin typeface="Bahnschrift Condensed" panose="020B0502040204020203" pitchFamily="34" charset="0"/>
              </a:rPr>
              <a:t>and </a:t>
            </a:r>
            <a:r>
              <a:rPr lang="en-US" sz="2200" dirty="0" smtClean="0">
                <a:solidFill>
                  <a:srgbClr val="2929FF"/>
                </a:solidFill>
                <a:latin typeface="Bahnschrift Condensed" panose="020B0502040204020203" pitchFamily="34" charset="0"/>
              </a:rPr>
              <a:t>trawlers are </a:t>
            </a:r>
            <a:r>
              <a:rPr lang="en-US" sz="2200" dirty="0">
                <a:solidFill>
                  <a:srgbClr val="2929FF"/>
                </a:solidFill>
                <a:latin typeface="Bahnschrift Condensed" panose="020B0502040204020203" pitchFamily="34" charset="0"/>
              </a:rPr>
              <a:t>full of guavas, hog plums, bananas and other local fruits and </a:t>
            </a:r>
            <a:r>
              <a:rPr lang="en-US" sz="2200" dirty="0" smtClean="0">
                <a:solidFill>
                  <a:srgbClr val="2929FF"/>
                </a:solidFill>
                <a:latin typeface="Bahnschrift Condensed" panose="020B0502040204020203" pitchFamily="34" charset="0"/>
              </a:rPr>
              <a:t>vegetables. Anybody </a:t>
            </a:r>
            <a:r>
              <a:rPr lang="en-US" sz="2200" dirty="0">
                <a:solidFill>
                  <a:srgbClr val="2929FF"/>
                </a:solidFill>
                <a:latin typeface="Bahnschrift Condensed" panose="020B0502040204020203" pitchFamily="34" charset="0"/>
              </a:rPr>
              <a:t>will get to enjoy a view of the beautiful village landscape! There are shades of blue all around in the greenery.</a:t>
            </a:r>
            <a:endParaRPr kumimoji="0" lang="en-US" altLang="en-US" sz="2200" b="0" i="0" u="none" strike="noStrike" cap="none" normalizeH="0" baseline="0" dirty="0" smtClean="0">
              <a:ln>
                <a:noFill/>
              </a:ln>
              <a:solidFill>
                <a:srgbClr val="2929FF"/>
              </a:solidFill>
              <a:effectLst/>
              <a:latin typeface="Bahnschrift Condensed" panose="020B0502040204020203" pitchFamily="34" charset="0"/>
            </a:endParaRPr>
          </a:p>
        </p:txBody>
      </p:sp>
      <p:grpSp>
        <p:nvGrpSpPr>
          <p:cNvPr id="8" name="Group 7"/>
          <p:cNvGrpSpPr/>
          <p:nvPr/>
        </p:nvGrpSpPr>
        <p:grpSpPr>
          <a:xfrm>
            <a:off x="0" y="0"/>
            <a:ext cx="9144000" cy="7315200"/>
            <a:chOff x="0" y="0"/>
            <a:chExt cx="9144000" cy="7315200"/>
          </a:xfrm>
        </p:grpSpPr>
        <p:sp>
          <p:nvSpPr>
            <p:cNvPr id="9" name="Rectangle 8"/>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1618729" y="1360079"/>
            <a:ext cx="6019800" cy="3429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137" y="437970"/>
            <a:ext cx="8248650" cy="2651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Rockwell" panose="02060603020205020403" pitchFamily="18" charset="0"/>
              </a:rPr>
              <a:t>H. Describe a nearby </a:t>
            </a:r>
            <a:r>
              <a:rPr lang="en-US" sz="2400" dirty="0" smtClean="0">
                <a:solidFill>
                  <a:schemeClr val="tx1"/>
                </a:solidFill>
                <a:latin typeface="Rockwell" panose="02060603020205020403" pitchFamily="18" charset="0"/>
              </a:rPr>
              <a:t>Bazar/market </a:t>
            </a:r>
            <a:r>
              <a:rPr lang="en-US" sz="2400" dirty="0">
                <a:solidFill>
                  <a:schemeClr val="tx1"/>
                </a:solidFill>
                <a:latin typeface="Rockwell" panose="02060603020205020403" pitchFamily="18" charset="0"/>
              </a:rPr>
              <a:t>in your locality by answering the following questions:</a:t>
            </a:r>
          </a:p>
          <a:p>
            <a:pPr marL="385763" indent="-385763">
              <a:buAutoNum type="alphaLcPeriod"/>
            </a:pPr>
            <a:r>
              <a:rPr lang="en-US" sz="2400" dirty="0">
                <a:solidFill>
                  <a:schemeClr val="tx1"/>
                </a:solidFill>
                <a:latin typeface="Rockwell" panose="02060603020205020403" pitchFamily="18" charset="0"/>
              </a:rPr>
              <a:t>What is the market called? How far is it from your home?</a:t>
            </a:r>
          </a:p>
          <a:p>
            <a:pPr marL="385763" indent="-385763">
              <a:buAutoNum type="alphaLcPeriod"/>
            </a:pPr>
            <a:r>
              <a:rPr lang="en-US" sz="2400" dirty="0">
                <a:solidFill>
                  <a:schemeClr val="tx1"/>
                </a:solidFill>
                <a:latin typeface="Rockwell" panose="02060603020205020403" pitchFamily="18" charset="0"/>
              </a:rPr>
              <a:t>When does the market sit?</a:t>
            </a:r>
          </a:p>
          <a:p>
            <a:pPr marL="385763" indent="-385763">
              <a:buAutoNum type="alphaLcPeriod"/>
            </a:pPr>
            <a:r>
              <a:rPr lang="en-US" sz="2400" dirty="0">
                <a:solidFill>
                  <a:schemeClr val="tx1"/>
                </a:solidFill>
                <a:latin typeface="Rockwell" panose="02060603020205020403" pitchFamily="18" charset="0"/>
              </a:rPr>
              <a:t>What can you buy at the market?</a:t>
            </a:r>
          </a:p>
          <a:p>
            <a:pPr marL="385763" indent="-385763">
              <a:buAutoNum type="alphaLcPeriod"/>
            </a:pPr>
            <a:r>
              <a:rPr lang="en-US" sz="2400" dirty="0">
                <a:solidFill>
                  <a:schemeClr val="tx1"/>
                </a:solidFill>
                <a:latin typeface="Rockwell" panose="02060603020205020403" pitchFamily="18" charset="0"/>
              </a:rPr>
              <a:t>Do you like going to the market? If you do, write </a:t>
            </a:r>
            <a:r>
              <a:rPr lang="en-US" sz="2400" dirty="0" smtClean="0">
                <a:solidFill>
                  <a:schemeClr val="tx1"/>
                </a:solidFill>
                <a:latin typeface="Rockwell" panose="02060603020205020403" pitchFamily="18" charset="0"/>
              </a:rPr>
              <a:t>why?</a:t>
            </a:r>
            <a:endParaRPr lang="en-US" sz="2400" dirty="0">
              <a:solidFill>
                <a:schemeClr val="tx1"/>
              </a:solidFill>
              <a:latin typeface="Rockwell" panose="02060603020205020403" pitchFamily="18" charset="0"/>
            </a:endParaRPr>
          </a:p>
        </p:txBody>
      </p:sp>
      <p:pic>
        <p:nvPicPr>
          <p:cNvPr id="5" name="Picture 4" descr="source (2).gif"/>
          <p:cNvPicPr>
            <a:picLocks noChangeAspect="1"/>
          </p:cNvPicPr>
          <p:nvPr/>
        </p:nvPicPr>
        <p:blipFill>
          <a:blip r:embed="rId2"/>
          <a:stretch>
            <a:fillRect/>
          </a:stretch>
        </p:blipFill>
        <p:spPr>
          <a:xfrm rot="10088829">
            <a:off x="8018614" y="97129"/>
            <a:ext cx="1055297" cy="1055297"/>
          </a:xfrm>
          <a:prstGeom prst="rect">
            <a:avLst/>
          </a:prstGeom>
        </p:spPr>
      </p:pic>
      <p:grpSp>
        <p:nvGrpSpPr>
          <p:cNvPr id="4" name="Group 3"/>
          <p:cNvGrpSpPr/>
          <p:nvPr/>
        </p:nvGrpSpPr>
        <p:grpSpPr>
          <a:xfrm>
            <a:off x="0" y="0"/>
            <a:ext cx="9144000" cy="7315200"/>
            <a:chOff x="0" y="0"/>
            <a:chExt cx="9144000" cy="7315200"/>
          </a:xfrm>
        </p:grpSpPr>
        <p:sp>
          <p:nvSpPr>
            <p:cNvPr id="6" name="Rectangle 5"/>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446137" y="3165992"/>
            <a:ext cx="8469263" cy="369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tx1"/>
                </a:solidFill>
                <a:latin typeface="Rockwell" panose="02060603020205020403" pitchFamily="18" charset="0"/>
              </a:rPr>
              <a:t>Ans</a:t>
            </a:r>
            <a:r>
              <a:rPr lang="en-US" sz="2400" dirty="0" smtClean="0">
                <a:solidFill>
                  <a:schemeClr val="tx1"/>
                </a:solidFill>
                <a:latin typeface="Rockwell" panose="02060603020205020403" pitchFamily="18" charset="0"/>
              </a:rPr>
              <a:t>: I live at </a:t>
            </a:r>
            <a:r>
              <a:rPr lang="en-US" sz="2400" dirty="0" err="1" smtClean="0">
                <a:solidFill>
                  <a:schemeClr val="tx1"/>
                </a:solidFill>
                <a:latin typeface="Rockwell" panose="02060603020205020403" pitchFamily="18" charset="0"/>
              </a:rPr>
              <a:t>Shajahanpur</a:t>
            </a:r>
            <a:r>
              <a:rPr lang="en-US" sz="2400" dirty="0" smtClean="0">
                <a:solidFill>
                  <a:schemeClr val="tx1"/>
                </a:solidFill>
                <a:latin typeface="Rockwell" panose="02060603020205020403" pitchFamily="18" charset="0"/>
              </a:rPr>
              <a:t> in </a:t>
            </a:r>
            <a:r>
              <a:rPr lang="en-US" sz="2400" dirty="0" err="1" smtClean="0">
                <a:solidFill>
                  <a:schemeClr val="tx1"/>
                </a:solidFill>
                <a:latin typeface="Rockwell" panose="02060603020205020403" pitchFamily="18" charset="0"/>
              </a:rPr>
              <a:t>Bogura</a:t>
            </a:r>
            <a:r>
              <a:rPr lang="en-US" sz="2400" dirty="0" smtClean="0">
                <a:solidFill>
                  <a:schemeClr val="tx1"/>
                </a:solidFill>
                <a:latin typeface="Rockwell" panose="02060603020205020403" pitchFamily="18" charset="0"/>
              </a:rPr>
              <a:t>. We have a big kitchen market in our locality. The name of the market is “</a:t>
            </a:r>
            <a:r>
              <a:rPr lang="en-US" sz="2400" dirty="0" err="1" smtClean="0">
                <a:solidFill>
                  <a:schemeClr val="tx1"/>
                </a:solidFill>
                <a:latin typeface="Rockwell" panose="02060603020205020403" pitchFamily="18" charset="0"/>
              </a:rPr>
              <a:t>Majhira</a:t>
            </a:r>
            <a:r>
              <a:rPr lang="en-US" sz="2400" dirty="0" smtClean="0">
                <a:solidFill>
                  <a:schemeClr val="tx1"/>
                </a:solidFill>
                <a:latin typeface="Rockwell" panose="02060603020205020403" pitchFamily="18" charset="0"/>
              </a:rPr>
              <a:t> </a:t>
            </a:r>
            <a:r>
              <a:rPr lang="en-US" sz="2400" dirty="0" err="1" smtClean="0">
                <a:solidFill>
                  <a:schemeClr val="tx1"/>
                </a:solidFill>
                <a:latin typeface="Rockwell" panose="02060603020205020403" pitchFamily="18" charset="0"/>
              </a:rPr>
              <a:t>Kancha</a:t>
            </a:r>
            <a:r>
              <a:rPr lang="en-US" sz="2400" dirty="0" smtClean="0">
                <a:solidFill>
                  <a:schemeClr val="tx1"/>
                </a:solidFill>
                <a:latin typeface="Rockwell" panose="02060603020205020403" pitchFamily="18" charset="0"/>
              </a:rPr>
              <a:t> Bazar.” It is very near at our house. It is sits at 6 o’clock. The sellers bring their items from different places of the country and sell them to the local customers. The items are always fresh. It is also formalin free market. I can buy rice, dal, wheat, flour, sugar, salt, vegetables, potato, onion, fish, meat, chicken, etc. Yes, I like to go the market very much because buying kitchen items for home is always enjoyable. </a:t>
            </a:r>
            <a:endParaRPr lang="en-US" sz="2400" dirty="0">
              <a:solidFill>
                <a:schemeClr val="tx1"/>
              </a:solidFill>
              <a:latin typeface="Rockwell" panose="02060603020205020403" pitchFamily="18" charset="0"/>
            </a:endParaRPr>
          </a:p>
        </p:txBody>
      </p:sp>
    </p:spTree>
    <p:extLst>
      <p:ext uri="{BB962C8B-B14F-4D97-AF65-F5344CB8AC3E}">
        <p14:creationId xmlns:p14="http://schemas.microsoft.com/office/powerpoint/2010/main" val="929985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4FC6887-B4CB-465F-8295-C252DCE87A03}"/>
              </a:ext>
            </a:extLst>
          </p:cNvPr>
          <p:cNvSpPr/>
          <p:nvPr/>
        </p:nvSpPr>
        <p:spPr>
          <a:xfrm>
            <a:off x="594962" y="3124200"/>
            <a:ext cx="3996394" cy="289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2700">
                  <a:noFill/>
                  <a:prstDash val="solid"/>
                </a:ln>
                <a:solidFill>
                  <a:schemeClr val="tx1"/>
                </a:solidFill>
                <a:latin typeface="Rockwell" panose="02060603020205020403" pitchFamily="18" charset="0"/>
              </a:rPr>
              <a:t>Md. Afsar Ali</a:t>
            </a:r>
          </a:p>
          <a:p>
            <a:pPr algn="ctr"/>
            <a:r>
              <a:rPr lang="en-US" b="1" dirty="0">
                <a:ln w="12700">
                  <a:noFill/>
                  <a:prstDash val="solid"/>
                </a:ln>
                <a:solidFill>
                  <a:schemeClr val="tx1"/>
                </a:solidFill>
                <a:latin typeface="Rockwell" panose="02060603020205020403" pitchFamily="18" charset="0"/>
              </a:rPr>
              <a:t>Senior Asst. Teacher</a:t>
            </a:r>
          </a:p>
          <a:p>
            <a:pPr algn="ctr"/>
            <a:r>
              <a:rPr lang="en-US" b="1" dirty="0" err="1">
                <a:ln w="12700">
                  <a:noFill/>
                  <a:prstDash val="solid"/>
                </a:ln>
                <a:solidFill>
                  <a:schemeClr val="tx1"/>
                </a:solidFill>
                <a:latin typeface="Rockwell" panose="02060603020205020403" pitchFamily="18" charset="0"/>
              </a:rPr>
              <a:t>Majhira</a:t>
            </a:r>
            <a:r>
              <a:rPr lang="en-US" b="1" dirty="0">
                <a:ln w="12700">
                  <a:noFill/>
                  <a:prstDash val="solid"/>
                </a:ln>
                <a:solidFill>
                  <a:schemeClr val="tx1"/>
                </a:solidFill>
                <a:latin typeface="Rockwell" panose="02060603020205020403" pitchFamily="18" charset="0"/>
              </a:rPr>
              <a:t> Model High School</a:t>
            </a:r>
          </a:p>
          <a:p>
            <a:pPr algn="ctr"/>
            <a:r>
              <a:rPr lang="en-US" b="1" dirty="0" err="1">
                <a:ln w="12700">
                  <a:noFill/>
                  <a:prstDash val="solid"/>
                </a:ln>
                <a:solidFill>
                  <a:schemeClr val="tx1"/>
                </a:solidFill>
                <a:latin typeface="Rockwell" panose="02060603020205020403" pitchFamily="18" charset="0"/>
              </a:rPr>
              <a:t>Shajahanpur</a:t>
            </a:r>
            <a:r>
              <a:rPr lang="en-US" b="1" dirty="0">
                <a:ln w="12700">
                  <a:noFill/>
                  <a:prstDash val="solid"/>
                </a:ln>
                <a:solidFill>
                  <a:schemeClr val="tx1"/>
                </a:solidFill>
                <a:latin typeface="Rockwell" panose="02060603020205020403" pitchFamily="18" charset="0"/>
              </a:rPr>
              <a:t>, </a:t>
            </a:r>
            <a:r>
              <a:rPr lang="en-US" b="1" dirty="0" err="1">
                <a:ln w="12700">
                  <a:noFill/>
                  <a:prstDash val="solid"/>
                </a:ln>
                <a:solidFill>
                  <a:schemeClr val="tx1"/>
                </a:solidFill>
                <a:latin typeface="Rockwell" panose="02060603020205020403" pitchFamily="18" charset="0"/>
              </a:rPr>
              <a:t>Bogura</a:t>
            </a:r>
            <a:endParaRPr lang="en-US" b="1" dirty="0">
              <a:ln w="12700">
                <a:noFill/>
                <a:prstDash val="solid"/>
              </a:ln>
              <a:solidFill>
                <a:schemeClr val="tx1"/>
              </a:solidFill>
              <a:latin typeface="Rockwell" panose="02060603020205020403" pitchFamily="18" charset="0"/>
            </a:endParaRPr>
          </a:p>
          <a:p>
            <a:pPr algn="ctr"/>
            <a:r>
              <a:rPr lang="en-US" b="1" dirty="0">
                <a:ln w="12700">
                  <a:noFill/>
                  <a:prstDash val="solid"/>
                </a:ln>
                <a:solidFill>
                  <a:schemeClr val="tx1"/>
                </a:solidFill>
                <a:latin typeface="Rockwell" panose="02060603020205020403" pitchFamily="18" charset="0"/>
              </a:rPr>
              <a:t>afsar0903@gmail.com</a:t>
            </a:r>
          </a:p>
          <a:p>
            <a:pPr algn="ctr"/>
            <a:r>
              <a:rPr lang="en-US" b="1" dirty="0">
                <a:ln w="12700">
                  <a:noFill/>
                  <a:prstDash val="solid"/>
                </a:ln>
                <a:solidFill>
                  <a:schemeClr val="tx1"/>
                </a:solidFill>
                <a:latin typeface="Rockwell" panose="02060603020205020403" pitchFamily="18" charset="0"/>
              </a:rPr>
              <a:t>Mobile: 01719-549949</a:t>
            </a:r>
          </a:p>
        </p:txBody>
      </p:sp>
      <p:sp>
        <p:nvSpPr>
          <p:cNvPr id="23" name="Rectangle 22">
            <a:extLst>
              <a:ext uri="{FF2B5EF4-FFF2-40B4-BE49-F238E27FC236}">
                <a16:creationId xmlns:a16="http://schemas.microsoft.com/office/drawing/2014/main" id="{C4FC6887-B4CB-465F-8295-C252DCE87A03}"/>
              </a:ext>
            </a:extLst>
          </p:cNvPr>
          <p:cNvSpPr/>
          <p:nvPr/>
        </p:nvSpPr>
        <p:spPr>
          <a:xfrm>
            <a:off x="3241666" y="429834"/>
            <a:ext cx="2407145"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22225">
                  <a:noFill/>
                  <a:prstDash val="solid"/>
                </a:ln>
                <a:solidFill>
                  <a:srgbClr val="2929FF"/>
                </a:solidFill>
                <a:latin typeface="Rockwell" panose="02060603020205020403" pitchFamily="18" charset="0"/>
              </a:rPr>
              <a:t>Identity</a:t>
            </a:r>
          </a:p>
        </p:txBody>
      </p:sp>
      <p:sp>
        <p:nvSpPr>
          <p:cNvPr id="12" name="Rectangle 11">
            <a:extLst>
              <a:ext uri="{FF2B5EF4-FFF2-40B4-BE49-F238E27FC236}">
                <a16:creationId xmlns:a16="http://schemas.microsoft.com/office/drawing/2014/main" id="{EF987D8F-9D05-45D7-B1EB-139A2E63D73C}"/>
              </a:ext>
            </a:extLst>
          </p:cNvPr>
          <p:cNvSpPr/>
          <p:nvPr/>
        </p:nvSpPr>
        <p:spPr>
          <a:xfrm>
            <a:off x="5268312" y="3352800"/>
            <a:ext cx="3169125" cy="2290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rgbClr val="000000"/>
              </a:solidFill>
            </a:endParaRPr>
          </a:p>
          <a:p>
            <a:pPr algn="ctr"/>
            <a:r>
              <a:rPr lang="en-US" sz="2100" b="1" dirty="0">
                <a:solidFill>
                  <a:srgbClr val="000000"/>
                </a:solidFill>
                <a:latin typeface="Rockwell" panose="02060603020205020403" pitchFamily="18" charset="0"/>
              </a:rPr>
              <a:t>Class Eight</a:t>
            </a:r>
          </a:p>
          <a:p>
            <a:pPr algn="ctr"/>
            <a:r>
              <a:rPr lang="en-US" sz="2100" b="1" dirty="0">
                <a:solidFill>
                  <a:srgbClr val="000000"/>
                </a:solidFill>
                <a:latin typeface="Rockwell" panose="02060603020205020403" pitchFamily="18" charset="0"/>
              </a:rPr>
              <a:t>English for today</a:t>
            </a:r>
          </a:p>
          <a:p>
            <a:pPr algn="ctr"/>
            <a:endParaRPr lang="en-US" sz="2700" dirty="0">
              <a:solidFill>
                <a:srgbClr val="000000"/>
              </a:solidFill>
            </a:endParaRPr>
          </a:p>
        </p:txBody>
      </p:sp>
      <p:pic>
        <p:nvPicPr>
          <p:cNvPr id="20" name="Picture 19" descr="source (2).gif"/>
          <p:cNvPicPr>
            <a:picLocks noChangeAspect="1"/>
          </p:cNvPicPr>
          <p:nvPr/>
        </p:nvPicPr>
        <p:blipFill>
          <a:blip r:embed="rId2"/>
          <a:stretch>
            <a:fillRect/>
          </a:stretch>
        </p:blipFill>
        <p:spPr>
          <a:xfrm rot="9685128">
            <a:off x="8012856" y="72539"/>
            <a:ext cx="1055297" cy="1055297"/>
          </a:xfrm>
          <a:prstGeom prst="rect">
            <a:avLst/>
          </a:prstGeom>
        </p:spPr>
      </p:pic>
      <p:grpSp>
        <p:nvGrpSpPr>
          <p:cNvPr id="11" name="Group 10"/>
          <p:cNvGrpSpPr/>
          <p:nvPr/>
        </p:nvGrpSpPr>
        <p:grpSpPr>
          <a:xfrm>
            <a:off x="0" y="0"/>
            <a:ext cx="9144000" cy="7315200"/>
            <a:chOff x="0" y="0"/>
            <a:chExt cx="9144000" cy="7315200"/>
          </a:xfrm>
        </p:grpSpPr>
        <p:sp>
          <p:nvSpPr>
            <p:cNvPr id="14" name="Rectangle 13"/>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6053444" y="1818582"/>
            <a:ext cx="1818781" cy="201031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47800" y="1499417"/>
            <a:ext cx="2004826" cy="214097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3501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1000" fill="hold"/>
                                        <p:tgtEl>
                                          <p:spTgt spid="47"/>
                                        </p:tgtEl>
                                        <p:attrNameLst>
                                          <p:attrName>ppt_w</p:attrName>
                                        </p:attrNameLst>
                                      </p:cBhvr>
                                      <p:tavLst>
                                        <p:tav tm="0">
                                          <p:val>
                                            <p:fltVal val="0"/>
                                          </p:val>
                                        </p:tav>
                                        <p:tav tm="100000">
                                          <p:val>
                                            <p:strVal val="#ppt_w"/>
                                          </p:val>
                                        </p:tav>
                                      </p:tavLst>
                                    </p:anim>
                                    <p:anim calcmode="lin" valueType="num">
                                      <p:cBhvr>
                                        <p:cTn id="21" dur="1000" fill="hold"/>
                                        <p:tgtEl>
                                          <p:spTgt spid="47"/>
                                        </p:tgtEl>
                                        <p:attrNameLst>
                                          <p:attrName>ppt_h</p:attrName>
                                        </p:attrNameLst>
                                      </p:cBhvr>
                                      <p:tavLst>
                                        <p:tav tm="0">
                                          <p:val>
                                            <p:fltVal val="0"/>
                                          </p:val>
                                        </p:tav>
                                        <p:tav tm="100000">
                                          <p:val>
                                            <p:strVal val="#ppt_h"/>
                                          </p:val>
                                        </p:tav>
                                      </p:tavLst>
                                    </p:anim>
                                    <p:anim calcmode="lin" valueType="num">
                                      <p:cBhvr>
                                        <p:cTn id="22" dur="1000" fill="hold"/>
                                        <p:tgtEl>
                                          <p:spTgt spid="47"/>
                                        </p:tgtEl>
                                        <p:attrNameLst>
                                          <p:attrName>style.rotation</p:attrName>
                                        </p:attrNameLst>
                                      </p:cBhvr>
                                      <p:tavLst>
                                        <p:tav tm="0">
                                          <p:val>
                                            <p:fltVal val="90"/>
                                          </p:val>
                                        </p:tav>
                                        <p:tav tm="100000">
                                          <p:val>
                                            <p:fltVal val="0"/>
                                          </p:val>
                                        </p:tav>
                                      </p:tavLst>
                                    </p:anim>
                                    <p:animEffect transition="in" filter="fade">
                                      <p:cBhvr>
                                        <p:cTn id="23" dur="1000"/>
                                        <p:tgtEl>
                                          <p:spTgt spid="47"/>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style.rotation</p:attrName>
                                        </p:attrNameLst>
                                      </p:cBhvr>
                                      <p:tavLst>
                                        <p:tav tm="0">
                                          <p:val>
                                            <p:fltVal val="90"/>
                                          </p:val>
                                        </p:tav>
                                        <p:tav tm="100000">
                                          <p:val>
                                            <p:fltVal val="0"/>
                                          </p:val>
                                        </p:tav>
                                      </p:tavLst>
                                    </p:anim>
                                    <p:animEffect transition="in" filter="fade">
                                      <p:cBhvr>
                                        <p:cTn id="4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3" grpId="0"/>
      <p:bldP spid="12"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0"/>
            <a:ext cx="3371850" cy="62865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000" dirty="0">
                <a:solidFill>
                  <a:schemeClr val="tx1"/>
                </a:solidFill>
                <a:latin typeface="Arial Black" panose="020B0A04020102020204" pitchFamily="34" charset="0"/>
              </a:rPr>
              <a:t>HOME WORK</a:t>
            </a:r>
          </a:p>
        </p:txBody>
      </p:sp>
      <p:sp>
        <p:nvSpPr>
          <p:cNvPr id="6" name="Rectangle 5"/>
          <p:cNvSpPr/>
          <p:nvPr/>
        </p:nvSpPr>
        <p:spPr>
          <a:xfrm>
            <a:off x="971552" y="6324600"/>
            <a:ext cx="7143750" cy="45633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solidFill>
                  <a:schemeClr val="tx1"/>
                </a:solidFill>
                <a:latin typeface="Arial Black" panose="020B0A04020102020204" pitchFamily="34" charset="0"/>
              </a:rPr>
              <a:t>Write a paragraph about “</a:t>
            </a:r>
            <a:r>
              <a:rPr lang="en-US" dirty="0" err="1">
                <a:solidFill>
                  <a:schemeClr val="tx1"/>
                </a:solidFill>
                <a:latin typeface="Arial Black" panose="020B0A04020102020204" pitchFamily="34" charset="0"/>
              </a:rPr>
              <a:t>Tha</a:t>
            </a:r>
            <a:r>
              <a:rPr lang="en-US" dirty="0">
                <a:solidFill>
                  <a:schemeClr val="tx1"/>
                </a:solidFill>
                <a:latin typeface="Arial Black" panose="020B0A04020102020204" pitchFamily="34" charset="0"/>
              </a:rPr>
              <a:t> </a:t>
            </a:r>
            <a:r>
              <a:rPr lang="en-US" dirty="0" err="1">
                <a:solidFill>
                  <a:schemeClr val="tx1"/>
                </a:solidFill>
                <a:latin typeface="Arial Black" panose="020B0A04020102020204" pitchFamily="34" charset="0"/>
              </a:rPr>
              <a:t>Kha</a:t>
            </a:r>
            <a:r>
              <a:rPr lang="en-US" dirty="0">
                <a:solidFill>
                  <a:schemeClr val="tx1"/>
                </a:solidFill>
                <a:latin typeface="Arial Black" panose="020B0A04020102020204" pitchFamily="34" charset="0"/>
              </a:rPr>
              <a:t> floating market”.</a:t>
            </a:r>
          </a:p>
        </p:txBody>
      </p:sp>
      <p:pic>
        <p:nvPicPr>
          <p:cNvPr id="7" name="Picture 6" descr="source (2).gif"/>
          <p:cNvPicPr>
            <a:picLocks noChangeAspect="1"/>
          </p:cNvPicPr>
          <p:nvPr/>
        </p:nvPicPr>
        <p:blipFill>
          <a:blip r:embed="rId2"/>
          <a:stretch>
            <a:fillRect/>
          </a:stretch>
        </p:blipFill>
        <p:spPr>
          <a:xfrm rot="10088829">
            <a:off x="8018614" y="97129"/>
            <a:ext cx="1055297" cy="1055297"/>
          </a:xfrm>
          <a:prstGeom prst="rect">
            <a:avLst/>
          </a:prstGeom>
        </p:spPr>
      </p:pic>
      <p:grpSp>
        <p:nvGrpSpPr>
          <p:cNvPr id="8" name="Group 7"/>
          <p:cNvGrpSpPr/>
          <p:nvPr/>
        </p:nvGrpSpPr>
        <p:grpSpPr>
          <a:xfrm>
            <a:off x="0" y="0"/>
            <a:ext cx="9144000" cy="7315200"/>
            <a:chOff x="0" y="0"/>
            <a:chExt cx="9144000" cy="7315200"/>
          </a:xfrm>
        </p:grpSpPr>
        <p:sp>
          <p:nvSpPr>
            <p:cNvPr id="9" name="Rectangle 8"/>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990727" y="1448235"/>
            <a:ext cx="5105400" cy="40386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1109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out)">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0515" y="2395386"/>
            <a:ext cx="3371850" cy="62865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000" dirty="0" smtClean="0">
                <a:solidFill>
                  <a:schemeClr val="tx1"/>
                </a:solidFill>
                <a:latin typeface="Arial Black" panose="020B0A04020102020204" pitchFamily="34" charset="0"/>
              </a:rPr>
              <a:t>GOOD BYE</a:t>
            </a:r>
            <a:endParaRPr lang="en-US" sz="3000" dirty="0">
              <a:solidFill>
                <a:schemeClr val="tx1"/>
              </a:solidFill>
              <a:latin typeface="Arial Black" panose="020B0A04020102020204" pitchFamily="34" charset="0"/>
            </a:endParaRPr>
          </a:p>
        </p:txBody>
      </p:sp>
      <p:sp>
        <p:nvSpPr>
          <p:cNvPr id="7" name="Rectangle 6"/>
          <p:cNvSpPr/>
          <p:nvPr/>
        </p:nvSpPr>
        <p:spPr>
          <a:xfrm>
            <a:off x="2362200" y="3343275"/>
            <a:ext cx="4267200" cy="62865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000" dirty="0" smtClean="0">
                <a:solidFill>
                  <a:schemeClr val="tx1"/>
                </a:solidFill>
                <a:latin typeface="Arial Black" panose="020B0A04020102020204" pitchFamily="34" charset="0"/>
              </a:rPr>
              <a:t>SEE YOU AGAIGN</a:t>
            </a:r>
            <a:endParaRPr lang="en-US" sz="3000" dirty="0">
              <a:solidFill>
                <a:schemeClr val="tx1"/>
              </a:solidFill>
              <a:latin typeface="Arial Black" panose="020B0A04020102020204" pitchFamily="34" charset="0"/>
            </a:endParaRPr>
          </a:p>
        </p:txBody>
      </p:sp>
      <p:pic>
        <p:nvPicPr>
          <p:cNvPr id="8" name="Picture 7" descr="source (2).gif"/>
          <p:cNvPicPr>
            <a:picLocks noChangeAspect="1"/>
          </p:cNvPicPr>
          <p:nvPr/>
        </p:nvPicPr>
        <p:blipFill>
          <a:blip r:embed="rId2"/>
          <a:stretch>
            <a:fillRect/>
          </a:stretch>
        </p:blipFill>
        <p:spPr>
          <a:xfrm rot="10088829">
            <a:off x="8018614" y="97129"/>
            <a:ext cx="1055297" cy="1055297"/>
          </a:xfrm>
          <a:prstGeom prst="rect">
            <a:avLst/>
          </a:prstGeom>
        </p:spPr>
      </p:pic>
      <p:grpSp>
        <p:nvGrpSpPr>
          <p:cNvPr id="6" name="Group 5"/>
          <p:cNvGrpSpPr/>
          <p:nvPr/>
        </p:nvGrpSpPr>
        <p:grpSpPr>
          <a:xfrm>
            <a:off x="0" y="0"/>
            <a:ext cx="9144000" cy="7315200"/>
            <a:chOff x="0" y="0"/>
            <a:chExt cx="9144000" cy="7315200"/>
          </a:xfrm>
        </p:grpSpPr>
        <p:sp>
          <p:nvSpPr>
            <p:cNvPr id="9" name="Rectangle 8"/>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895757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397E517-173B-48B1-8B94-C0BBB317AFBE}"/>
              </a:ext>
            </a:extLst>
          </p:cNvPr>
          <p:cNvSpPr/>
          <p:nvPr/>
        </p:nvSpPr>
        <p:spPr>
          <a:xfrm>
            <a:off x="1295400" y="4983717"/>
            <a:ext cx="68580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effectLst>
                  <a:outerShdw blurRad="38100" dist="38100" dir="2700000" algn="tl">
                    <a:srgbClr val="000000">
                      <a:alpha val="43137"/>
                    </a:srgbClr>
                  </a:outerShdw>
                </a:effectLst>
                <a:latin typeface="Rockwell" panose="02060603020205020403" pitchFamily="18" charset="0"/>
              </a:rPr>
              <a:t>1. Can you guess what this could be?</a:t>
            </a:r>
          </a:p>
        </p:txBody>
      </p:sp>
      <p:sp>
        <p:nvSpPr>
          <p:cNvPr id="5" name="Rectangle 4"/>
          <p:cNvSpPr/>
          <p:nvPr/>
        </p:nvSpPr>
        <p:spPr>
          <a:xfrm>
            <a:off x="325317" y="526337"/>
            <a:ext cx="8493366" cy="577081"/>
          </a:xfrm>
          <a:prstGeom prst="rect">
            <a:avLst/>
          </a:prstGeom>
          <a:noFill/>
          <a:effectLst>
            <a:glow rad="228600">
              <a:schemeClr val="accent2">
                <a:satMod val="175000"/>
                <a:alpha val="40000"/>
              </a:schemeClr>
            </a:glow>
          </a:effectLst>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3300" b="1" dirty="0">
                <a:ln>
                  <a:solidFill>
                    <a:srgbClr val="0000FF"/>
                  </a:solidFill>
                </a:ln>
                <a:solidFill>
                  <a:srgbClr val="7030A0"/>
                </a:solidFill>
                <a:effectLst>
                  <a:outerShdw blurRad="38100" dist="38100" dir="2700000" algn="tl">
                    <a:srgbClr val="000000">
                      <a:alpha val="43137"/>
                    </a:srgbClr>
                  </a:outerShdw>
                </a:effectLst>
                <a:latin typeface="Rockwell" panose="02060603020205020403" pitchFamily="18" charset="0"/>
              </a:rPr>
              <a:t>A. Look at the picture and talk about it </a:t>
            </a:r>
          </a:p>
        </p:txBody>
      </p:sp>
      <p:grpSp>
        <p:nvGrpSpPr>
          <p:cNvPr id="7" name="Group 6"/>
          <p:cNvGrpSpPr/>
          <p:nvPr/>
        </p:nvGrpSpPr>
        <p:grpSpPr>
          <a:xfrm>
            <a:off x="0" y="0"/>
            <a:ext cx="9144000" cy="7315200"/>
            <a:chOff x="0" y="0"/>
            <a:chExt cx="9144000" cy="7315200"/>
          </a:xfrm>
        </p:grpSpPr>
        <p:sp>
          <p:nvSpPr>
            <p:cNvPr id="9" name="Rectangle 8"/>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9F0CEEA6-7F45-493A-834D-D58DE94EE031}"/>
              </a:ext>
            </a:extLst>
          </p:cNvPr>
          <p:cNvSpPr/>
          <p:nvPr/>
        </p:nvSpPr>
        <p:spPr>
          <a:xfrm>
            <a:off x="1253614" y="5063585"/>
            <a:ext cx="6781800" cy="463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effectLst>
                  <a:outerShdw blurRad="38100" dist="38100" dir="2700000" algn="tl">
                    <a:srgbClr val="000000">
                      <a:alpha val="43137"/>
                    </a:srgbClr>
                  </a:outerShdw>
                </a:effectLst>
                <a:latin typeface="Rockwell" panose="02060603020205020403" pitchFamily="18" charset="0"/>
              </a:rPr>
              <a:t>2. Where do you think this place is?</a:t>
            </a:r>
          </a:p>
        </p:txBody>
      </p:sp>
      <p:sp>
        <p:nvSpPr>
          <p:cNvPr id="2" name="Rectangle 1"/>
          <p:cNvSpPr/>
          <p:nvPr/>
        </p:nvSpPr>
        <p:spPr>
          <a:xfrm>
            <a:off x="1828800" y="1371600"/>
            <a:ext cx="6096000" cy="361211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25"/>
                                        </p:tgtEl>
                                      </p:cBhvr>
                                    </p:animEffect>
                                    <p:anim calcmode="lin" valueType="num">
                                      <p:cBhvr>
                                        <p:cTn id="19" dur="1000"/>
                                        <p:tgtEl>
                                          <p:spTgt spid="25"/>
                                        </p:tgtEl>
                                        <p:attrNameLst>
                                          <p:attrName>ppt_x</p:attrName>
                                        </p:attrNameLst>
                                      </p:cBhvr>
                                      <p:tavLst>
                                        <p:tav tm="0">
                                          <p:val>
                                            <p:strVal val="ppt_x"/>
                                          </p:val>
                                        </p:tav>
                                        <p:tav tm="100000">
                                          <p:val>
                                            <p:strVal val="ppt_x"/>
                                          </p:val>
                                        </p:tav>
                                      </p:tavLst>
                                    </p:anim>
                                    <p:anim calcmode="lin" valueType="num">
                                      <p:cBhvr>
                                        <p:cTn id="20" dur="1000"/>
                                        <p:tgtEl>
                                          <p:spTgt spid="25"/>
                                        </p:tgtEl>
                                        <p:attrNameLst>
                                          <p:attrName>ppt_y</p:attrName>
                                        </p:attrNameLst>
                                      </p:cBhvr>
                                      <p:tavLst>
                                        <p:tav tm="0">
                                          <p:val>
                                            <p:strVal val="ppt_y"/>
                                          </p:val>
                                        </p:tav>
                                        <p:tav tm="100000">
                                          <p:val>
                                            <p:strVal val="ppt_y+.1"/>
                                          </p:val>
                                        </p:tav>
                                      </p:tavLst>
                                    </p:anim>
                                    <p:set>
                                      <p:cBhvr>
                                        <p:cTn id="21" dur="1" fill="hold">
                                          <p:stCondLst>
                                            <p:cond delay="9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27"/>
                                        </p:tgtEl>
                                      </p:cBhvr>
                                    </p:animEffect>
                                    <p:anim calcmode="lin" valueType="num">
                                      <p:cBhvr>
                                        <p:cTn id="33" dur="1000"/>
                                        <p:tgtEl>
                                          <p:spTgt spid="27"/>
                                        </p:tgtEl>
                                        <p:attrNameLst>
                                          <p:attrName>ppt_x</p:attrName>
                                        </p:attrNameLst>
                                      </p:cBhvr>
                                      <p:tavLst>
                                        <p:tav tm="0">
                                          <p:val>
                                            <p:strVal val="ppt_x"/>
                                          </p:val>
                                        </p:tav>
                                        <p:tav tm="100000">
                                          <p:val>
                                            <p:strVal val="ppt_x"/>
                                          </p:val>
                                        </p:tav>
                                      </p:tavLst>
                                    </p:anim>
                                    <p:anim calcmode="lin" valueType="num">
                                      <p:cBhvr>
                                        <p:cTn id="34" dur="1000"/>
                                        <p:tgtEl>
                                          <p:spTgt spid="27"/>
                                        </p:tgtEl>
                                        <p:attrNameLst>
                                          <p:attrName>ppt_y</p:attrName>
                                        </p:attrNameLst>
                                      </p:cBhvr>
                                      <p:tavLst>
                                        <p:tav tm="0">
                                          <p:val>
                                            <p:strVal val="ppt_y"/>
                                          </p:val>
                                        </p:tav>
                                        <p:tav tm="100000">
                                          <p:val>
                                            <p:strVal val="ppt_y+.1"/>
                                          </p:val>
                                        </p:tav>
                                      </p:tavLst>
                                    </p:anim>
                                    <p:set>
                                      <p:cBhvr>
                                        <p:cTn id="35"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5" grpId="0"/>
      <p:bldP spid="27" grpId="0"/>
      <p:bldP spid="2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6023B0-8CB3-4037-9709-29192FCBB73F}"/>
              </a:ext>
            </a:extLst>
          </p:cNvPr>
          <p:cNvSpPr/>
          <p:nvPr/>
        </p:nvSpPr>
        <p:spPr>
          <a:xfrm>
            <a:off x="2054565" y="386751"/>
            <a:ext cx="51435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Arial Black" panose="020B0A04020102020204" pitchFamily="34" charset="0"/>
              </a:rPr>
              <a:t>Our today’s lesson .................</a:t>
            </a:r>
          </a:p>
        </p:txBody>
      </p:sp>
      <p:sp>
        <p:nvSpPr>
          <p:cNvPr id="6" name="Rectangle 5">
            <a:extLst>
              <a:ext uri="{FF2B5EF4-FFF2-40B4-BE49-F238E27FC236}">
                <a16:creationId xmlns:a16="http://schemas.microsoft.com/office/drawing/2014/main" id="{F26BD5DA-F17B-4A6E-8704-06D3643FA576}"/>
              </a:ext>
            </a:extLst>
          </p:cNvPr>
          <p:cNvSpPr/>
          <p:nvPr/>
        </p:nvSpPr>
        <p:spPr>
          <a:xfrm>
            <a:off x="2054565" y="6421998"/>
            <a:ext cx="51435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Arial Black" panose="020B0A04020102020204" pitchFamily="34" charset="0"/>
              </a:rPr>
              <a:t>Unit:6  Lesson: 9  Page:75</a:t>
            </a:r>
          </a:p>
        </p:txBody>
      </p:sp>
      <p:sp>
        <p:nvSpPr>
          <p:cNvPr id="7" name="Rectangle 6">
            <a:extLst>
              <a:ext uri="{FF2B5EF4-FFF2-40B4-BE49-F238E27FC236}">
                <a16:creationId xmlns:a16="http://schemas.microsoft.com/office/drawing/2014/main" id="{7B6023B0-8CB3-4037-9709-29192FCBB73F}"/>
              </a:ext>
            </a:extLst>
          </p:cNvPr>
          <p:cNvSpPr/>
          <p:nvPr/>
        </p:nvSpPr>
        <p:spPr>
          <a:xfrm>
            <a:off x="1998712" y="6073869"/>
            <a:ext cx="51435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2929FF"/>
                </a:solidFill>
                <a:latin typeface="Arial Black" panose="020B0A04020102020204" pitchFamily="34" charset="0"/>
              </a:rPr>
              <a:t>The </a:t>
            </a:r>
            <a:r>
              <a:rPr lang="en-US" sz="2400" dirty="0" err="1">
                <a:solidFill>
                  <a:srgbClr val="2929FF"/>
                </a:solidFill>
                <a:latin typeface="Arial Black" panose="020B0A04020102020204" pitchFamily="34" charset="0"/>
              </a:rPr>
              <a:t>Tha</a:t>
            </a:r>
            <a:r>
              <a:rPr lang="en-US" sz="2400" dirty="0">
                <a:solidFill>
                  <a:srgbClr val="2929FF"/>
                </a:solidFill>
                <a:latin typeface="Arial Black" panose="020B0A04020102020204" pitchFamily="34" charset="0"/>
              </a:rPr>
              <a:t> </a:t>
            </a:r>
            <a:r>
              <a:rPr lang="en-US" sz="2400" dirty="0" err="1">
                <a:solidFill>
                  <a:srgbClr val="2929FF"/>
                </a:solidFill>
                <a:latin typeface="Arial Black" panose="020B0A04020102020204" pitchFamily="34" charset="0"/>
              </a:rPr>
              <a:t>Kha</a:t>
            </a:r>
            <a:r>
              <a:rPr lang="en-US" sz="2400" dirty="0">
                <a:solidFill>
                  <a:srgbClr val="2929FF"/>
                </a:solidFill>
                <a:latin typeface="Arial Black" panose="020B0A04020102020204" pitchFamily="34" charset="0"/>
              </a:rPr>
              <a:t> Floating Market</a:t>
            </a:r>
          </a:p>
        </p:txBody>
      </p:sp>
      <p:pic>
        <p:nvPicPr>
          <p:cNvPr id="10" name="Picture 9" descr="source (2).gif"/>
          <p:cNvPicPr>
            <a:picLocks noChangeAspect="1"/>
          </p:cNvPicPr>
          <p:nvPr/>
        </p:nvPicPr>
        <p:blipFill>
          <a:blip r:embed="rId2"/>
          <a:stretch>
            <a:fillRect/>
          </a:stretch>
        </p:blipFill>
        <p:spPr>
          <a:xfrm rot="9328087">
            <a:off x="8096249" y="116278"/>
            <a:ext cx="1055297" cy="1055297"/>
          </a:xfrm>
          <a:prstGeom prst="rect">
            <a:avLst/>
          </a:prstGeom>
        </p:spPr>
      </p:pic>
      <p:grpSp>
        <p:nvGrpSpPr>
          <p:cNvPr id="8" name="Group 7"/>
          <p:cNvGrpSpPr/>
          <p:nvPr/>
        </p:nvGrpSpPr>
        <p:grpSpPr>
          <a:xfrm>
            <a:off x="0" y="0"/>
            <a:ext cx="9144000" cy="7315200"/>
            <a:chOff x="0" y="0"/>
            <a:chExt cx="9144000" cy="7315200"/>
          </a:xfrm>
        </p:grpSpPr>
        <p:sp>
          <p:nvSpPr>
            <p:cNvPr id="9" name="Rectangle 8"/>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752600" y="1429964"/>
            <a:ext cx="6019800" cy="42957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505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89BBF-C32E-4BC8-95C4-4C9B47994E5B}"/>
              </a:ext>
            </a:extLst>
          </p:cNvPr>
          <p:cNvSpPr/>
          <p:nvPr/>
        </p:nvSpPr>
        <p:spPr>
          <a:xfrm>
            <a:off x="1338973" y="1676400"/>
            <a:ext cx="4903577"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latin typeface="Arial Black" panose="020B0A04020102020204" pitchFamily="34" charset="0"/>
              </a:rPr>
              <a:t>LEARNING OUTCOMES</a:t>
            </a:r>
          </a:p>
        </p:txBody>
      </p:sp>
      <p:sp>
        <p:nvSpPr>
          <p:cNvPr id="41" name="Rectangle 40">
            <a:extLst>
              <a:ext uri="{FF2B5EF4-FFF2-40B4-BE49-F238E27FC236}">
                <a16:creationId xmlns:a16="http://schemas.microsoft.com/office/drawing/2014/main" id="{ADC3185E-8B08-4F08-80F8-6D41E1392929}"/>
              </a:ext>
            </a:extLst>
          </p:cNvPr>
          <p:cNvSpPr/>
          <p:nvPr/>
        </p:nvSpPr>
        <p:spPr>
          <a:xfrm>
            <a:off x="295958" y="2236644"/>
            <a:ext cx="8610600" cy="2856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FF"/>
                </a:solidFill>
                <a:latin typeface="Arial Black" panose="020B0A04020102020204" pitchFamily="34" charset="0"/>
              </a:rPr>
              <a:t>By the end of the lesson, the students will be able to…</a:t>
            </a:r>
          </a:p>
          <a:p>
            <a:pPr marL="214313" indent="-214313">
              <a:buFont typeface="Wingdings" panose="05000000000000000000" pitchFamily="2" charset="2"/>
              <a:buChar char="Ø"/>
            </a:pPr>
            <a:r>
              <a:rPr lang="en-US" sz="2400" b="1" dirty="0">
                <a:solidFill>
                  <a:srgbClr val="0000FF"/>
                </a:solidFill>
                <a:latin typeface="Arial Black" panose="020B0A04020102020204" pitchFamily="34" charset="0"/>
              </a:rPr>
              <a:t> to talk about the pictures.</a:t>
            </a:r>
          </a:p>
          <a:p>
            <a:pPr marL="214313" indent="-214313">
              <a:buFont typeface="Wingdings" panose="05000000000000000000" pitchFamily="2" charset="2"/>
              <a:buChar char="Ø"/>
            </a:pPr>
            <a:r>
              <a:rPr lang="en-US" sz="2400" b="1" dirty="0">
                <a:solidFill>
                  <a:srgbClr val="0000FF"/>
                </a:solidFill>
                <a:latin typeface="Arial Black" panose="020B0A04020102020204" pitchFamily="34" charset="0"/>
              </a:rPr>
              <a:t> to read and understand the text.</a:t>
            </a:r>
          </a:p>
          <a:p>
            <a:pPr marL="214313" indent="-214313">
              <a:buFont typeface="Wingdings" panose="05000000000000000000" pitchFamily="2" charset="2"/>
              <a:buChar char="Ø"/>
            </a:pPr>
            <a:r>
              <a:rPr lang="en-US" sz="2400" b="1" dirty="0">
                <a:solidFill>
                  <a:srgbClr val="0000FF"/>
                </a:solidFill>
                <a:latin typeface="Arial Black" panose="020B0A04020102020204" pitchFamily="34" charset="0"/>
              </a:rPr>
              <a:t> to write answer to the questions.</a:t>
            </a:r>
          </a:p>
          <a:p>
            <a:pPr marL="214313" indent="-214313">
              <a:buFont typeface="Wingdings" panose="05000000000000000000" pitchFamily="2" charset="2"/>
              <a:buChar char="Ø"/>
            </a:pPr>
            <a:r>
              <a:rPr lang="en-US" sz="2400" b="1" dirty="0">
                <a:solidFill>
                  <a:srgbClr val="0000FF"/>
                </a:solidFill>
                <a:latin typeface="Arial Black" panose="020B0A04020102020204" pitchFamily="34" charset="0"/>
              </a:rPr>
              <a:t> to write a short paragraph.</a:t>
            </a:r>
            <a:endParaRPr lang="en-US" sz="2400" b="1" dirty="0">
              <a:solidFill>
                <a:srgbClr val="066211"/>
              </a:solidFill>
              <a:latin typeface="Arial Black" panose="020B0A04020102020204" pitchFamily="34" charset="0"/>
            </a:endParaRPr>
          </a:p>
          <a:p>
            <a:pPr algn="ctr"/>
            <a:endParaRPr lang="en-US" sz="2400" b="1" dirty="0">
              <a:solidFill>
                <a:srgbClr val="066211"/>
              </a:solidFill>
              <a:latin typeface="Arial Black" panose="020B0A04020102020204" pitchFamily="34" charset="0"/>
            </a:endParaRPr>
          </a:p>
        </p:txBody>
      </p:sp>
      <p:pic>
        <p:nvPicPr>
          <p:cNvPr id="21" name="Picture 20" descr="source (2).gif"/>
          <p:cNvPicPr>
            <a:picLocks noChangeAspect="1"/>
          </p:cNvPicPr>
          <p:nvPr/>
        </p:nvPicPr>
        <p:blipFill>
          <a:blip r:embed="rId2"/>
          <a:stretch>
            <a:fillRect/>
          </a:stretch>
        </p:blipFill>
        <p:spPr>
          <a:xfrm rot="9262306">
            <a:off x="8161883" y="23912"/>
            <a:ext cx="1055297" cy="1055297"/>
          </a:xfrm>
          <a:prstGeom prst="rect">
            <a:avLst/>
          </a:prstGeom>
        </p:spPr>
      </p:pic>
      <p:grpSp>
        <p:nvGrpSpPr>
          <p:cNvPr id="15" name="Group 14"/>
          <p:cNvGrpSpPr/>
          <p:nvPr/>
        </p:nvGrpSpPr>
        <p:grpSpPr>
          <a:xfrm>
            <a:off x="0" y="0"/>
            <a:ext cx="9144000" cy="7315200"/>
            <a:chOff x="0" y="0"/>
            <a:chExt cx="9144000" cy="7315200"/>
          </a:xfrm>
        </p:grpSpPr>
        <p:sp>
          <p:nvSpPr>
            <p:cNvPr id="16" name="Rectangle 15"/>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circle(in)">
                                      <p:cBhvr>
                                        <p:cTn id="1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89BBF-C32E-4BC8-95C4-4C9B47994E5B}"/>
              </a:ext>
            </a:extLst>
          </p:cNvPr>
          <p:cNvSpPr/>
          <p:nvPr/>
        </p:nvSpPr>
        <p:spPr>
          <a:xfrm>
            <a:off x="1005040" y="1510940"/>
            <a:ext cx="71628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Black" panose="020B0A04020102020204" pitchFamily="34" charset="0"/>
              </a:rPr>
              <a:t>Please, take a moment to view this video</a:t>
            </a:r>
          </a:p>
        </p:txBody>
      </p:sp>
      <p:pic>
        <p:nvPicPr>
          <p:cNvPr id="5" name="Picture 4" descr="source (2).gif"/>
          <p:cNvPicPr>
            <a:picLocks noChangeAspect="1"/>
          </p:cNvPicPr>
          <p:nvPr/>
        </p:nvPicPr>
        <p:blipFill>
          <a:blip r:embed="rId3"/>
          <a:stretch>
            <a:fillRect/>
          </a:stretch>
        </p:blipFill>
        <p:spPr>
          <a:xfrm rot="10088829">
            <a:off x="8018614" y="97129"/>
            <a:ext cx="1055297" cy="1055297"/>
          </a:xfrm>
          <a:prstGeom prst="rect">
            <a:avLst/>
          </a:prstGeom>
        </p:spPr>
      </p:pic>
      <p:grpSp>
        <p:nvGrpSpPr>
          <p:cNvPr id="6" name="Group 5"/>
          <p:cNvGrpSpPr/>
          <p:nvPr/>
        </p:nvGrpSpPr>
        <p:grpSpPr>
          <a:xfrm>
            <a:off x="0" y="0"/>
            <a:ext cx="9144000" cy="7315200"/>
            <a:chOff x="0" y="0"/>
            <a:chExt cx="9144000" cy="7315200"/>
          </a:xfrm>
        </p:grpSpPr>
        <p:sp>
          <p:nvSpPr>
            <p:cNvPr id="7" name="Rectangle 6"/>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0" name="Object 9"/>
          <p:cNvGraphicFramePr>
            <a:graphicFrameLocks noChangeAspect="1"/>
          </p:cNvGraphicFramePr>
          <p:nvPr>
            <p:extLst>
              <p:ext uri="{D42A27DB-BD31-4B8C-83A1-F6EECF244321}">
                <p14:modId xmlns:p14="http://schemas.microsoft.com/office/powerpoint/2010/main" val="819392338"/>
              </p:ext>
            </p:extLst>
          </p:nvPr>
        </p:nvGraphicFramePr>
        <p:xfrm>
          <a:off x="3475038" y="3136900"/>
          <a:ext cx="2193925" cy="582613"/>
        </p:xfrm>
        <a:graphic>
          <a:graphicData uri="http://schemas.openxmlformats.org/presentationml/2006/ole">
            <mc:AlternateContent xmlns:mc="http://schemas.openxmlformats.org/markup-compatibility/2006">
              <mc:Choice xmlns:v="urn:schemas-microsoft-com:vml" Requires="v">
                <p:oleObj spid="_x0000_s2064" name="Packager Shell Object" showAsIcon="1" r:id="rId4" imgW="2193480" imgH="582120" progId="Package">
                  <p:embed/>
                </p:oleObj>
              </mc:Choice>
              <mc:Fallback>
                <p:oleObj name="Packager Shell Object" showAsIcon="1" r:id="rId4" imgW="2193480" imgH="582120" progId="Package">
                  <p:embed/>
                  <p:pic>
                    <p:nvPicPr>
                      <p:cNvPr id="6" name="Object 5"/>
                      <p:cNvPicPr>
                        <a:picLocks noChangeAspect="1" noChangeArrowheads="1"/>
                      </p:cNvPicPr>
                      <p:nvPr/>
                    </p:nvPicPr>
                    <p:blipFill>
                      <a:blip r:embed="rId5"/>
                      <a:srcRect/>
                      <a:stretch>
                        <a:fillRect/>
                      </a:stretch>
                    </p:blipFill>
                    <p:spPr bwMode="auto">
                      <a:xfrm>
                        <a:off x="3475038" y="3136900"/>
                        <a:ext cx="219392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25278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verb" presetSubtype="0" fill="hold" nodeType="clickEffect">
                                  <p:stCondLst>
                                    <p:cond delay="0"/>
                                  </p:stCondLst>
                                  <p:childTnLst>
                                    <p:cmd type="verb" cmd="0">
                                      <p:cBhvr>
                                        <p:cTn id="1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23928A-D475-4717-8964-080DF14234E5}"/>
              </a:ext>
            </a:extLst>
          </p:cNvPr>
          <p:cNvSpPr/>
          <p:nvPr/>
        </p:nvSpPr>
        <p:spPr>
          <a:xfrm>
            <a:off x="249493" y="288668"/>
            <a:ext cx="81534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66211"/>
                </a:solidFill>
                <a:latin typeface="Rockwell" panose="02060603020205020403" pitchFamily="18" charset="0"/>
              </a:rPr>
              <a:t>Let us introduce with some key words.</a:t>
            </a:r>
          </a:p>
        </p:txBody>
      </p:sp>
      <p:sp>
        <p:nvSpPr>
          <p:cNvPr id="41" name="Rectangle 40">
            <a:extLst>
              <a:ext uri="{FF2B5EF4-FFF2-40B4-BE49-F238E27FC236}">
                <a16:creationId xmlns:a16="http://schemas.microsoft.com/office/drawing/2014/main" id="{66A353CA-2489-48AE-8CA5-5EB5324C7AC8}"/>
              </a:ext>
            </a:extLst>
          </p:cNvPr>
          <p:cNvSpPr/>
          <p:nvPr/>
        </p:nvSpPr>
        <p:spPr>
          <a:xfrm>
            <a:off x="297350" y="2753476"/>
            <a:ext cx="1871663"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66211"/>
                </a:solidFill>
                <a:latin typeface="Rockwell" panose="02060603020205020403" pitchFamily="18" charset="0"/>
              </a:rPr>
              <a:t>Laden</a:t>
            </a:r>
          </a:p>
        </p:txBody>
      </p:sp>
      <p:sp>
        <p:nvSpPr>
          <p:cNvPr id="44" name="Rectangle 43">
            <a:extLst>
              <a:ext uri="{FF2B5EF4-FFF2-40B4-BE49-F238E27FC236}">
                <a16:creationId xmlns:a16="http://schemas.microsoft.com/office/drawing/2014/main" id="{43196E7C-197A-4328-AA5F-5EF06358297B}"/>
              </a:ext>
            </a:extLst>
          </p:cNvPr>
          <p:cNvSpPr/>
          <p:nvPr/>
        </p:nvSpPr>
        <p:spPr>
          <a:xfrm>
            <a:off x="439994" y="779831"/>
            <a:ext cx="7772399" cy="66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Rockwell" panose="02060603020205020403" pitchFamily="18" charset="0"/>
              </a:rPr>
              <a:t>heavily loaded or weighed down.</a:t>
            </a:r>
          </a:p>
        </p:txBody>
      </p:sp>
      <p:sp>
        <p:nvSpPr>
          <p:cNvPr id="8" name="TextBox 1"/>
          <p:cNvSpPr txBox="1"/>
          <p:nvPr/>
        </p:nvSpPr>
        <p:spPr>
          <a:xfrm>
            <a:off x="297350" y="5819449"/>
            <a:ext cx="866590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Rockwell" panose="02060603020205020403" pitchFamily="18" charset="0"/>
                <a:cs typeface="Times New Roman" pitchFamily="18" charset="0"/>
              </a:rPr>
              <a:t>The boats were laden with bundles of lotus flowers, farm-fresh coconuts, fruits, vegetables, local food and delicious sweets.</a:t>
            </a:r>
          </a:p>
        </p:txBody>
      </p:sp>
      <p:pic>
        <p:nvPicPr>
          <p:cNvPr id="10" name="Picture 9" descr="source (2).gif"/>
          <p:cNvPicPr>
            <a:picLocks noChangeAspect="1"/>
          </p:cNvPicPr>
          <p:nvPr/>
        </p:nvPicPr>
        <p:blipFill>
          <a:blip r:embed="rId2"/>
          <a:stretch>
            <a:fillRect/>
          </a:stretch>
        </p:blipFill>
        <p:spPr>
          <a:xfrm rot="10457577">
            <a:off x="7994603" y="215172"/>
            <a:ext cx="1055297" cy="1055297"/>
          </a:xfrm>
          <a:prstGeom prst="rect">
            <a:avLst/>
          </a:prstGeom>
        </p:spPr>
      </p:pic>
      <p:grpSp>
        <p:nvGrpSpPr>
          <p:cNvPr id="9" name="Group 8"/>
          <p:cNvGrpSpPr/>
          <p:nvPr/>
        </p:nvGrpSpPr>
        <p:grpSpPr>
          <a:xfrm>
            <a:off x="0" y="0"/>
            <a:ext cx="9144000" cy="7315200"/>
            <a:chOff x="0" y="0"/>
            <a:chExt cx="9144000" cy="7315200"/>
          </a:xfrm>
        </p:grpSpPr>
        <p:sp>
          <p:nvSpPr>
            <p:cNvPr id="11" name="Rectangle 10"/>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743200" y="1752600"/>
            <a:ext cx="5469193" cy="38862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p:bldP spid="4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6A353CA-2489-48AE-8CA5-5EB5324C7AC8}"/>
              </a:ext>
            </a:extLst>
          </p:cNvPr>
          <p:cNvSpPr/>
          <p:nvPr/>
        </p:nvSpPr>
        <p:spPr>
          <a:xfrm>
            <a:off x="191729" y="2800883"/>
            <a:ext cx="236220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Rockwell" panose="02060603020205020403" pitchFamily="18" charset="0"/>
                <a:cs typeface="Times New Roman" panose="02020603050405020304" pitchFamily="18" charset="0"/>
              </a:rPr>
              <a:t>Chit-chat</a:t>
            </a:r>
          </a:p>
        </p:txBody>
      </p:sp>
      <p:sp>
        <p:nvSpPr>
          <p:cNvPr id="44" name="Rectangle 43">
            <a:extLst>
              <a:ext uri="{FF2B5EF4-FFF2-40B4-BE49-F238E27FC236}">
                <a16:creationId xmlns:a16="http://schemas.microsoft.com/office/drawing/2014/main" id="{43196E7C-197A-4328-AA5F-5EF06358297B}"/>
              </a:ext>
            </a:extLst>
          </p:cNvPr>
          <p:cNvSpPr/>
          <p:nvPr/>
        </p:nvSpPr>
        <p:spPr>
          <a:xfrm>
            <a:off x="722362" y="495628"/>
            <a:ext cx="7696200" cy="66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Rockwell" panose="02060603020205020403" pitchFamily="18" charset="0"/>
              </a:rPr>
              <a:t>inconsequential conversation.</a:t>
            </a:r>
          </a:p>
        </p:txBody>
      </p:sp>
      <p:sp>
        <p:nvSpPr>
          <p:cNvPr id="14" name="Rectangle 13">
            <a:extLst>
              <a:ext uri="{FF2B5EF4-FFF2-40B4-BE49-F238E27FC236}">
                <a16:creationId xmlns:a16="http://schemas.microsoft.com/office/drawing/2014/main" id="{43196E7C-197A-4328-AA5F-5EF06358297B}"/>
              </a:ext>
            </a:extLst>
          </p:cNvPr>
          <p:cNvSpPr/>
          <p:nvPr/>
        </p:nvSpPr>
        <p:spPr>
          <a:xfrm>
            <a:off x="457200" y="5943427"/>
            <a:ext cx="8458199" cy="924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Rockwell" panose="02060603020205020403" pitchFamily="18" charset="0"/>
                <a:cs typeface="Times New Roman" panose="02020603050405020304" pitchFamily="18" charset="0"/>
              </a:rPr>
              <a:t>They are chit-chatting by using mobile and telephone.</a:t>
            </a:r>
          </a:p>
        </p:txBody>
      </p:sp>
      <p:pic>
        <p:nvPicPr>
          <p:cNvPr id="3" name="Picture 2"/>
          <p:cNvPicPr>
            <a:picLocks noChangeAspect="1"/>
          </p:cNvPicPr>
          <p:nvPr/>
        </p:nvPicPr>
        <p:blipFill>
          <a:blip r:embed="rId2"/>
          <a:stretch>
            <a:fillRect/>
          </a:stretch>
        </p:blipFill>
        <p:spPr>
          <a:xfrm>
            <a:off x="2422082" y="1331496"/>
            <a:ext cx="5996479" cy="4231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ource (2).gif"/>
          <p:cNvPicPr>
            <a:picLocks noChangeAspect="1"/>
          </p:cNvPicPr>
          <p:nvPr/>
        </p:nvPicPr>
        <p:blipFill>
          <a:blip r:embed="rId3"/>
          <a:stretch>
            <a:fillRect/>
          </a:stretch>
        </p:blipFill>
        <p:spPr>
          <a:xfrm rot="9595405">
            <a:off x="8044849" y="203143"/>
            <a:ext cx="1055297" cy="1055297"/>
          </a:xfrm>
          <a:prstGeom prst="rect">
            <a:avLst/>
          </a:prstGeom>
        </p:spPr>
      </p:pic>
      <p:grpSp>
        <p:nvGrpSpPr>
          <p:cNvPr id="8" name="Group 7"/>
          <p:cNvGrpSpPr/>
          <p:nvPr/>
        </p:nvGrpSpPr>
        <p:grpSpPr>
          <a:xfrm>
            <a:off x="0" y="0"/>
            <a:ext cx="9144000" cy="7315200"/>
            <a:chOff x="0" y="0"/>
            <a:chExt cx="9144000" cy="7315200"/>
          </a:xfrm>
        </p:grpSpPr>
        <p:sp>
          <p:nvSpPr>
            <p:cNvPr id="9" name="Rectangle 8"/>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147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par>
                                <p:cTn id="32" presetID="3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 calcmode="lin" valueType="num">
                                      <p:cBhvr>
                                        <p:cTn id="36" dur="1000" fill="hold"/>
                                        <p:tgtEl>
                                          <p:spTgt spid="3"/>
                                        </p:tgtEl>
                                        <p:attrNameLst>
                                          <p:attrName>style.rotation</p:attrName>
                                        </p:attrNameLst>
                                      </p:cBhvr>
                                      <p:tavLst>
                                        <p:tav tm="0">
                                          <p:val>
                                            <p:fltVal val="90"/>
                                          </p:val>
                                        </p:tav>
                                        <p:tav tm="100000">
                                          <p:val>
                                            <p:fltVal val="0"/>
                                          </p:val>
                                        </p:tav>
                                      </p:tavLst>
                                    </p:anim>
                                    <p:animEffect transition="in" filter="fade">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6A353CA-2489-48AE-8CA5-5EB5324C7AC8}"/>
              </a:ext>
            </a:extLst>
          </p:cNvPr>
          <p:cNvSpPr/>
          <p:nvPr/>
        </p:nvSpPr>
        <p:spPr>
          <a:xfrm>
            <a:off x="-106014" y="3143250"/>
            <a:ext cx="333375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66211"/>
                </a:solidFill>
                <a:latin typeface="Rockwell" panose="02060603020205020403" pitchFamily="18" charset="0"/>
              </a:rPr>
              <a:t>Floating market</a:t>
            </a:r>
          </a:p>
        </p:txBody>
      </p:sp>
      <p:sp>
        <p:nvSpPr>
          <p:cNvPr id="44" name="Rectangle 43">
            <a:extLst>
              <a:ext uri="{FF2B5EF4-FFF2-40B4-BE49-F238E27FC236}">
                <a16:creationId xmlns:a16="http://schemas.microsoft.com/office/drawing/2014/main" id="{43196E7C-197A-4328-AA5F-5EF06358297B}"/>
              </a:ext>
            </a:extLst>
          </p:cNvPr>
          <p:cNvSpPr/>
          <p:nvPr/>
        </p:nvSpPr>
        <p:spPr>
          <a:xfrm>
            <a:off x="243040" y="1140620"/>
            <a:ext cx="8686800" cy="66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Rockwell" panose="02060603020205020403" pitchFamily="18" charset="0"/>
              </a:rPr>
              <a:t>A movable market or  a special market in small boats in Bangkok.</a:t>
            </a:r>
          </a:p>
        </p:txBody>
      </p:sp>
      <p:sp>
        <p:nvSpPr>
          <p:cNvPr id="14" name="Rectangle 13">
            <a:extLst>
              <a:ext uri="{FF2B5EF4-FFF2-40B4-BE49-F238E27FC236}">
                <a16:creationId xmlns:a16="http://schemas.microsoft.com/office/drawing/2014/main" id="{43196E7C-197A-4328-AA5F-5EF06358297B}"/>
              </a:ext>
            </a:extLst>
          </p:cNvPr>
          <p:cNvSpPr/>
          <p:nvPr/>
        </p:nvSpPr>
        <p:spPr>
          <a:xfrm>
            <a:off x="489156" y="6019087"/>
            <a:ext cx="8534400" cy="66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Rockwell" panose="02060603020205020403" pitchFamily="18" charset="0"/>
              </a:rPr>
              <a:t>Mita</a:t>
            </a:r>
            <a:r>
              <a:rPr lang="en-US" sz="2800" b="1" dirty="0">
                <a:solidFill>
                  <a:srgbClr val="0000FF"/>
                </a:solidFill>
                <a:latin typeface="Rockwell" panose="02060603020205020403" pitchFamily="18" charset="0"/>
              </a:rPr>
              <a:t> went to the floating market in Bangkok.</a:t>
            </a:r>
          </a:p>
        </p:txBody>
      </p:sp>
      <p:pic>
        <p:nvPicPr>
          <p:cNvPr id="3" name="Picture 2"/>
          <p:cNvPicPr>
            <a:picLocks noChangeAspect="1"/>
          </p:cNvPicPr>
          <p:nvPr/>
        </p:nvPicPr>
        <p:blipFill>
          <a:blip r:embed="rId2"/>
          <a:stretch>
            <a:fillRect/>
          </a:stretch>
        </p:blipFill>
        <p:spPr>
          <a:xfrm>
            <a:off x="2969921" y="2143604"/>
            <a:ext cx="5790603" cy="3756387"/>
          </a:xfrm>
          <a:prstGeom prst="rect">
            <a:avLst/>
          </a:prstGeom>
        </p:spPr>
      </p:pic>
      <p:pic>
        <p:nvPicPr>
          <p:cNvPr id="7" name="Picture 6" descr="source (2).gif"/>
          <p:cNvPicPr>
            <a:picLocks noChangeAspect="1"/>
          </p:cNvPicPr>
          <p:nvPr/>
        </p:nvPicPr>
        <p:blipFill>
          <a:blip r:embed="rId3"/>
          <a:stretch>
            <a:fillRect/>
          </a:stretch>
        </p:blipFill>
        <p:spPr>
          <a:xfrm rot="10232961">
            <a:off x="8232876" y="79477"/>
            <a:ext cx="1055297" cy="1055297"/>
          </a:xfrm>
          <a:prstGeom prst="rect">
            <a:avLst/>
          </a:prstGeom>
        </p:spPr>
      </p:pic>
      <p:grpSp>
        <p:nvGrpSpPr>
          <p:cNvPr id="8" name="Group 7"/>
          <p:cNvGrpSpPr/>
          <p:nvPr/>
        </p:nvGrpSpPr>
        <p:grpSpPr>
          <a:xfrm>
            <a:off x="0" y="0"/>
            <a:ext cx="9144000" cy="7315200"/>
            <a:chOff x="0" y="0"/>
            <a:chExt cx="9144000" cy="7315200"/>
          </a:xfrm>
        </p:grpSpPr>
        <p:sp>
          <p:nvSpPr>
            <p:cNvPr id="9" name="Rectangle 8"/>
            <p:cNvSpPr/>
            <p:nvPr/>
          </p:nvSpPr>
          <p:spPr>
            <a:xfrm>
              <a:off x="0" y="0"/>
              <a:ext cx="9144000" cy="7315200"/>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24" y="76200"/>
              <a:ext cx="8994676" cy="7177554"/>
            </a:xfrm>
            <a:prstGeom prst="rect">
              <a:avLst/>
            </a:prstGeom>
            <a:noFill/>
            <a:ln w="76200">
              <a:solidFill>
                <a:srgbClr val="168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9324" y="154854"/>
              <a:ext cx="8874232" cy="700794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8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1000" fill="hold"/>
                                        <p:tgtEl>
                                          <p:spTgt spid="44"/>
                                        </p:tgtEl>
                                        <p:attrNameLst>
                                          <p:attrName>ppt_w</p:attrName>
                                        </p:attrNameLst>
                                      </p:cBhvr>
                                      <p:tavLst>
                                        <p:tav tm="0">
                                          <p:val>
                                            <p:fltVal val="0"/>
                                          </p:val>
                                        </p:tav>
                                        <p:tav tm="100000">
                                          <p:val>
                                            <p:strVal val="#ppt_w"/>
                                          </p:val>
                                        </p:tav>
                                      </p:tavLst>
                                    </p:anim>
                                    <p:anim calcmode="lin" valueType="num">
                                      <p:cBhvr>
                                        <p:cTn id="20" dur="1000" fill="hold"/>
                                        <p:tgtEl>
                                          <p:spTgt spid="44"/>
                                        </p:tgtEl>
                                        <p:attrNameLst>
                                          <p:attrName>ppt_h</p:attrName>
                                        </p:attrNameLst>
                                      </p:cBhvr>
                                      <p:tavLst>
                                        <p:tav tm="0">
                                          <p:val>
                                            <p:fltVal val="0"/>
                                          </p:val>
                                        </p:tav>
                                        <p:tav tm="100000">
                                          <p:val>
                                            <p:strVal val="#ppt_h"/>
                                          </p:val>
                                        </p:tav>
                                      </p:tavLst>
                                    </p:anim>
                                    <p:anim calcmode="lin" valueType="num">
                                      <p:cBhvr>
                                        <p:cTn id="21" dur="1000" fill="hold"/>
                                        <p:tgtEl>
                                          <p:spTgt spid="44"/>
                                        </p:tgtEl>
                                        <p:attrNameLst>
                                          <p:attrName>style.rotation</p:attrName>
                                        </p:attrNameLst>
                                      </p:cBhvr>
                                      <p:tavLst>
                                        <p:tav tm="0">
                                          <p:val>
                                            <p:fltVal val="90"/>
                                          </p:val>
                                        </p:tav>
                                        <p:tav tm="100000">
                                          <p:val>
                                            <p:fltVal val="0"/>
                                          </p:val>
                                        </p:tav>
                                      </p:tavLst>
                                    </p:anim>
                                    <p:animEffect transition="in" filter="fade">
                                      <p:cBhvr>
                                        <p:cTn id="22" dur="1000"/>
                                        <p:tgtEl>
                                          <p:spTgt spid="4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2863</TotalTime>
  <Words>1483</Words>
  <Application>Microsoft Office PowerPoint</Application>
  <PresentationFormat>Custom</PresentationFormat>
  <Paragraphs>117</Paragraphs>
  <Slides>21</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4" baseType="lpstr">
      <vt:lpstr>Algerian</vt:lpstr>
      <vt:lpstr>Arial</vt:lpstr>
      <vt:lpstr>Arial Black</vt:lpstr>
      <vt:lpstr>Bahnschrift Condensed</vt:lpstr>
      <vt:lpstr>Calibri</vt:lpstr>
      <vt:lpstr>Calibri Light</vt:lpstr>
      <vt:lpstr>Rockwell</vt:lpstr>
      <vt:lpstr>Source Sans Pro Black</vt:lpstr>
      <vt:lpstr>Source Sans Pro SemiBold</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Afsar Ali</cp:lastModifiedBy>
  <cp:revision>416</cp:revision>
  <dcterms:created xsi:type="dcterms:W3CDTF">2017-07-15T05:08:23Z</dcterms:created>
  <dcterms:modified xsi:type="dcterms:W3CDTF">2020-08-04T04:54:33Z</dcterms:modified>
</cp:coreProperties>
</file>