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7" r:id="rId2"/>
    <p:sldId id="306" r:id="rId3"/>
    <p:sldId id="299" r:id="rId4"/>
    <p:sldId id="296" r:id="rId5"/>
    <p:sldId id="295" r:id="rId6"/>
    <p:sldId id="307" r:id="rId7"/>
    <p:sldId id="268" r:id="rId8"/>
    <p:sldId id="272" r:id="rId9"/>
    <p:sldId id="270" r:id="rId10"/>
    <p:sldId id="277" r:id="rId11"/>
    <p:sldId id="280" r:id="rId12"/>
    <p:sldId id="278" r:id="rId13"/>
    <p:sldId id="281" r:id="rId14"/>
    <p:sldId id="282" r:id="rId15"/>
    <p:sldId id="283" r:id="rId16"/>
    <p:sldId id="284" r:id="rId17"/>
    <p:sldId id="285" r:id="rId18"/>
    <p:sldId id="308" r:id="rId19"/>
    <p:sldId id="287" r:id="rId20"/>
    <p:sldId id="288" r:id="rId21"/>
    <p:sldId id="289" r:id="rId22"/>
    <p:sldId id="290" r:id="rId23"/>
    <p:sldId id="309" r:id="rId24"/>
    <p:sldId id="291" r:id="rId25"/>
    <p:sldId id="312" r:id="rId26"/>
    <p:sldId id="303" r:id="rId27"/>
    <p:sldId id="292" r:id="rId28"/>
    <p:sldId id="293" r:id="rId29"/>
    <p:sldId id="310" r:id="rId30"/>
    <p:sldId id="294" r:id="rId31"/>
    <p:sldId id="313" r:id="rId32"/>
    <p:sldId id="314" r:id="rId33"/>
    <p:sldId id="315" r:id="rId34"/>
    <p:sldId id="316" r:id="rId35"/>
    <p:sldId id="317" r:id="rId36"/>
    <p:sldId id="318" r:id="rId37"/>
    <p:sldId id="319" r:id="rId38"/>
    <p:sldId id="320" r:id="rId39"/>
    <p:sldId id="304" r:id="rId40"/>
    <p:sldId id="301"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uNt908saq1/U+jMrUPu9g==" hashData="z7gw6szvS0/XRS08W8ELpGpCilc="/>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4" autoAdjust="0"/>
  </p:normalViewPr>
  <p:slideViewPr>
    <p:cSldViewPr>
      <p:cViewPr>
        <p:scale>
          <a:sx n="70" d="100"/>
          <a:sy n="70" d="100"/>
        </p:scale>
        <p:origin x="-720"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7F6A5-FEE7-41E6-9678-361008EF7A68}" type="datetimeFigureOut">
              <a:rPr lang="en-US" smtClean="0"/>
              <a:t>8/4/2020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EDB9B-7C0E-47D8-8CC9-A3684164C5A9}" type="slidenum">
              <a:rPr lang="en-US" smtClean="0"/>
              <a:t>‹#›</a:t>
            </a:fld>
            <a:endParaRPr lang="en-US"/>
          </a:p>
        </p:txBody>
      </p:sp>
    </p:spTree>
    <p:extLst>
      <p:ext uri="{BB962C8B-B14F-4D97-AF65-F5344CB8AC3E}">
        <p14:creationId xmlns:p14="http://schemas.microsoft.com/office/powerpoint/2010/main" val="50325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This a welcome slide. The picture is about Autumn. It is related word to the topic. Teacher may change it.</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a:t>
            </a:fld>
            <a:endParaRPr lang="en-US"/>
          </a:p>
        </p:txBody>
      </p:sp>
    </p:spTree>
    <p:extLst>
      <p:ext uri="{BB962C8B-B14F-4D97-AF65-F5344CB8AC3E}">
        <p14:creationId xmlns:p14="http://schemas.microsoft.com/office/powerpoint/2010/main" val="36966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She was trained here.</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12</a:t>
            </a:fld>
            <a:endParaRPr lang="en-US"/>
          </a:p>
        </p:txBody>
      </p:sp>
    </p:spTree>
    <p:extLst>
      <p:ext uri="{BB962C8B-B14F-4D97-AF65-F5344CB8AC3E}">
        <p14:creationId xmlns:p14="http://schemas.microsoft.com/office/powerpoint/2010/main" val="418015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A trigger is added with the flag of India. To show India in a map</a:t>
            </a:r>
            <a:r>
              <a:rPr lang="en-US" baseline="0" dirty="0" smtClean="0"/>
              <a:t> you may click on the flag of India.</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13</a:t>
            </a:fld>
            <a:endParaRPr lang="en-US"/>
          </a:p>
        </p:txBody>
      </p:sp>
    </p:spTree>
    <p:extLst>
      <p:ext uri="{BB962C8B-B14F-4D97-AF65-F5344CB8AC3E}">
        <p14:creationId xmlns:p14="http://schemas.microsoft.com/office/powerpoint/2010/main" val="360422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Book Antiqua" pitchFamily="18" charset="0"/>
              </a:rPr>
              <a:t>‘Agnes </a:t>
            </a:r>
            <a:r>
              <a:rPr lang="en-US" sz="1200" b="1" dirty="0" err="1" smtClean="0">
                <a:latin typeface="Book Antiqua" pitchFamily="18" charset="0"/>
              </a:rPr>
              <a:t>Gonxha</a:t>
            </a:r>
            <a:r>
              <a:rPr lang="en-US" sz="1200" b="1" dirty="0" smtClean="0">
                <a:latin typeface="Book Antiqua" pitchFamily="18" charset="0"/>
              </a:rPr>
              <a:t> </a:t>
            </a:r>
            <a:r>
              <a:rPr lang="en-US" sz="1200" b="1" dirty="0" err="1" smtClean="0">
                <a:latin typeface="Book Antiqua" pitchFamily="18" charset="0"/>
              </a:rPr>
              <a:t>Bojaxhiu</a:t>
            </a:r>
            <a:r>
              <a:rPr lang="en-US" sz="1200" b="1" dirty="0" smtClean="0">
                <a:latin typeface="Book Antiqua" pitchFamily="18" charset="0"/>
              </a:rPr>
              <a:t>’ changed into ‘Teresa’ in 1931 is shown here.</a:t>
            </a:r>
          </a:p>
          <a:p>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14</a:t>
            </a:fld>
            <a:endParaRPr lang="en-US"/>
          </a:p>
        </p:txBody>
      </p:sp>
    </p:spTree>
    <p:extLst>
      <p:ext uri="{BB962C8B-B14F-4D97-AF65-F5344CB8AC3E}">
        <p14:creationId xmlns:p14="http://schemas.microsoft.com/office/powerpoint/2010/main" val="223764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1931 is the traffic point of her life. Besides changing her name she</a:t>
            </a:r>
            <a:r>
              <a:rPr lang="en-US" baseline="0" dirty="0" smtClean="0"/>
              <a:t> vows as nun from here and lasts up to 1948.</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15</a:t>
            </a:fld>
            <a:endParaRPr lang="en-US"/>
          </a:p>
        </p:txBody>
      </p:sp>
    </p:spTree>
    <p:extLst>
      <p:ext uri="{BB962C8B-B14F-4D97-AF65-F5344CB8AC3E}">
        <p14:creationId xmlns:p14="http://schemas.microsoft.com/office/powerpoint/2010/main" val="409736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St. Mary’s High School old model picture is not clear. So the latest one is shown here.</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16</a:t>
            </a:fld>
            <a:endParaRPr lang="en-US"/>
          </a:p>
        </p:txBody>
      </p:sp>
    </p:spTree>
    <p:extLst>
      <p:ext uri="{BB962C8B-B14F-4D97-AF65-F5344CB8AC3E}">
        <p14:creationId xmlns:p14="http://schemas.microsoft.com/office/powerpoint/2010/main" val="206049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Mother Teresa was impacted deeply observing the prevailing the poverty of the then Calcutta</a:t>
            </a:r>
            <a:r>
              <a:rPr lang="en-US" baseline="0" dirty="0" smtClean="0"/>
              <a:t> in1948.</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17</a:t>
            </a:fld>
            <a:endParaRPr lang="en-US"/>
          </a:p>
        </p:txBody>
      </p:sp>
    </p:spTree>
    <p:extLst>
      <p:ext uri="{BB962C8B-B14F-4D97-AF65-F5344CB8AC3E}">
        <p14:creationId xmlns:p14="http://schemas.microsoft.com/office/powerpoint/2010/main" val="521644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Teacher may conduct this option according to animation.</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19</a:t>
            </a:fld>
            <a:endParaRPr lang="en-US"/>
          </a:p>
        </p:txBody>
      </p:sp>
    </p:spTree>
    <p:extLst>
      <p:ext uri="{BB962C8B-B14F-4D97-AF65-F5344CB8AC3E}">
        <p14:creationId xmlns:p14="http://schemas.microsoft.com/office/powerpoint/2010/main" val="381157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conduct this option according to animation.</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20</a:t>
            </a:fld>
            <a:endParaRPr lang="en-US"/>
          </a:p>
        </p:txBody>
      </p:sp>
    </p:spTree>
    <p:extLst>
      <p:ext uri="{BB962C8B-B14F-4D97-AF65-F5344CB8AC3E}">
        <p14:creationId xmlns:p14="http://schemas.microsoft.com/office/powerpoint/2010/main" val="192235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conduct this option according to animation.</a:t>
            </a:r>
          </a:p>
          <a:p>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21</a:t>
            </a:fld>
            <a:endParaRPr lang="en-US"/>
          </a:p>
        </p:txBody>
      </p:sp>
    </p:spTree>
    <p:extLst>
      <p:ext uri="{BB962C8B-B14F-4D97-AF65-F5344CB8AC3E}">
        <p14:creationId xmlns:p14="http://schemas.microsoft.com/office/powerpoint/2010/main" val="438992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conduct this option according to animation.</a:t>
            </a:r>
          </a:p>
          <a:p>
            <a:pPr algn="ct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22</a:t>
            </a:fld>
            <a:endParaRPr lang="en-US"/>
          </a:p>
        </p:txBody>
      </p:sp>
    </p:spTree>
    <p:extLst>
      <p:ext uri="{BB962C8B-B14F-4D97-AF65-F5344CB8AC3E}">
        <p14:creationId xmlns:p14="http://schemas.microsoft.com/office/powerpoint/2010/main" val="340889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Through the video and question teacher may take out the lesson of today’s class.</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3</a:t>
            </a:fld>
            <a:endParaRPr lang="en-US"/>
          </a:p>
        </p:txBody>
      </p:sp>
    </p:spTree>
    <p:extLst>
      <p:ext uri="{BB962C8B-B14F-4D97-AF65-F5344CB8AC3E}">
        <p14:creationId xmlns:p14="http://schemas.microsoft.com/office/powerpoint/2010/main" val="2552026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Teacher may conduct this option to make all</a:t>
            </a:r>
            <a:r>
              <a:rPr lang="en-US" baseline="0" dirty="0" smtClean="0"/>
              <a:t> the information of the topic clear to </a:t>
            </a:r>
            <a:r>
              <a:rPr lang="en-US" dirty="0" smtClean="0"/>
              <a:t>the students through silent reading. He may help them moving</a:t>
            </a:r>
            <a:r>
              <a:rPr lang="en-US" baseline="0" dirty="0" smtClean="0"/>
              <a:t> and monitoring in the class room.</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24</a:t>
            </a:fld>
            <a:endParaRPr lang="en-US"/>
          </a:p>
        </p:txBody>
      </p:sp>
    </p:spTree>
    <p:extLst>
      <p:ext uri="{BB962C8B-B14F-4D97-AF65-F5344CB8AC3E}">
        <p14:creationId xmlns:p14="http://schemas.microsoft.com/office/powerpoint/2010/main" val="45954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Teacher may use it any purpose he needs. Specially the students who have no</a:t>
            </a:r>
            <a:r>
              <a:rPr lang="en-US" baseline="0" dirty="0" smtClean="0"/>
              <a:t> text book with them, it may be helpful to them for silent reading.</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26</a:t>
            </a:fld>
            <a:endParaRPr lang="en-US"/>
          </a:p>
        </p:txBody>
      </p:sp>
    </p:spTree>
    <p:extLst>
      <p:ext uri="{BB962C8B-B14F-4D97-AF65-F5344CB8AC3E}">
        <p14:creationId xmlns:p14="http://schemas.microsoft.com/office/powerpoint/2010/main" val="3556560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Evaluation chapter.</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27</a:t>
            </a:fld>
            <a:endParaRPr lang="en-US"/>
          </a:p>
        </p:txBody>
      </p:sp>
    </p:spTree>
    <p:extLst>
      <p:ext uri="{BB962C8B-B14F-4D97-AF65-F5344CB8AC3E}">
        <p14:creationId xmlns:p14="http://schemas.microsoft.com/office/powerpoint/2010/main" val="469100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Teacher may evaluate the students asking or writing the answers of </a:t>
            </a:r>
            <a:r>
              <a:rPr lang="en-US" dirty="0" err="1" smtClean="0"/>
              <a:t>thses</a:t>
            </a:r>
            <a:r>
              <a:rPr lang="en-US" dirty="0" smtClean="0"/>
              <a:t> questions.</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28</a:t>
            </a:fld>
            <a:endParaRPr lang="en-US"/>
          </a:p>
        </p:txBody>
      </p:sp>
    </p:spTree>
    <p:extLst>
      <p:ext uri="{BB962C8B-B14F-4D97-AF65-F5344CB8AC3E}">
        <p14:creationId xmlns:p14="http://schemas.microsoft.com/office/powerpoint/2010/main" val="1398742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This is pair work option. Teacher may make a pair with two students to conduct this option</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30</a:t>
            </a:fld>
            <a:endParaRPr lang="en-US"/>
          </a:p>
        </p:txBody>
      </p:sp>
    </p:spTree>
    <p:extLst>
      <p:ext uri="{BB962C8B-B14F-4D97-AF65-F5344CB8AC3E}">
        <p14:creationId xmlns:p14="http://schemas.microsoft.com/office/powerpoint/2010/main" val="1764617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Students are supposed to write an article of a noble man or woman like Begum </a:t>
            </a:r>
            <a:r>
              <a:rPr lang="en-US" dirty="0" err="1" smtClean="0"/>
              <a:t>Rokeya</a:t>
            </a:r>
            <a:r>
              <a:rPr lang="en-US" dirty="0" smtClean="0"/>
              <a:t> or any other persons to practice writing skill.</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39</a:t>
            </a:fld>
            <a:endParaRPr lang="en-US"/>
          </a:p>
        </p:txBody>
      </p:sp>
    </p:spTree>
    <p:extLst>
      <p:ext uri="{BB962C8B-B14F-4D97-AF65-F5344CB8AC3E}">
        <p14:creationId xmlns:p14="http://schemas.microsoft.com/office/powerpoint/2010/main" val="3030986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40</a:t>
            </a:fld>
            <a:endParaRPr lang="en-US"/>
          </a:p>
        </p:txBody>
      </p:sp>
    </p:spTree>
    <p:extLst>
      <p:ext uri="{BB962C8B-B14F-4D97-AF65-F5344CB8AC3E}">
        <p14:creationId xmlns:p14="http://schemas.microsoft.com/office/powerpoint/2010/main" val="47753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Nothing is related to take out ‘The beginning’ as lesson declaration. Mother Teresa is the main character of this topic. So I have enclosed Mother Teresa to the  Lesson to make the lesson declaration clear.</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4</a:t>
            </a:fld>
            <a:endParaRPr lang="en-US"/>
          </a:p>
        </p:txBody>
      </p:sp>
    </p:spTree>
    <p:extLst>
      <p:ext uri="{BB962C8B-B14F-4D97-AF65-F5344CB8AC3E}">
        <p14:creationId xmlns:p14="http://schemas.microsoft.com/office/powerpoint/2010/main" val="289353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Listening, speaking reading &amp; writing skills will be focused in this lesson.</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5</a:t>
            </a:fld>
            <a:endParaRPr lang="en-US"/>
          </a:p>
        </p:txBody>
      </p:sp>
    </p:spTree>
    <p:extLst>
      <p:ext uri="{BB962C8B-B14F-4D97-AF65-F5344CB8AC3E}">
        <p14:creationId xmlns:p14="http://schemas.microsoft.com/office/powerpoint/2010/main" val="401185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Macedonia is focused here as Mother Teresa was born in this country.</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7</a:t>
            </a:fld>
            <a:endParaRPr lang="en-US"/>
          </a:p>
        </p:txBody>
      </p:sp>
    </p:spTree>
    <p:extLst>
      <p:ext uri="{BB962C8B-B14F-4D97-AF65-F5344CB8AC3E}">
        <p14:creationId xmlns:p14="http://schemas.microsoft.com/office/powerpoint/2010/main" val="406260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Skopje &amp; Macedonia is shown in the map.</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8</a:t>
            </a:fld>
            <a:endParaRPr lang="en-US"/>
          </a:p>
        </p:txBody>
      </p:sp>
    </p:spTree>
    <p:extLst>
      <p:ext uri="{BB962C8B-B14F-4D97-AF65-F5344CB8AC3E}">
        <p14:creationId xmlns:p14="http://schemas.microsoft.com/office/powerpoint/2010/main" val="337900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This is the city where Mother Teresa was born.</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9</a:t>
            </a:fld>
            <a:endParaRPr lang="en-US"/>
          </a:p>
        </p:txBody>
      </p:sp>
    </p:spTree>
    <p:extLst>
      <p:ext uri="{BB962C8B-B14F-4D97-AF65-F5344CB8AC3E}">
        <p14:creationId xmlns:p14="http://schemas.microsoft.com/office/powerpoint/2010/main" val="224125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A short information about Mother Teresa is introduced here.</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10</a:t>
            </a:fld>
            <a:endParaRPr lang="en-US"/>
          </a:p>
        </p:txBody>
      </p:sp>
    </p:spTree>
    <p:extLst>
      <p:ext uri="{BB962C8B-B14F-4D97-AF65-F5344CB8AC3E}">
        <p14:creationId xmlns:p14="http://schemas.microsoft.com/office/powerpoint/2010/main" val="256609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When she left  her paternal home, she joined here first.</a:t>
            </a:r>
            <a:endParaRPr lang="en-US" dirty="0"/>
          </a:p>
        </p:txBody>
      </p:sp>
      <p:sp>
        <p:nvSpPr>
          <p:cNvPr id="4" name="Slide Number Placeholder 3"/>
          <p:cNvSpPr>
            <a:spLocks noGrp="1"/>
          </p:cNvSpPr>
          <p:nvPr>
            <p:ph type="sldNum" sz="quarter" idx="10"/>
          </p:nvPr>
        </p:nvSpPr>
        <p:spPr/>
        <p:txBody>
          <a:bodyPr/>
          <a:lstStyle/>
          <a:p>
            <a:fld id="{F1EEDB9B-7C0E-47D8-8CC9-A3684164C5A9}" type="slidenum">
              <a:rPr lang="en-US" smtClean="0"/>
              <a:t>11</a:t>
            </a:fld>
            <a:endParaRPr lang="en-US"/>
          </a:p>
        </p:txBody>
      </p:sp>
    </p:spTree>
    <p:extLst>
      <p:ext uri="{BB962C8B-B14F-4D97-AF65-F5344CB8AC3E}">
        <p14:creationId xmlns:p14="http://schemas.microsoft.com/office/powerpoint/2010/main" val="359850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EAA22-DC10-42B4-9556-2A4F7744505E}"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245672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AA22-DC10-42B4-9556-2A4F7744505E}"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223799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AA22-DC10-42B4-9556-2A4F7744505E}"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305036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AA22-DC10-42B4-9556-2A4F7744505E}"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393262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EAA22-DC10-42B4-9556-2A4F7744505E}"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414603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EAA22-DC10-42B4-9556-2A4F7744505E}"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386086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EAA22-DC10-42B4-9556-2A4F7744505E}"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34058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EAA22-DC10-42B4-9556-2A4F7744505E}"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198040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EAA22-DC10-42B4-9556-2A4F7744505E}"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118317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EAA22-DC10-42B4-9556-2A4F7744505E}"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349334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EAA22-DC10-42B4-9556-2A4F7744505E}"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AF859-C42A-401E-8C03-3489AFFB0C9F}" type="slidenum">
              <a:rPr lang="en-US" smtClean="0"/>
              <a:t>‹#›</a:t>
            </a:fld>
            <a:endParaRPr lang="en-US"/>
          </a:p>
        </p:txBody>
      </p:sp>
    </p:spTree>
    <p:extLst>
      <p:ext uri="{BB962C8B-B14F-4D97-AF65-F5344CB8AC3E}">
        <p14:creationId xmlns:p14="http://schemas.microsoft.com/office/powerpoint/2010/main" val="205913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8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EAA22-DC10-42B4-9556-2A4F7744505E}" type="datetimeFigureOut">
              <a:rPr lang="en-US" smtClean="0"/>
              <a:t>8/4/2020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AF859-C42A-401E-8C03-3489AFFB0C9F}" type="slidenum">
              <a:rPr lang="en-US" smtClean="0"/>
              <a:t>‹#›</a:t>
            </a:fld>
            <a:endParaRPr lang="en-US"/>
          </a:p>
        </p:txBody>
      </p:sp>
    </p:spTree>
    <p:extLst>
      <p:ext uri="{BB962C8B-B14F-4D97-AF65-F5344CB8AC3E}">
        <p14:creationId xmlns:p14="http://schemas.microsoft.com/office/powerpoint/2010/main" val="351642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15735" y="5678431"/>
            <a:ext cx="9751060" cy="1107996"/>
          </a:xfrm>
          <a:prstGeom prst="rect">
            <a:avLst/>
          </a:prstGeom>
          <a:noFill/>
        </p:spPr>
        <p:txBody>
          <a:bodyPr wrap="square" rtlCol="0">
            <a:spAutoFit/>
          </a:bodyPr>
          <a:lstStyle/>
          <a:p>
            <a:r>
              <a:rPr lang="en-US" sz="6600" b="1" dirty="0" smtClean="0">
                <a:solidFill>
                  <a:schemeClr val="bg1"/>
                </a:solidFill>
                <a:effectLst>
                  <a:outerShdw blurRad="38100" dist="38100" dir="2700000" algn="tl">
                    <a:srgbClr val="000000">
                      <a:alpha val="43137"/>
                    </a:srgbClr>
                  </a:outerShdw>
                </a:effectLst>
                <a:latin typeface="Book Antiqua" pitchFamily="18" charset="0"/>
              </a:rPr>
              <a:t>Welcome dear learners</a:t>
            </a:r>
            <a:endParaRPr lang="en-US" sz="6600" b="1" dirty="0">
              <a:solidFill>
                <a:schemeClr val="bg1"/>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080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rightnessContrast bright="5000" contrast="12000"/>
                    </a14:imgEffect>
                  </a14:imgLayer>
                </a14:imgProps>
              </a:ext>
              <a:ext uri="{28A0092B-C50C-407E-A947-70E740481C1C}">
                <a14:useLocalDpi xmlns:a14="http://schemas.microsoft.com/office/drawing/2010/main" val="0"/>
              </a:ext>
            </a:extLst>
          </a:blip>
          <a:stretch>
            <a:fillRect/>
          </a:stretch>
        </p:blipFill>
        <p:spPr>
          <a:xfrm>
            <a:off x="406295" y="326572"/>
            <a:ext cx="6325818" cy="5464629"/>
          </a:xfrm>
          <a:prstGeom prst="rect">
            <a:avLst/>
          </a:prstGeom>
          <a:ln w="228600" cap="sq" cmpd="thickThin">
            <a:solidFill>
              <a:srgbClr val="0070C0"/>
            </a:solidFill>
            <a:prstDash val="solid"/>
            <a:miter lim="800000"/>
          </a:ln>
          <a:effectLst>
            <a:innerShdw blurRad="76200">
              <a:srgbClr val="000000"/>
            </a:innerShdw>
          </a:effectLst>
        </p:spPr>
      </p:pic>
      <p:sp>
        <p:nvSpPr>
          <p:cNvPr id="3" name="TextBox 2"/>
          <p:cNvSpPr txBox="1"/>
          <p:nvPr/>
        </p:nvSpPr>
        <p:spPr>
          <a:xfrm>
            <a:off x="203147" y="6019801"/>
            <a:ext cx="6805427"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Agnes </a:t>
            </a:r>
            <a:r>
              <a:rPr lang="en-US" sz="3200" b="1" dirty="0" err="1" smtClean="0">
                <a:effectLst>
                  <a:outerShdw blurRad="38100" dist="38100" dir="2700000" algn="tl">
                    <a:srgbClr val="000000">
                      <a:alpha val="43137"/>
                    </a:srgbClr>
                  </a:outerShdw>
                </a:effectLst>
                <a:latin typeface="Book Antiqua" pitchFamily="18" charset="0"/>
              </a:rPr>
              <a:t>Gonxha</a:t>
            </a:r>
            <a:r>
              <a:rPr lang="en-US" sz="3200" b="1" dirty="0" smtClean="0">
                <a:effectLst>
                  <a:outerShdw blurRad="38100" dist="38100" dir="2700000" algn="tl">
                    <a:srgbClr val="000000">
                      <a:alpha val="43137"/>
                    </a:srgbClr>
                  </a:outerShdw>
                </a:effectLst>
                <a:latin typeface="Book Antiqua" pitchFamily="18" charset="0"/>
              </a:rPr>
              <a:t> </a:t>
            </a:r>
            <a:r>
              <a:rPr lang="en-US" sz="3200" b="1" dirty="0" err="1" smtClean="0">
                <a:effectLst>
                  <a:outerShdw blurRad="38100" dist="38100" dir="2700000" algn="tl">
                    <a:srgbClr val="000000">
                      <a:alpha val="43137"/>
                    </a:srgbClr>
                  </a:outerShdw>
                </a:effectLst>
                <a:latin typeface="Book Antiqua" pitchFamily="18" charset="0"/>
              </a:rPr>
              <a:t>Bojaxhiu</a:t>
            </a:r>
            <a:endParaRPr lang="en-US" sz="3200" b="1" dirty="0">
              <a:effectLst>
                <a:outerShdw blurRad="38100" dist="38100" dir="2700000" algn="tl">
                  <a:srgbClr val="000000">
                    <a:alpha val="43137"/>
                  </a:srgbClr>
                </a:outerShdw>
              </a:effectLst>
              <a:latin typeface="Book Antiqua" pitchFamily="18" charset="0"/>
            </a:endParaRPr>
          </a:p>
        </p:txBody>
      </p:sp>
      <p:sp>
        <p:nvSpPr>
          <p:cNvPr id="4" name="Right Arrow 3"/>
          <p:cNvSpPr/>
          <p:nvPr/>
        </p:nvSpPr>
        <p:spPr>
          <a:xfrm>
            <a:off x="7076290" y="3629"/>
            <a:ext cx="1983102" cy="1520371"/>
          </a:xfrm>
          <a:prstGeom prst="rightArrow">
            <a:avLst>
              <a:gd name="adj1" fmla="val 50000"/>
              <a:gd name="adj2" fmla="val 35366"/>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effectLst>
                  <a:outerShdw blurRad="38100" dist="38100" dir="2700000" algn="tl">
                    <a:srgbClr val="000000">
                      <a:alpha val="43137"/>
                    </a:srgbClr>
                  </a:outerShdw>
                </a:effectLst>
                <a:latin typeface="Book Antiqua" pitchFamily="18" charset="0"/>
              </a:rPr>
              <a:t>B</a:t>
            </a:r>
            <a:r>
              <a:rPr lang="en-US" sz="2800" b="1" dirty="0" smtClean="0">
                <a:effectLst>
                  <a:outerShdw blurRad="38100" dist="38100" dir="2700000" algn="tl">
                    <a:srgbClr val="000000">
                      <a:alpha val="43137"/>
                    </a:srgbClr>
                  </a:outerShdw>
                </a:effectLst>
                <a:latin typeface="Book Antiqua" pitchFamily="18" charset="0"/>
              </a:rPr>
              <a:t>orn</a:t>
            </a:r>
            <a:endParaRPr lang="en-US" sz="2800" b="1" dirty="0">
              <a:effectLst>
                <a:outerShdw blurRad="38100" dist="38100" dir="2700000" algn="tl">
                  <a:srgbClr val="000000">
                    <a:alpha val="43137"/>
                  </a:srgbClr>
                </a:outerShdw>
              </a:effectLst>
              <a:latin typeface="Book Antiqua" pitchFamily="18" charset="0"/>
            </a:endParaRPr>
          </a:p>
        </p:txBody>
      </p:sp>
      <p:sp>
        <p:nvSpPr>
          <p:cNvPr id="5" name="TextBox 4"/>
          <p:cNvSpPr txBox="1"/>
          <p:nvPr/>
        </p:nvSpPr>
        <p:spPr>
          <a:xfrm>
            <a:off x="9078739" y="286760"/>
            <a:ext cx="3027859" cy="523220"/>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26 August 1910</a:t>
            </a:r>
            <a:endParaRPr lang="en-US" sz="2800" b="1" dirty="0">
              <a:effectLst>
                <a:outerShdw blurRad="38100" dist="38100" dir="2700000" algn="tl">
                  <a:srgbClr val="000000">
                    <a:alpha val="43137"/>
                  </a:srgbClr>
                </a:outerShdw>
              </a:effectLst>
              <a:latin typeface="Book Antiqua" pitchFamily="18" charset="0"/>
            </a:endParaRPr>
          </a:p>
        </p:txBody>
      </p:sp>
      <p:sp>
        <p:nvSpPr>
          <p:cNvPr id="6" name="Right Arrow 5"/>
          <p:cNvSpPr/>
          <p:nvPr/>
        </p:nvSpPr>
        <p:spPr>
          <a:xfrm>
            <a:off x="7056943" y="1538515"/>
            <a:ext cx="1983102" cy="1520371"/>
          </a:xfrm>
          <a:prstGeom prst="rightArrow">
            <a:avLst>
              <a:gd name="adj1" fmla="val 50000"/>
              <a:gd name="adj2" fmla="val 3439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outerShdw blurRad="38100" dist="38100" dir="2700000" algn="tl">
                    <a:srgbClr val="000000">
                      <a:alpha val="43137"/>
                    </a:srgbClr>
                  </a:outerShdw>
                </a:effectLst>
                <a:latin typeface="Book Antiqua" pitchFamily="18" charset="0"/>
              </a:rPr>
              <a:t>Place</a:t>
            </a:r>
            <a:endParaRPr lang="en-US" sz="2800" b="1" dirty="0">
              <a:effectLst>
                <a:outerShdw blurRad="38100" dist="38100" dir="2700000" algn="tl">
                  <a:srgbClr val="000000">
                    <a:alpha val="43137"/>
                  </a:srgbClr>
                </a:outerShdw>
              </a:effectLst>
              <a:latin typeface="Book Antiqua" pitchFamily="18" charset="0"/>
            </a:endParaRPr>
          </a:p>
        </p:txBody>
      </p:sp>
      <p:sp>
        <p:nvSpPr>
          <p:cNvPr id="7" name="TextBox 6"/>
          <p:cNvSpPr txBox="1"/>
          <p:nvPr/>
        </p:nvSpPr>
        <p:spPr>
          <a:xfrm>
            <a:off x="9059392" y="1821646"/>
            <a:ext cx="3027859" cy="954107"/>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Skopje</a:t>
            </a:r>
          </a:p>
          <a:p>
            <a:pPr algn="ctr"/>
            <a:r>
              <a:rPr lang="en-US" sz="2800" b="1" dirty="0" smtClean="0">
                <a:effectLst>
                  <a:outerShdw blurRad="38100" dist="38100" dir="2700000" algn="tl">
                    <a:srgbClr val="000000">
                      <a:alpha val="43137"/>
                    </a:srgbClr>
                  </a:outerShdw>
                </a:effectLst>
                <a:latin typeface="Book Antiqua" pitchFamily="18" charset="0"/>
              </a:rPr>
              <a:t>Macedonia</a:t>
            </a:r>
            <a:endParaRPr lang="en-US" sz="2800" b="1" dirty="0">
              <a:effectLst>
                <a:outerShdw blurRad="38100" dist="38100" dir="2700000" algn="tl">
                  <a:srgbClr val="000000">
                    <a:alpha val="43137"/>
                  </a:srgbClr>
                </a:outerShdw>
              </a:effectLst>
              <a:latin typeface="Book Antiqua" pitchFamily="18" charset="0"/>
            </a:endParaRPr>
          </a:p>
        </p:txBody>
      </p:sp>
      <p:sp>
        <p:nvSpPr>
          <p:cNvPr id="8" name="Right Arrow 7"/>
          <p:cNvSpPr/>
          <p:nvPr/>
        </p:nvSpPr>
        <p:spPr>
          <a:xfrm>
            <a:off x="7037596" y="3055152"/>
            <a:ext cx="1983102" cy="1520371"/>
          </a:xfrm>
          <a:prstGeom prst="rightArrow">
            <a:avLst>
              <a:gd name="adj1" fmla="val 50000"/>
              <a:gd name="adj2" fmla="val 33416"/>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latin typeface="Book Antiqua" pitchFamily="18" charset="0"/>
              </a:rPr>
              <a:t>At the age of 12</a:t>
            </a:r>
            <a:endParaRPr lang="en-US" sz="2000" b="1" dirty="0">
              <a:effectLst>
                <a:outerShdw blurRad="38100" dist="38100" dir="2700000" algn="tl">
                  <a:srgbClr val="000000">
                    <a:alpha val="43137"/>
                  </a:srgbClr>
                </a:outerShdw>
              </a:effectLst>
              <a:latin typeface="Book Antiqua" pitchFamily="18" charset="0"/>
            </a:endParaRPr>
          </a:p>
        </p:txBody>
      </p:sp>
      <p:sp>
        <p:nvSpPr>
          <p:cNvPr id="9" name="TextBox 8"/>
          <p:cNvSpPr txBox="1"/>
          <p:nvPr/>
        </p:nvSpPr>
        <p:spPr>
          <a:xfrm>
            <a:off x="9040045" y="3396338"/>
            <a:ext cx="3047206" cy="830997"/>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spc="-100" dirty="0" smtClean="0">
                <a:effectLst>
                  <a:outerShdw blurRad="38100" dist="38100" dir="2700000" algn="tl">
                    <a:srgbClr val="000000">
                      <a:alpha val="43137"/>
                    </a:srgbClr>
                  </a:outerShdw>
                </a:effectLst>
                <a:latin typeface="Book Antiqua" pitchFamily="18" charset="0"/>
              </a:rPr>
              <a:t>She decided to be a missionary</a:t>
            </a:r>
            <a:endParaRPr lang="en-US" sz="2400" b="1" spc="-100" dirty="0">
              <a:effectLst>
                <a:outerShdw blurRad="38100" dist="38100" dir="2700000" algn="tl">
                  <a:srgbClr val="000000">
                    <a:alpha val="43137"/>
                  </a:srgbClr>
                </a:outerShdw>
              </a:effectLst>
              <a:latin typeface="Book Antiqua" pitchFamily="18" charset="0"/>
            </a:endParaRPr>
          </a:p>
        </p:txBody>
      </p:sp>
      <p:sp>
        <p:nvSpPr>
          <p:cNvPr id="10" name="Right Arrow 9"/>
          <p:cNvSpPr/>
          <p:nvPr/>
        </p:nvSpPr>
        <p:spPr>
          <a:xfrm>
            <a:off x="7037596" y="4524829"/>
            <a:ext cx="1983102" cy="1520371"/>
          </a:xfrm>
          <a:prstGeom prst="rightArrow">
            <a:avLst>
              <a:gd name="adj1" fmla="val 50000"/>
              <a:gd name="adj2" fmla="val 33415"/>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latin typeface="Book Antiqua" pitchFamily="18" charset="0"/>
              </a:rPr>
              <a:t>At the age of 18</a:t>
            </a:r>
            <a:endParaRPr lang="en-US" sz="2000" b="1" dirty="0">
              <a:effectLst>
                <a:outerShdw blurRad="38100" dist="38100" dir="2700000" algn="tl">
                  <a:srgbClr val="000000">
                    <a:alpha val="43137"/>
                  </a:srgbClr>
                </a:outerShdw>
              </a:effectLst>
              <a:latin typeface="Book Antiqua" pitchFamily="18" charset="0"/>
            </a:endParaRPr>
          </a:p>
        </p:txBody>
      </p:sp>
      <p:sp>
        <p:nvSpPr>
          <p:cNvPr id="11" name="TextBox 10"/>
          <p:cNvSpPr txBox="1"/>
          <p:nvPr/>
        </p:nvSpPr>
        <p:spPr>
          <a:xfrm>
            <a:off x="9040045" y="4866016"/>
            <a:ext cx="3047206" cy="830997"/>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spc="-100" dirty="0" smtClean="0">
                <a:effectLst>
                  <a:outerShdw blurRad="38100" dist="38100" dir="2700000" algn="tl">
                    <a:srgbClr val="000000">
                      <a:alpha val="43137"/>
                    </a:srgbClr>
                  </a:outerShdw>
                </a:effectLst>
                <a:latin typeface="Book Antiqua" pitchFamily="18" charset="0"/>
              </a:rPr>
              <a:t>She left her paternal home</a:t>
            </a:r>
            <a:endParaRPr lang="en-US" sz="2400" b="1" spc="-100"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0289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88" r="2364" b="4436"/>
          <a:stretch/>
        </p:blipFill>
        <p:spPr>
          <a:xfrm>
            <a:off x="256354" y="1823580"/>
            <a:ext cx="5992838" cy="2868162"/>
          </a:xfrm>
          <a:prstGeom prst="rect">
            <a:avLst/>
          </a:prstGeom>
          <a:ln w="88900" cap="sq" cmpd="thickThin">
            <a:solidFill>
              <a:srgbClr val="FFFF00"/>
            </a:solidFill>
            <a:prstDash val="solid"/>
            <a:miter lim="800000"/>
          </a:ln>
          <a:effectLst>
            <a:innerShdw blurRad="76200">
              <a:srgbClr val="000000"/>
            </a:innerShd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8747" b="3709"/>
          <a:stretch/>
        </p:blipFill>
        <p:spPr>
          <a:xfrm>
            <a:off x="6413643" y="1823581"/>
            <a:ext cx="5601056" cy="2868162"/>
          </a:xfrm>
          <a:prstGeom prst="rect">
            <a:avLst/>
          </a:prstGeom>
          <a:ln w="88900" cap="sq" cmpd="thickThin">
            <a:solidFill>
              <a:srgbClr val="FFFF00"/>
            </a:solidFill>
            <a:prstDash val="solid"/>
            <a:miter lim="800000"/>
          </a:ln>
          <a:effectLst>
            <a:innerShdw blurRad="76200">
              <a:srgbClr val="000000"/>
            </a:innerShdw>
          </a:effectLst>
        </p:spPr>
      </p:pic>
      <p:sp>
        <p:nvSpPr>
          <p:cNvPr id="4" name="TextBox 3"/>
          <p:cNvSpPr txBox="1"/>
          <p:nvPr/>
        </p:nvSpPr>
        <p:spPr>
          <a:xfrm>
            <a:off x="256353" y="762000"/>
            <a:ext cx="11758345"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The Sister’s of Loreto, an Irish community of nuns</a:t>
            </a:r>
            <a:endParaRPr lang="en-US" sz="2800" b="1" dirty="0">
              <a:effectLst>
                <a:outerShdw blurRad="38100" dist="38100" dir="2700000" algn="tl">
                  <a:srgbClr val="000000">
                    <a:alpha val="43137"/>
                  </a:srgbClr>
                </a:outerShdw>
              </a:effectLst>
              <a:latin typeface="Book Antiqua" pitchFamily="18" charset="0"/>
            </a:endParaRPr>
          </a:p>
        </p:txBody>
      </p:sp>
      <p:sp>
        <p:nvSpPr>
          <p:cNvPr id="5" name="TextBox 4"/>
          <p:cNvSpPr txBox="1"/>
          <p:nvPr/>
        </p:nvSpPr>
        <p:spPr>
          <a:xfrm>
            <a:off x="256354" y="5181600"/>
            <a:ext cx="11630169" cy="523220"/>
          </a:xfrm>
          <a:prstGeom prst="rect">
            <a:avLst/>
          </a:prstGeom>
          <a:noFill/>
          <a:ln>
            <a:solidFill>
              <a:srgbClr val="0070C0"/>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After leaving her paternal home she joined here.</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93217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89" y="228600"/>
            <a:ext cx="11235968" cy="5860641"/>
          </a:xfrm>
          <a:prstGeom prst="rect">
            <a:avLst/>
          </a:prstGeom>
        </p:spPr>
      </p:pic>
      <p:sp>
        <p:nvSpPr>
          <p:cNvPr id="8" name="TextBox 7"/>
          <p:cNvSpPr txBox="1"/>
          <p:nvPr/>
        </p:nvSpPr>
        <p:spPr>
          <a:xfrm>
            <a:off x="812588" y="304801"/>
            <a:ext cx="9852634" cy="954107"/>
          </a:xfrm>
          <a:prstGeom prst="rect">
            <a:avLst/>
          </a:prstGeom>
          <a:noFill/>
        </p:spPr>
        <p:txBody>
          <a:bodyPr wrap="square" rtlCol="0">
            <a:spAutoFit/>
          </a:bodyPr>
          <a:lstStyle/>
          <a:p>
            <a:r>
              <a:rPr lang="en-US" sz="2800" b="1" dirty="0" smtClean="0">
                <a:solidFill>
                  <a:schemeClr val="bg1"/>
                </a:solidFill>
                <a:latin typeface="Book Antiqua" pitchFamily="18" charset="0"/>
              </a:rPr>
              <a:t>Institute of Blessed Virgin Mary Dublin</a:t>
            </a:r>
          </a:p>
          <a:p>
            <a:r>
              <a:rPr lang="en-US" sz="2800" b="1" dirty="0">
                <a:solidFill>
                  <a:schemeClr val="bg1"/>
                </a:solidFill>
                <a:latin typeface="Book Antiqua" pitchFamily="18" charset="0"/>
              </a:rPr>
              <a:t>a</a:t>
            </a:r>
            <a:r>
              <a:rPr lang="en-US" sz="2800" b="1" dirty="0" smtClean="0">
                <a:solidFill>
                  <a:schemeClr val="bg1"/>
                </a:solidFill>
                <a:latin typeface="Book Antiqua" pitchFamily="18" charset="0"/>
              </a:rPr>
              <a:t>t present.</a:t>
            </a:r>
            <a:endParaRPr lang="en-US" sz="2800" b="1" dirty="0">
              <a:solidFill>
                <a:schemeClr val="bg1"/>
              </a:solidFill>
              <a:latin typeface="Book Antiqua"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55" y="228600"/>
            <a:ext cx="11274663" cy="5860640"/>
          </a:xfrm>
          <a:prstGeom prst="rect">
            <a:avLst/>
          </a:prstGeom>
        </p:spPr>
      </p:pic>
      <p:sp>
        <p:nvSpPr>
          <p:cNvPr id="6" name="TextBox 5"/>
          <p:cNvSpPr txBox="1"/>
          <p:nvPr/>
        </p:nvSpPr>
        <p:spPr>
          <a:xfrm>
            <a:off x="444989" y="6167735"/>
            <a:ext cx="11235968" cy="492443"/>
          </a:xfrm>
          <a:prstGeom prst="rect">
            <a:avLst/>
          </a:prstGeom>
          <a:noFill/>
          <a:ln>
            <a:solidFill>
              <a:schemeClr val="tx1"/>
            </a:solidFill>
          </a:ln>
        </p:spPr>
        <p:txBody>
          <a:bodyPr wrap="square" rtlCol="0">
            <a:spAutoFit/>
          </a:bodyPr>
          <a:lstStyle/>
          <a:p>
            <a:pPr algn="ctr"/>
            <a:r>
              <a:rPr lang="en-US" sz="2600" b="1" spc="-100" dirty="0" smtClean="0">
                <a:effectLst>
                  <a:outerShdw blurRad="38100" dist="38100" dir="2700000" algn="tl">
                    <a:srgbClr val="000000">
                      <a:alpha val="43137"/>
                    </a:srgbClr>
                  </a:outerShdw>
                </a:effectLst>
                <a:latin typeface="Book Antiqua" pitchFamily="18" charset="0"/>
              </a:rPr>
              <a:t>The Institute of the Blessed virgin Mary in Dublin where she was trained.</a:t>
            </a:r>
            <a:endParaRPr lang="en-US" sz="2600" b="1" spc="-100"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03515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2594"/>
          <a:stretch/>
        </p:blipFill>
        <p:spPr>
          <a:xfrm>
            <a:off x="281746" y="381000"/>
            <a:ext cx="2828944" cy="6096000"/>
          </a:xfrm>
          <a:prstGeom prst="rect">
            <a:avLst/>
          </a:prstGeom>
          <a:ln>
            <a:solidFill>
              <a:schemeClr val="tx1"/>
            </a:solidFill>
          </a:ln>
        </p:spPr>
      </p:pic>
      <p:sp>
        <p:nvSpPr>
          <p:cNvPr id="6" name="Right Arrow 5"/>
          <p:cNvSpPr/>
          <p:nvPr/>
        </p:nvSpPr>
        <p:spPr>
          <a:xfrm>
            <a:off x="3110690" y="381000"/>
            <a:ext cx="4101032" cy="6096000"/>
          </a:xfrm>
          <a:prstGeom prst="rightArrow">
            <a:avLst>
              <a:gd name="adj1" fmla="val 50000"/>
              <a:gd name="adj2" fmla="val 4390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Then she came to</a:t>
            </a:r>
            <a:endParaRPr lang="en-US" sz="3600" b="1" dirty="0">
              <a:latin typeface="Book Antiqua"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394" y="2286000"/>
            <a:ext cx="4865857"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 y="0"/>
            <a:ext cx="12188825" cy="6857999"/>
          </a:xfrm>
          <a:prstGeom prst="rect">
            <a:avLst/>
          </a:prstGeom>
        </p:spPr>
      </p:pic>
    </p:spTree>
    <p:extLst>
      <p:ext uri="{BB962C8B-B14F-4D97-AF65-F5344CB8AC3E}">
        <p14:creationId xmlns:p14="http://schemas.microsoft.com/office/powerpoint/2010/main" val="31362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440" y="228600"/>
            <a:ext cx="11027985" cy="9525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effectLst>
                  <a:outerShdw blurRad="38100" dist="38100" dir="2700000" algn="tl">
                    <a:srgbClr val="000000">
                      <a:alpha val="43137"/>
                    </a:srgbClr>
                  </a:outerShdw>
                </a:effectLst>
                <a:latin typeface="Book Antiqua" pitchFamily="18" charset="0"/>
              </a:rPr>
              <a:t>On May 1931</a:t>
            </a:r>
            <a:endParaRPr lang="en-US" sz="3600" b="1" dirty="0">
              <a:effectLst>
                <a:outerShdw blurRad="38100" dist="38100" dir="2700000" algn="tl">
                  <a:srgbClr val="000000">
                    <a:alpha val="43137"/>
                  </a:srgbClr>
                </a:outerShdw>
              </a:effectLst>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023" y="1333501"/>
            <a:ext cx="5620403" cy="3809999"/>
          </a:xfrm>
          <a:prstGeom prst="rect">
            <a:avLst/>
          </a:prstGeom>
          <a:ln>
            <a:solidFill>
              <a:schemeClr val="tx1"/>
            </a:solidFill>
          </a:ln>
        </p:spPr>
      </p:pic>
      <p:sp>
        <p:nvSpPr>
          <p:cNvPr id="6" name="Right Arrow 5"/>
          <p:cNvSpPr/>
          <p:nvPr/>
        </p:nvSpPr>
        <p:spPr>
          <a:xfrm>
            <a:off x="4222558" y="2817584"/>
            <a:ext cx="1750935" cy="1219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effectLst>
                  <a:outerShdw blurRad="38100" dist="38100" dir="2700000" algn="tl">
                    <a:srgbClr val="000000">
                      <a:alpha val="43137"/>
                    </a:srgbClr>
                  </a:outerShdw>
                </a:effectLst>
                <a:latin typeface="Book Antiqua" pitchFamily="18" charset="0"/>
              </a:rPr>
              <a:t>to</a:t>
            </a:r>
            <a:endParaRPr lang="en-US" sz="2800" b="1" dirty="0">
              <a:effectLst>
                <a:outerShdw blurRad="38100" dist="38100" dir="2700000" algn="tl">
                  <a:srgbClr val="000000">
                    <a:alpha val="43137"/>
                  </a:srgbClr>
                </a:outerShdw>
              </a:effectLst>
              <a:latin typeface="Book Antiqua" pitchFamily="18" charset="0"/>
            </a:endParaRPr>
          </a:p>
        </p:txBody>
      </p:sp>
      <p:sp>
        <p:nvSpPr>
          <p:cNvPr id="7" name="TextBox 6"/>
          <p:cNvSpPr txBox="1"/>
          <p:nvPr/>
        </p:nvSpPr>
        <p:spPr>
          <a:xfrm>
            <a:off x="609440" y="5257801"/>
            <a:ext cx="3613118" cy="954107"/>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Agnes </a:t>
            </a:r>
            <a:r>
              <a:rPr lang="en-US" sz="2800" b="1" dirty="0" err="1" smtClean="0">
                <a:effectLst>
                  <a:outerShdw blurRad="38100" dist="38100" dir="2700000" algn="tl">
                    <a:srgbClr val="000000">
                      <a:alpha val="43137"/>
                    </a:srgbClr>
                  </a:outerShdw>
                </a:effectLst>
                <a:latin typeface="Book Antiqua" pitchFamily="18" charset="0"/>
              </a:rPr>
              <a:t>Gonxha</a:t>
            </a:r>
            <a:r>
              <a:rPr lang="en-US" sz="2800" b="1" dirty="0" smtClean="0">
                <a:effectLst>
                  <a:outerShdw blurRad="38100" dist="38100" dir="2700000" algn="tl">
                    <a:srgbClr val="000000">
                      <a:alpha val="43137"/>
                    </a:srgbClr>
                  </a:outerShdw>
                </a:effectLst>
                <a:latin typeface="Book Antiqua" pitchFamily="18" charset="0"/>
              </a:rPr>
              <a:t> </a:t>
            </a:r>
            <a:r>
              <a:rPr lang="en-US" sz="2800" b="1" dirty="0" err="1" smtClean="0">
                <a:effectLst>
                  <a:outerShdw blurRad="38100" dist="38100" dir="2700000" algn="tl">
                    <a:srgbClr val="000000">
                      <a:alpha val="43137"/>
                    </a:srgbClr>
                  </a:outerShdw>
                </a:effectLst>
                <a:latin typeface="Book Antiqua" pitchFamily="18" charset="0"/>
              </a:rPr>
              <a:t>Bojaxhiu</a:t>
            </a:r>
            <a:endParaRPr lang="en-US" sz="2800" b="1" dirty="0">
              <a:effectLst>
                <a:outerShdw blurRad="38100" dist="38100" dir="2700000" algn="tl">
                  <a:srgbClr val="000000">
                    <a:alpha val="43137"/>
                  </a:srgbClr>
                </a:outerShdw>
              </a:effectLst>
              <a:latin typeface="Book Antiqua" pitchFamily="18" charset="0"/>
            </a:endParaRPr>
          </a:p>
        </p:txBody>
      </p:sp>
      <p:sp>
        <p:nvSpPr>
          <p:cNvPr id="8" name="TextBox 7"/>
          <p:cNvSpPr txBox="1"/>
          <p:nvPr/>
        </p:nvSpPr>
        <p:spPr>
          <a:xfrm>
            <a:off x="5992691" y="5519411"/>
            <a:ext cx="5620401"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Teresa, then Mother Teresa</a:t>
            </a:r>
            <a:endParaRPr lang="en-US" sz="2800" b="1" dirty="0">
              <a:effectLst>
                <a:outerShdw blurRad="38100" dist="38100" dir="2700000" algn="tl">
                  <a:srgbClr val="000000">
                    <a:alpha val="43137"/>
                  </a:srgbClr>
                </a:outerShdw>
              </a:effectLst>
              <a:latin typeface="Book Antiqua" pitchFamily="18" charset="0"/>
            </a:endParaRPr>
          </a:p>
        </p:txBody>
      </p:sp>
      <p:sp>
        <p:nvSpPr>
          <p:cNvPr id="9" name="Right Arrow 8"/>
          <p:cNvSpPr/>
          <p:nvPr/>
        </p:nvSpPr>
        <p:spPr>
          <a:xfrm>
            <a:off x="4222558" y="5125253"/>
            <a:ext cx="1750935" cy="1219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effectLst>
                  <a:outerShdw blurRad="38100" dist="38100" dir="2700000" algn="tl">
                    <a:srgbClr val="000000">
                      <a:alpha val="43137"/>
                    </a:srgbClr>
                  </a:outerShdw>
                </a:effectLst>
                <a:latin typeface="Book Antiqua" pitchFamily="18" charset="0"/>
              </a:rPr>
              <a:t>to</a:t>
            </a:r>
            <a:endParaRPr lang="en-US" sz="2800" b="1" dirty="0">
              <a:effectLst>
                <a:outerShdw blurRad="38100" dist="38100" dir="2700000" algn="tl">
                  <a:srgbClr val="000000">
                    <a:alpha val="43137"/>
                  </a:srgbClr>
                </a:outerShdw>
              </a:effectLst>
              <a:latin typeface="Book Antiqua"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40" y="1333500"/>
            <a:ext cx="3613118" cy="3791753"/>
          </a:xfrm>
          <a:prstGeom prst="rect">
            <a:avLst/>
          </a:prstGeom>
          <a:ln>
            <a:solidFill>
              <a:schemeClr val="tx1"/>
            </a:solidFill>
          </a:ln>
        </p:spPr>
      </p:pic>
    </p:spTree>
    <p:extLst>
      <p:ext uri="{BB962C8B-B14F-4D97-AF65-F5344CB8AC3E}">
        <p14:creationId xmlns:p14="http://schemas.microsoft.com/office/powerpoint/2010/main" val="265536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080"/>
          <a:stretch/>
        </p:blipFill>
        <p:spPr>
          <a:xfrm flipH="1">
            <a:off x="868212" y="609600"/>
            <a:ext cx="10462073" cy="4381500"/>
          </a:xfrm>
          <a:prstGeom prst="rect">
            <a:avLst/>
          </a:prstGeom>
          <a:ln>
            <a:solidFill>
              <a:schemeClr val="tx1"/>
            </a:solidFill>
          </a:ln>
        </p:spPr>
      </p:pic>
      <p:sp>
        <p:nvSpPr>
          <p:cNvPr id="3" name="TextBox 2"/>
          <p:cNvSpPr txBox="1"/>
          <p:nvPr/>
        </p:nvSpPr>
        <p:spPr>
          <a:xfrm>
            <a:off x="1015736" y="5257801"/>
            <a:ext cx="10167028"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Book Antiqua" pitchFamily="18" charset="0"/>
              </a:rPr>
              <a:t>On May 24, 1931 she took  her initial vows as a nun and continued to 1948.</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670507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2253" y="286658"/>
            <a:ext cx="11280278" cy="4742543"/>
            <a:chOff x="376788" y="286657"/>
            <a:chExt cx="8462412" cy="412924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88" y="286657"/>
              <a:ext cx="8462412" cy="4129249"/>
            </a:xfrm>
            <a:prstGeom prst="rect">
              <a:avLst/>
            </a:prstGeom>
            <a:ln>
              <a:solidFill>
                <a:schemeClr val="tx1"/>
              </a:solidFill>
            </a:ln>
          </p:spPr>
        </p:pic>
        <p:sp>
          <p:nvSpPr>
            <p:cNvPr id="3" name="TextBox 2"/>
            <p:cNvSpPr txBox="1"/>
            <p:nvPr/>
          </p:nvSpPr>
          <p:spPr>
            <a:xfrm>
              <a:off x="376788" y="3960348"/>
              <a:ext cx="8462412" cy="45555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i="1" dirty="0" smtClean="0">
                  <a:latin typeface="Arial" pitchFamily="34" charset="0"/>
                  <a:cs typeface="Arial" pitchFamily="34" charset="0"/>
                </a:rPr>
                <a:t>St. Mary’s High School, Calcutta (Now Kolkata)</a:t>
              </a:r>
              <a:endParaRPr lang="en-US" sz="2800" b="1" i="1" dirty="0">
                <a:latin typeface="Arial" pitchFamily="34" charset="0"/>
                <a:cs typeface="Arial" pitchFamily="34" charset="0"/>
              </a:endParaRPr>
            </a:p>
          </p:txBody>
        </p:sp>
      </p:grpSp>
      <p:sp>
        <p:nvSpPr>
          <p:cNvPr id="5" name="TextBox 4"/>
          <p:cNvSpPr txBox="1"/>
          <p:nvPr/>
        </p:nvSpPr>
        <p:spPr>
          <a:xfrm>
            <a:off x="502253" y="5201454"/>
            <a:ext cx="11280278"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Book Antiqua" pitchFamily="18" charset="0"/>
              </a:rPr>
              <a:t>Mother Teresa taught geography and theology at this school.</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8925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015" y="304801"/>
            <a:ext cx="10969943" cy="5257800"/>
          </a:xfrm>
          <a:prstGeom prst="rect">
            <a:avLst/>
          </a:prstGeom>
          <a:ln>
            <a:solidFill>
              <a:schemeClr val="tx1"/>
            </a:solidFill>
          </a:ln>
        </p:spPr>
      </p:pic>
      <p:sp>
        <p:nvSpPr>
          <p:cNvPr id="3" name="TextBox 2"/>
          <p:cNvSpPr txBox="1"/>
          <p:nvPr/>
        </p:nvSpPr>
        <p:spPr>
          <a:xfrm>
            <a:off x="711015" y="5791201"/>
            <a:ext cx="10969943" cy="830997"/>
          </a:xfrm>
          <a:prstGeom prst="rect">
            <a:avLst/>
          </a:prstGeom>
          <a:noFill/>
        </p:spPr>
        <p:txBody>
          <a:bodyPr wrap="square" rtlCol="0">
            <a:spAutoFit/>
          </a:bodyPr>
          <a:lstStyle/>
          <a:p>
            <a:pPr algn="ctr"/>
            <a:r>
              <a:rPr lang="en-US" sz="2400" b="1" spc="-100" dirty="0" smtClean="0">
                <a:effectLst>
                  <a:outerShdw blurRad="38100" dist="38100" dir="2700000" algn="tl">
                    <a:srgbClr val="000000">
                      <a:alpha val="43137"/>
                    </a:srgbClr>
                  </a:outerShdw>
                </a:effectLst>
                <a:latin typeface="Book Antiqua" pitchFamily="18" charset="0"/>
              </a:rPr>
              <a:t>Poverty in Kolkata had a deep impact in her mind and in 1948 she devoted herself to work with the poor in Kolkata.</a:t>
            </a:r>
            <a:endParaRPr lang="en-US" sz="2400" b="1" spc="-100"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432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ocabular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635"/>
            <a:ext cx="12188825" cy="68580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dk1"/>
          </a:fillRef>
          <a:effectRef idx="1">
            <a:schemeClr val="dk1"/>
          </a:effectRef>
          <a:fontRef idx="minor">
            <a:schemeClr val="lt1"/>
          </a:fontRef>
        </p:style>
      </p:pic>
      <p:sp>
        <p:nvSpPr>
          <p:cNvPr id="6" name="Rectangle 5"/>
          <p:cNvSpPr/>
          <p:nvPr/>
        </p:nvSpPr>
        <p:spPr>
          <a:xfrm>
            <a:off x="4426331" y="304001"/>
            <a:ext cx="7565871" cy="830997"/>
          </a:xfrm>
          <a:prstGeom prst="rect">
            <a:avLst/>
          </a:prstGeom>
        </p:spPr>
        <p:txBody>
          <a:bodyPr wrap="none">
            <a:spAutoFit/>
          </a:bodyPr>
          <a:lstStyle/>
          <a:p>
            <a:pPr algn="ctr">
              <a:defRPr/>
            </a:pPr>
            <a:r>
              <a:rPr lang="en-US" sz="4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Let’s Search the key words </a:t>
            </a:r>
            <a:r>
              <a:rPr lang="en-US" sz="4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3789001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206" y="914400"/>
            <a:ext cx="8701467" cy="4895850"/>
          </a:xfrm>
          <a:prstGeom prst="rect">
            <a:avLst/>
          </a:prstGeom>
          <a:ln>
            <a:solidFill>
              <a:schemeClr val="tx1"/>
            </a:solidFill>
          </a:ln>
        </p:spPr>
      </p:pic>
      <p:sp>
        <p:nvSpPr>
          <p:cNvPr id="4" name="TextBox 3"/>
          <p:cNvSpPr txBox="1"/>
          <p:nvPr/>
        </p:nvSpPr>
        <p:spPr>
          <a:xfrm>
            <a:off x="3047206" y="149346"/>
            <a:ext cx="8701467" cy="584775"/>
          </a:xfrm>
          <a:prstGeom prst="rect">
            <a:avLst/>
          </a:prstGeom>
          <a:no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Autumn</a:t>
            </a:r>
            <a:endParaRPr lang="en-US" sz="3200" b="1" dirty="0">
              <a:effectLst>
                <a:outerShdw blurRad="38100" dist="38100" dir="2700000" algn="tl">
                  <a:srgbClr val="000000">
                    <a:alpha val="43137"/>
                  </a:srgbClr>
                </a:outerShdw>
              </a:effectLst>
              <a:latin typeface="Book Antiqua" pitchFamily="18" charset="0"/>
            </a:endParaRPr>
          </a:p>
        </p:txBody>
      </p:sp>
      <p:sp>
        <p:nvSpPr>
          <p:cNvPr id="5" name="Rectangle 4"/>
          <p:cNvSpPr/>
          <p:nvPr/>
        </p:nvSpPr>
        <p:spPr>
          <a:xfrm>
            <a:off x="406294" y="914400"/>
            <a:ext cx="2437765" cy="48958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i="1" u="sng" dirty="0" smtClean="0">
                <a:solidFill>
                  <a:schemeClr val="tx1"/>
                </a:solidFill>
                <a:effectLst>
                  <a:outerShdw blurRad="38100" dist="38100" dir="2700000" algn="tl">
                    <a:srgbClr val="000000">
                      <a:alpha val="43137"/>
                    </a:srgbClr>
                  </a:outerShdw>
                </a:effectLst>
                <a:latin typeface="Book Antiqua" pitchFamily="18" charset="0"/>
              </a:rPr>
              <a:t>Meaning</a:t>
            </a:r>
          </a:p>
          <a:p>
            <a:pPr algn="ctr"/>
            <a:endParaRPr lang="en-US" sz="2800" b="1" i="1" u="sng" dirty="0" smtClean="0">
              <a:solidFill>
                <a:schemeClr val="tx1"/>
              </a:solidFill>
              <a:effectLst>
                <a:outerShdw blurRad="38100" dist="38100" dir="2700000" algn="tl">
                  <a:srgbClr val="000000">
                    <a:alpha val="43137"/>
                  </a:srgbClr>
                </a:outerShdw>
              </a:effectLst>
              <a:latin typeface="Book Antiqua" pitchFamily="18" charset="0"/>
            </a:endParaRPr>
          </a:p>
          <a:p>
            <a:r>
              <a:rPr lang="en-US" sz="2800" b="1" dirty="0" smtClean="0">
                <a:solidFill>
                  <a:schemeClr val="tx1"/>
                </a:solidFill>
                <a:effectLst>
                  <a:outerShdw blurRad="38100" dist="38100" dir="2700000" algn="tl">
                    <a:srgbClr val="000000">
                      <a:alpha val="43137"/>
                    </a:srgbClr>
                  </a:outerShdw>
                </a:effectLst>
                <a:latin typeface="Book Antiqua" pitchFamily="18" charset="0"/>
              </a:rPr>
              <a:t>The season that comes after the rainy season</a:t>
            </a:r>
            <a:endParaRPr lang="en-US" sz="28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6" name="TextBox 5"/>
          <p:cNvSpPr txBox="1"/>
          <p:nvPr/>
        </p:nvSpPr>
        <p:spPr>
          <a:xfrm>
            <a:off x="406294" y="5943600"/>
            <a:ext cx="11342379"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Nature takes a beautiful view in Autumn.</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7167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7412" y="361667"/>
            <a:ext cx="5180251" cy="685800"/>
          </a:xfrm>
          <a:prstGeom prst="rect">
            <a:avLst/>
          </a:prstGeom>
          <a:no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IDENTITY</a:t>
            </a:r>
            <a:endParaRPr lang="en-US" sz="32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4" y="68243"/>
            <a:ext cx="2625285" cy="2349661"/>
          </a:xfrm>
          <a:prstGeom prst="ellipse">
            <a:avLst/>
          </a:prstGeom>
          <a:solidFill>
            <a:schemeClr val="bg1"/>
          </a:solidFill>
          <a:ln w="57150">
            <a:solidFill>
              <a:schemeClr val="tx1"/>
            </a:solidFill>
          </a:ln>
        </p:spPr>
      </p:pic>
      <p:grpSp>
        <p:nvGrpSpPr>
          <p:cNvPr id="10" name="Group 9"/>
          <p:cNvGrpSpPr/>
          <p:nvPr/>
        </p:nvGrpSpPr>
        <p:grpSpPr>
          <a:xfrm>
            <a:off x="303212" y="2514600"/>
            <a:ext cx="5916688" cy="4295110"/>
            <a:chOff x="303212" y="2514600"/>
            <a:chExt cx="5916688" cy="4295110"/>
          </a:xfrm>
        </p:grpSpPr>
        <p:sp>
          <p:nvSpPr>
            <p:cNvPr id="4" name="Round Diagonal Corner Rectangle 3"/>
            <p:cNvSpPr/>
            <p:nvPr/>
          </p:nvSpPr>
          <p:spPr>
            <a:xfrm>
              <a:off x="303212" y="3352800"/>
              <a:ext cx="5916688" cy="3456910"/>
            </a:xfrm>
            <a:prstGeom prst="round2DiagRect">
              <a:avLst>
                <a:gd name="adj1" fmla="val 0"/>
                <a:gd name="adj2" fmla="val 0"/>
              </a:avLst>
            </a:prstGeom>
            <a:no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tx1"/>
                </a:solidFill>
              </a:endParaRPr>
            </a:p>
            <a:p>
              <a:pPr algn="ctr"/>
              <a:endParaRPr lang="en-US" sz="3200" b="1" dirty="0" smtClean="0">
                <a:solidFill>
                  <a:schemeClr val="tx1"/>
                </a:solidFill>
              </a:endParaRPr>
            </a:p>
            <a:p>
              <a:pPr algn="ctr"/>
              <a:r>
                <a:rPr lang="en-US" sz="4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a:t>
              </a:r>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Debnath</a:t>
              </a:r>
              <a:endPar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MA(English),Bed</a:t>
              </a:r>
            </a:p>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Assistant Teacher(English)</a:t>
              </a:r>
            </a:p>
            <a:p>
              <a:pPr algn="ctr"/>
              <a:r>
                <a:rPr lang="en-US" sz="3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Puran</a:t>
              </a: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Bazar Girls’ High School</a:t>
              </a:r>
            </a:p>
            <a:p>
              <a:pPr algn="ctr"/>
              <a:r>
                <a:rPr lang="en-US" sz="32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01789-916684</a:t>
              </a:r>
            </a:p>
            <a:p>
              <a:pPr algn="ctr"/>
              <a:r>
                <a:rPr lang="en-US" sz="2800" b="1" dirty="0" err="1"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a:t>
              </a:r>
              <a:r>
                <a:rPr lang="en-US" sz="28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Debnath</a:t>
              </a:r>
              <a:endParaRPr lang="en-US" sz="28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hirendra0501@gmail.com</a:t>
              </a: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a:solidFill>
                  <a:schemeClr val="tx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272" t="23748" r="36202" b="29854"/>
            <a:stretch/>
          </p:blipFill>
          <p:spPr>
            <a:xfrm>
              <a:off x="1348044" y="5443134"/>
              <a:ext cx="300172" cy="424266"/>
            </a:xfrm>
            <a:prstGeom prst="rect">
              <a:avLst/>
            </a:prstGeom>
            <a:solidFill>
              <a:schemeClr val="bg1"/>
            </a:solidFill>
            <a:ln w="57150">
              <a:no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161" t="12958" r="50000" b="18319"/>
            <a:stretch/>
          </p:blipFill>
          <p:spPr>
            <a:xfrm>
              <a:off x="1348044" y="5969685"/>
              <a:ext cx="377062" cy="294234"/>
            </a:xfrm>
            <a:prstGeom prst="rect">
              <a:avLst/>
            </a:prstGeom>
            <a:solidFill>
              <a:schemeClr val="bg1"/>
            </a:solidFill>
            <a:ln w="57150">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491" y="6362700"/>
              <a:ext cx="421921" cy="342900"/>
            </a:xfrm>
            <a:prstGeom prst="rect">
              <a:avLst/>
            </a:prstGeom>
            <a:solidFill>
              <a:schemeClr val="bg1"/>
            </a:solidFill>
            <a:ln w="57150">
              <a:noFill/>
            </a:ln>
          </p:spPr>
        </p:pic>
        <p:sp>
          <p:nvSpPr>
            <p:cNvPr id="11" name="Curved Up Ribbon 10"/>
            <p:cNvSpPr/>
            <p:nvPr/>
          </p:nvSpPr>
          <p:spPr>
            <a:xfrm>
              <a:off x="455612" y="2514600"/>
              <a:ext cx="5623647" cy="685800"/>
            </a:xfrm>
            <a:prstGeom prst="ellipseRibbon2">
              <a:avLst/>
            </a:prstGeom>
            <a:noFill/>
            <a:ln w="571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Teacher</a:t>
              </a:r>
              <a:endParaRPr lang="en-US" sz="32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grpSp>
      <p:grpSp>
        <p:nvGrpSpPr>
          <p:cNvPr id="12" name="Group 11"/>
          <p:cNvGrpSpPr/>
          <p:nvPr/>
        </p:nvGrpSpPr>
        <p:grpSpPr>
          <a:xfrm>
            <a:off x="6246812" y="2514600"/>
            <a:ext cx="5715000" cy="4277436"/>
            <a:chOff x="6246812" y="2514600"/>
            <a:chExt cx="5715000" cy="4277436"/>
          </a:xfrm>
        </p:grpSpPr>
        <p:sp>
          <p:nvSpPr>
            <p:cNvPr id="8" name="Curved Up Ribbon 7"/>
            <p:cNvSpPr/>
            <p:nvPr/>
          </p:nvSpPr>
          <p:spPr>
            <a:xfrm>
              <a:off x="6399212" y="2514600"/>
              <a:ext cx="5410200" cy="685800"/>
            </a:xfrm>
            <a:prstGeom prst="ellipseRibbon2">
              <a:avLst/>
            </a:prstGeom>
            <a:noFill/>
            <a:ln w="571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Lesson</a:t>
              </a:r>
              <a:endParaRPr lang="en-US" sz="32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Round Diagonal Corner Rectangle 8"/>
            <p:cNvSpPr/>
            <p:nvPr/>
          </p:nvSpPr>
          <p:spPr>
            <a:xfrm>
              <a:off x="6246812" y="3352800"/>
              <a:ext cx="5715000" cy="3439236"/>
            </a:xfrm>
            <a:prstGeom prst="round2DiagRect">
              <a:avLst>
                <a:gd name="adj1" fmla="val 0"/>
                <a:gd name="adj2" fmla="val 0"/>
              </a:avLst>
            </a:prstGeom>
            <a:no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Times New Roman" pitchFamily="18" charset="0"/>
                <a:cs typeface="Times New Roman" pitchFamily="18" charset="0"/>
              </a:endParaRPr>
            </a:p>
            <a:p>
              <a:pPr algn="ctr"/>
              <a:endParaRPr lang="en-US" sz="2400" dirty="0" smtClean="0">
                <a:solidFill>
                  <a:schemeClr val="tx1"/>
                </a:solidFill>
                <a:latin typeface="Times New Roman" pitchFamily="18" charset="0"/>
                <a:cs typeface="Times New Roman" pitchFamily="18" charset="0"/>
              </a:endParaRPr>
            </a:p>
            <a:p>
              <a:pPr algn="ctr"/>
              <a:endParaRPr lang="en-US" sz="2400" b="1" dirty="0" smtClean="0">
                <a:solidFill>
                  <a:schemeClr val="tx1"/>
                </a:solidFill>
                <a:latin typeface="Times New Roman" pitchFamily="18" charset="0"/>
                <a:cs typeface="Times New Roman" pitchFamily="18" charset="0"/>
              </a:endParaRPr>
            </a:p>
            <a:p>
              <a:pPr algn="ctr"/>
              <a:endParaRPr lang="en-US" sz="2400" b="1" dirty="0" smtClean="0">
                <a:solidFill>
                  <a:schemeClr val="tx1"/>
                </a:solidFill>
                <a:latin typeface="Times New Roman" pitchFamily="18" charset="0"/>
                <a:cs typeface="Times New Roman" pitchFamily="18" charset="0"/>
              </a:endParaRPr>
            </a:p>
            <a:p>
              <a:pPr algn="ctr"/>
              <a:endParaRPr lang="en-US" sz="2400" b="1" dirty="0">
                <a:solidFill>
                  <a:schemeClr val="tx1"/>
                </a:solidFill>
                <a:latin typeface="Times New Roman" pitchFamily="18" charset="0"/>
                <a:cs typeface="Times New Roman" pitchFamily="18" charset="0"/>
              </a:endParaRPr>
            </a:p>
            <a:p>
              <a:pPr algn="ctr"/>
              <a:endParaRPr lang="en-US" sz="2400" b="1" dirty="0" smtClean="0">
                <a:solidFill>
                  <a:schemeClr val="tx1"/>
                </a:solidFill>
                <a:latin typeface="Times New Roman" pitchFamily="18" charset="0"/>
                <a:cs typeface="Times New Roman" pitchFamily="18" charset="0"/>
              </a:endParaRP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English For Today</a:t>
              </a: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Class : IX-X</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4097" y="3505200"/>
              <a:ext cx="1942715" cy="2098343"/>
            </a:xfrm>
            <a:prstGeom prst="rect">
              <a:avLst/>
            </a:prstGeom>
            <a:solidFill>
              <a:schemeClr val="bg1"/>
            </a:solidFill>
            <a:ln w="57150">
              <a:noFill/>
            </a:ln>
          </p:spPr>
        </p:pic>
      </p:grpSp>
    </p:spTree>
    <p:extLst>
      <p:ext uri="{BB962C8B-B14F-4D97-AF65-F5344CB8AC3E}">
        <p14:creationId xmlns:p14="http://schemas.microsoft.com/office/powerpoint/2010/main" val="1083840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834" y="174747"/>
            <a:ext cx="8498320" cy="584775"/>
          </a:xfrm>
          <a:prstGeom prst="rect">
            <a:avLst/>
          </a:prstGeom>
          <a:no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Descent</a:t>
            </a:r>
            <a:endParaRPr lang="en-US" sz="3200" b="1" dirty="0">
              <a:effectLst>
                <a:outerShdw blurRad="38100" dist="38100" dir="2700000" algn="tl">
                  <a:srgbClr val="000000">
                    <a:alpha val="43137"/>
                  </a:srgbClr>
                </a:outerShdw>
              </a:effectLst>
              <a:latin typeface="Book Antiqua" pitchFamily="18" charset="0"/>
            </a:endParaRPr>
          </a:p>
        </p:txBody>
      </p:sp>
      <p:sp>
        <p:nvSpPr>
          <p:cNvPr id="5" name="TextBox 4"/>
          <p:cNvSpPr txBox="1"/>
          <p:nvPr/>
        </p:nvSpPr>
        <p:spPr>
          <a:xfrm>
            <a:off x="414833" y="5681990"/>
            <a:ext cx="11342379"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Mother Teresa was born in an Albanian descent.</a:t>
            </a:r>
            <a:endParaRPr lang="en-US" sz="2800" b="1" dirty="0">
              <a:effectLst>
                <a:outerShdw blurRad="38100" dist="38100" dir="2700000" algn="tl">
                  <a:srgbClr val="000000">
                    <a:alpha val="43137"/>
                  </a:srgbClr>
                </a:outerShdw>
              </a:effectLst>
              <a:latin typeface="Book Antiqua"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834" y="922806"/>
            <a:ext cx="8506860" cy="4588994"/>
          </a:xfrm>
          <a:prstGeom prst="rect">
            <a:avLst/>
          </a:prstGeom>
          <a:ln>
            <a:solidFill>
              <a:schemeClr val="tx1"/>
            </a:solidFill>
          </a:ln>
        </p:spPr>
      </p:pic>
      <p:sp>
        <p:nvSpPr>
          <p:cNvPr id="7" name="Rectangle 6"/>
          <p:cNvSpPr/>
          <p:nvPr/>
        </p:nvSpPr>
        <p:spPr>
          <a:xfrm>
            <a:off x="9164669" y="922805"/>
            <a:ext cx="2640912" cy="4581737"/>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u="sng" dirty="0" smtClean="0">
                <a:solidFill>
                  <a:schemeClr val="tx1"/>
                </a:solidFill>
                <a:effectLst>
                  <a:outerShdw blurRad="38100" dist="38100" dir="2700000" algn="tl">
                    <a:srgbClr val="000000">
                      <a:alpha val="43137"/>
                    </a:srgbClr>
                  </a:outerShdw>
                </a:effectLst>
                <a:latin typeface="Book Antiqua" pitchFamily="18" charset="0"/>
              </a:rPr>
              <a:t>Meaning</a:t>
            </a:r>
          </a:p>
          <a:p>
            <a:pPr algn="ctr"/>
            <a:endParaRPr lang="en-US" sz="2800" b="1" i="1" u="sng" dirty="0" smtClean="0">
              <a:solidFill>
                <a:schemeClr val="tx1"/>
              </a:solidFill>
              <a:effectLst>
                <a:outerShdw blurRad="38100" dist="38100" dir="2700000" algn="tl">
                  <a:srgbClr val="000000">
                    <a:alpha val="43137"/>
                  </a:srgbClr>
                </a:outerShdw>
              </a:effectLst>
              <a:latin typeface="Book Antiqua" pitchFamily="18" charset="0"/>
            </a:endParaRPr>
          </a:p>
          <a:p>
            <a:pPr algn="just"/>
            <a:r>
              <a:rPr lang="en-US" sz="2800" b="1" dirty="0" smtClean="0">
                <a:solidFill>
                  <a:schemeClr val="tx1"/>
                </a:solidFill>
                <a:effectLst>
                  <a:outerShdw blurRad="38100" dist="38100" dir="2700000" algn="tl">
                    <a:srgbClr val="000000">
                      <a:alpha val="43137"/>
                    </a:srgbClr>
                  </a:outerShdw>
                </a:effectLst>
                <a:latin typeface="Book Antiqua" pitchFamily="18" charset="0"/>
              </a:rPr>
              <a:t>Origin, Parentage, birth in the same group.</a:t>
            </a:r>
            <a:endParaRPr lang="en-US" sz="2800" b="1" dirty="0">
              <a:solidFill>
                <a:schemeClr val="tx1"/>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8984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0251" y="191936"/>
            <a:ext cx="6605983" cy="584775"/>
          </a:xfrm>
          <a:prstGeom prst="rect">
            <a:avLst/>
          </a:prstGeom>
          <a:no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Catholic</a:t>
            </a:r>
            <a:endParaRPr lang="en-US" sz="3200" b="1" dirty="0">
              <a:effectLst>
                <a:outerShdw blurRad="38100" dist="38100" dir="2700000" algn="tl">
                  <a:srgbClr val="000000">
                    <a:alpha val="43137"/>
                  </a:srgbClr>
                </a:outerShdw>
              </a:effectLst>
              <a:latin typeface="Book Antiqua" pitchFamily="18" charset="0"/>
            </a:endParaRPr>
          </a:p>
        </p:txBody>
      </p:sp>
      <p:sp>
        <p:nvSpPr>
          <p:cNvPr id="3" name="TextBox 2"/>
          <p:cNvSpPr txBox="1"/>
          <p:nvPr/>
        </p:nvSpPr>
        <p:spPr>
          <a:xfrm>
            <a:off x="443855" y="5903894"/>
            <a:ext cx="11342379"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Mother Teresa was born in a Catholic merchant's family.</a:t>
            </a:r>
            <a:endParaRPr lang="en-US" sz="2800" b="1" dirty="0">
              <a:effectLst>
                <a:outerShdw blurRad="38100" dist="38100" dir="2700000" algn="tl">
                  <a:srgbClr val="000000">
                    <a:alpha val="43137"/>
                  </a:srgbClr>
                </a:outerShdw>
              </a:effectLst>
              <a:latin typeface="Book Antiqua" pitchFamily="18" charset="0"/>
            </a:endParaRPr>
          </a:p>
        </p:txBody>
      </p:sp>
      <p:sp>
        <p:nvSpPr>
          <p:cNvPr id="5" name="Pentagon 4"/>
          <p:cNvSpPr/>
          <p:nvPr/>
        </p:nvSpPr>
        <p:spPr>
          <a:xfrm>
            <a:off x="414833" y="839839"/>
            <a:ext cx="4765417" cy="4938009"/>
          </a:xfrm>
          <a:prstGeom prst="homePlate">
            <a:avLst>
              <a:gd name="adj" fmla="val 42573"/>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u="sng" dirty="0" smtClean="0">
                <a:solidFill>
                  <a:schemeClr val="tx1"/>
                </a:solidFill>
                <a:effectLst>
                  <a:outerShdw blurRad="38100" dist="38100" dir="2700000" algn="tl">
                    <a:srgbClr val="000000">
                      <a:alpha val="43137"/>
                    </a:srgbClr>
                  </a:outerShdw>
                </a:effectLst>
                <a:latin typeface="Book Antiqua" pitchFamily="18" charset="0"/>
              </a:rPr>
              <a:t>Meaning</a:t>
            </a:r>
          </a:p>
          <a:p>
            <a:pPr algn="ctr"/>
            <a:endParaRPr lang="en-US" sz="2800" b="1" i="1" u="sng" dirty="0" smtClean="0">
              <a:solidFill>
                <a:schemeClr val="tx1"/>
              </a:solidFill>
              <a:effectLst>
                <a:outerShdw blurRad="38100" dist="38100" dir="2700000" algn="tl">
                  <a:srgbClr val="000000">
                    <a:alpha val="43137"/>
                  </a:srgbClr>
                </a:outerShdw>
              </a:effectLst>
              <a:latin typeface="Book Antiqua" pitchFamily="18" charset="0"/>
            </a:endParaRPr>
          </a:p>
          <a:p>
            <a:pPr algn="ctr"/>
            <a:r>
              <a:rPr lang="en-US" sz="2800" b="1" dirty="0" smtClean="0">
                <a:solidFill>
                  <a:schemeClr val="tx1"/>
                </a:solidFill>
                <a:effectLst>
                  <a:outerShdw blurRad="38100" dist="38100" dir="2700000" algn="tl">
                    <a:srgbClr val="000000">
                      <a:alpha val="43137"/>
                    </a:srgbClr>
                  </a:outerShdw>
                </a:effectLst>
                <a:latin typeface="Book Antiqua" pitchFamily="18" charset="0"/>
              </a:rPr>
              <a:t>a religious division of Christianity</a:t>
            </a:r>
            <a:endParaRPr lang="en-US" sz="2800" b="1" dirty="0">
              <a:solidFill>
                <a:schemeClr val="tx1"/>
              </a:solidFill>
              <a:effectLst>
                <a:outerShdw blurRad="38100" dist="38100" dir="2700000" algn="tl">
                  <a:srgbClr val="000000">
                    <a:alpha val="43137"/>
                  </a:srgbClr>
                </a:outerShdw>
              </a:effectLst>
              <a:latin typeface="Book Antiqua"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251" y="839839"/>
            <a:ext cx="6605983" cy="4923494"/>
          </a:xfrm>
          <a:prstGeom prst="rect">
            <a:avLst/>
          </a:prstGeom>
          <a:ln>
            <a:solidFill>
              <a:schemeClr val="tx1"/>
            </a:solidFill>
          </a:ln>
        </p:spPr>
      </p:pic>
    </p:spTree>
    <p:extLst>
      <p:ext uri="{BB962C8B-B14F-4D97-AF65-F5344CB8AC3E}">
        <p14:creationId xmlns:p14="http://schemas.microsoft.com/office/powerpoint/2010/main" val="402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914" y="177226"/>
            <a:ext cx="10037200" cy="584775"/>
          </a:xfrm>
          <a:prstGeom prst="rect">
            <a:avLst/>
          </a:prstGeom>
          <a:no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Siblings</a:t>
            </a:r>
            <a:endParaRPr lang="en-US" sz="3200" b="1" dirty="0">
              <a:effectLst>
                <a:outerShdw blurRad="38100" dist="38100" dir="2700000" algn="tl">
                  <a:srgbClr val="000000">
                    <a:alpha val="43137"/>
                  </a:srgbClr>
                </a:outerShdw>
              </a:effectLst>
              <a:latin typeface="Book Antiqua" pitchFamily="18" charset="0"/>
            </a:endParaRPr>
          </a:p>
        </p:txBody>
      </p:sp>
      <p:sp>
        <p:nvSpPr>
          <p:cNvPr id="3" name="TextBox 2"/>
          <p:cNvSpPr txBox="1"/>
          <p:nvPr/>
        </p:nvSpPr>
        <p:spPr>
          <a:xfrm>
            <a:off x="982241" y="6106180"/>
            <a:ext cx="10046878"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She was the youngest of the three siblings.</a:t>
            </a:r>
            <a:endParaRPr lang="en-US" sz="2800" b="1" dirty="0">
              <a:effectLst>
                <a:outerShdw blurRad="38100" dist="38100" dir="2700000" algn="tl">
                  <a:srgbClr val="000000">
                    <a:alpha val="43137"/>
                  </a:srgbClr>
                </a:outerShdw>
              </a:effectLst>
              <a:latin typeface="Book Antiqua" pitchFamily="18" charset="0"/>
            </a:endParaRPr>
          </a:p>
        </p:txBody>
      </p:sp>
      <p:sp>
        <p:nvSpPr>
          <p:cNvPr id="4" name="Pentagon 3"/>
          <p:cNvSpPr/>
          <p:nvPr/>
        </p:nvSpPr>
        <p:spPr>
          <a:xfrm flipH="1">
            <a:off x="6010513" y="826558"/>
            <a:ext cx="5018602" cy="5179979"/>
          </a:xfrm>
          <a:prstGeom prst="homePlate">
            <a:avLst>
              <a:gd name="adj" fmla="val 42573"/>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1" u="sng" dirty="0" smtClean="0">
                <a:solidFill>
                  <a:schemeClr val="tx1"/>
                </a:solidFill>
                <a:effectLst>
                  <a:outerShdw blurRad="38100" dist="38100" dir="2700000" algn="tl">
                    <a:srgbClr val="000000">
                      <a:alpha val="43137"/>
                    </a:srgbClr>
                  </a:outerShdw>
                </a:effectLst>
                <a:latin typeface="Book Antiqua" pitchFamily="18" charset="0"/>
              </a:rPr>
              <a:t>Meaning</a:t>
            </a:r>
          </a:p>
          <a:p>
            <a:pPr algn="ctr"/>
            <a:endParaRPr lang="en-US" sz="2800" b="1" i="1" u="sng" dirty="0" smtClean="0">
              <a:solidFill>
                <a:schemeClr val="tx1"/>
              </a:solidFill>
              <a:effectLst>
                <a:outerShdw blurRad="38100" dist="38100" dir="2700000" algn="tl">
                  <a:srgbClr val="000000">
                    <a:alpha val="43137"/>
                  </a:srgbClr>
                </a:outerShdw>
              </a:effectLst>
              <a:latin typeface="Book Antiqua" pitchFamily="18" charset="0"/>
            </a:endParaRPr>
          </a:p>
          <a:p>
            <a:pPr algn="ctr"/>
            <a:r>
              <a:rPr lang="en-US" sz="2800" b="1" dirty="0" smtClean="0">
                <a:solidFill>
                  <a:schemeClr val="tx1"/>
                </a:solidFill>
                <a:effectLst>
                  <a:outerShdw blurRad="38100" dist="38100" dir="2700000" algn="tl">
                    <a:srgbClr val="000000">
                      <a:alpha val="43137"/>
                    </a:srgbClr>
                  </a:outerShdw>
                </a:effectLst>
                <a:latin typeface="Book Antiqua" pitchFamily="18" charset="0"/>
              </a:rPr>
              <a:t>brother or sister</a:t>
            </a:r>
            <a:endParaRPr lang="en-US" sz="2800" b="1" dirty="0">
              <a:solidFill>
                <a:schemeClr val="tx1"/>
              </a:solidFill>
              <a:effectLst>
                <a:outerShdw blurRad="38100" dist="38100" dir="2700000" algn="tl">
                  <a:srgbClr val="000000">
                    <a:alpha val="43137"/>
                  </a:srgbClr>
                </a:outerShdw>
              </a:effectLst>
              <a:latin typeface="Book Antiqua"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contrast="33000"/>
                    </a14:imgEffect>
                  </a14:imgLayer>
                </a14:imgProps>
              </a:ext>
              <a:ext uri="{28A0092B-C50C-407E-A947-70E740481C1C}">
                <a14:useLocalDpi xmlns:a14="http://schemas.microsoft.com/office/drawing/2010/main" val="0"/>
              </a:ext>
            </a:extLst>
          </a:blip>
          <a:stretch>
            <a:fillRect/>
          </a:stretch>
        </p:blipFill>
        <p:spPr>
          <a:xfrm>
            <a:off x="982240" y="826558"/>
            <a:ext cx="4989399" cy="5179979"/>
          </a:xfrm>
          <a:prstGeom prst="rect">
            <a:avLst/>
          </a:prstGeom>
          <a:ln>
            <a:solidFill>
              <a:schemeClr val="tx1"/>
            </a:solidFill>
          </a:ln>
        </p:spPr>
      </p:pic>
    </p:spTree>
    <p:extLst>
      <p:ext uri="{BB962C8B-B14F-4D97-AF65-F5344CB8AC3E}">
        <p14:creationId xmlns:p14="http://schemas.microsoft.com/office/powerpoint/2010/main" val="38804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412" y="772180"/>
            <a:ext cx="2665730" cy="523220"/>
          </a:xfrm>
          <a:prstGeom prst="rect">
            <a:avLst/>
          </a:prstGeom>
          <a:solidFill>
            <a:schemeClr val="bg1"/>
          </a:solidFill>
          <a:ln w="57150">
            <a:solidFill>
              <a:schemeClr val="tx1"/>
            </a:solidFill>
          </a:ln>
        </p:spPr>
        <p:txBody>
          <a:bodyPr wrap="square" rtlCol="0">
            <a:spAutoFit/>
          </a:bodyPr>
          <a:lstStyle/>
          <a:p>
            <a:pPr lvl="2"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urge</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3825575" y="762000"/>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persuade someone to do something</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141412" y="128522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missionary</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825575" y="1275040"/>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person sent to promote Christianity</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141412" y="180844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parental</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825575" y="1798260"/>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connected to a parent or parents</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1142682" y="234184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community</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3826845" y="2331660"/>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 group of people living together</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1142682" y="286506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nun</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3826845" y="2854880"/>
            <a:ext cx="7068167" cy="461665"/>
          </a:xfrm>
          <a:prstGeom prst="rect">
            <a:avLst/>
          </a:prstGeom>
          <a:solidFill>
            <a:schemeClr val="bg1"/>
          </a:solidFill>
          <a:ln w="57150">
            <a:solidFill>
              <a:schemeClr val="tx1"/>
            </a:solidFill>
          </a:ln>
        </p:spPr>
        <p:txBody>
          <a:bodyPr wrap="square" rtlCol="0">
            <a:spAutoFit/>
          </a:bodyPr>
          <a:lstStyle/>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 member of a religious community of women</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1140142" y="339846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vow</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3824305" y="3388280"/>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oath, pledge</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1152467" y="392168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theology</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3836630" y="3911500"/>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study of religious faith</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1161115" y="442978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convent</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3845278" y="4419600"/>
            <a:ext cx="7068167" cy="461665"/>
          </a:xfrm>
          <a:prstGeom prst="rect">
            <a:avLst/>
          </a:prstGeom>
          <a:solidFill>
            <a:schemeClr val="bg1"/>
          </a:solidFill>
          <a:ln w="57150">
            <a:solidFill>
              <a:schemeClr val="tx1"/>
            </a:solidFill>
          </a:ln>
        </p:spPr>
        <p:txBody>
          <a:bodyPr wrap="square" rtlCol="0">
            <a:spAutoFit/>
          </a:bodyPr>
          <a:lstStyle/>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C</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hristian community of nuns</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1161115" y="4945039"/>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devote</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3845278" y="4960427"/>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sacrifice, dedicate</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1140142" y="5410200"/>
            <a:ext cx="2665730" cy="523220"/>
          </a:xfrm>
          <a:prstGeom prst="rect">
            <a:avLst/>
          </a:prstGeom>
          <a:solidFill>
            <a:schemeClr val="bg1"/>
          </a:solidFill>
          <a:ln w="57150">
            <a:solidFill>
              <a:schemeClr val="tx1"/>
            </a:solidFill>
          </a:ln>
        </p:spPr>
        <p:txBody>
          <a:bodyPr wrap="square" rtlCol="0">
            <a:spAutoFit/>
          </a:bodyPr>
          <a:lstStyle/>
          <a:p>
            <a:pPr algn="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slum</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3824305" y="5425588"/>
            <a:ext cx="7068167" cy="523220"/>
          </a:xfrm>
          <a:prstGeom prst="rect">
            <a:avLst/>
          </a:prstGeom>
          <a:solidFill>
            <a:schemeClr val="bg1"/>
          </a:solidFill>
          <a:ln w="57150">
            <a:solidFill>
              <a:schemeClr val="tx1"/>
            </a:solidFill>
          </a:ln>
        </p:spPr>
        <p:txBody>
          <a:bodyPr wrap="squar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an area of a city that is very poor</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697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left)">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294" y="304800"/>
            <a:ext cx="11274663"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Let us have a tour from the text.</a:t>
            </a:r>
            <a:endParaRPr lang="en-US" sz="2800" b="1" dirty="0">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435315" y="914400"/>
            <a:ext cx="11245643" cy="1569660"/>
          </a:xfrm>
          <a:prstGeom prst="rect">
            <a:avLst/>
          </a:prstGeom>
          <a:noFill/>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Dear learners,</a:t>
            </a:r>
          </a:p>
          <a:p>
            <a:pPr algn="just"/>
            <a:r>
              <a:rPr lang="en-US" sz="2400" b="1" dirty="0" smtClean="0">
                <a:effectLst>
                  <a:outerShdw blurRad="38100" dist="38100" dir="2700000" algn="tl">
                    <a:srgbClr val="000000">
                      <a:alpha val="43137"/>
                    </a:srgbClr>
                  </a:outerShdw>
                </a:effectLst>
                <a:latin typeface="Book Antiqua" pitchFamily="18" charset="0"/>
              </a:rPr>
              <a:t>Open your book at page 99 and read silently from “It was Autumn, August 1910………… among the poorest of the poor in the slums of Kolkata, to answer the questions below.</a:t>
            </a:r>
            <a:endParaRPr lang="en-US" sz="2400" b="1" dirty="0">
              <a:effectLst>
                <a:outerShdw blurRad="38100" dist="38100" dir="2700000" algn="tl">
                  <a:srgbClr val="000000">
                    <a:alpha val="43137"/>
                  </a:srgbClr>
                </a:outerShdw>
              </a:effectLst>
              <a:latin typeface="Book Antiqua" pitchFamily="18" charset="0"/>
            </a:endParaRPr>
          </a:p>
        </p:txBody>
      </p:sp>
      <p:sp>
        <p:nvSpPr>
          <p:cNvPr id="5" name="TextBox 4"/>
          <p:cNvSpPr txBox="1"/>
          <p:nvPr/>
        </p:nvSpPr>
        <p:spPr>
          <a:xfrm>
            <a:off x="609440" y="3352800"/>
            <a:ext cx="11352371" cy="1569660"/>
          </a:xfrm>
          <a:prstGeom prst="rect">
            <a:avLst/>
          </a:prstGeom>
          <a:noFill/>
        </p:spPr>
        <p:txBody>
          <a:bodyPr wrap="square" rtlCol="0">
            <a:spAutoFit/>
          </a:bodyPr>
          <a:lstStyle/>
          <a:p>
            <a:pPr marL="508000" lvl="1" indent="-508000">
              <a:buAutoNum type="arabicPeriod"/>
              <a:tabLst>
                <a:tab pos="465138" algn="l"/>
              </a:tabLst>
            </a:pPr>
            <a:r>
              <a:rPr lang="en-US" sz="2400" b="1" dirty="0" smtClean="0">
                <a:effectLst>
                  <a:outerShdw blurRad="38100" dist="38100" dir="2700000" algn="tl">
                    <a:srgbClr val="000000">
                      <a:alpha val="43137"/>
                    </a:srgbClr>
                  </a:outerShdw>
                </a:effectLst>
                <a:latin typeface="Book Antiqua" pitchFamily="18" charset="0"/>
              </a:rPr>
              <a:t>What does ‘mother of humanity’ mean in the text?</a:t>
            </a: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t>
            </a:r>
            <a:r>
              <a:rPr lang="en-US" sz="2200" b="1" dirty="0" smtClean="0">
                <a:effectLst>
                  <a:outerShdw blurRad="38100" dist="38100" dir="2700000" algn="tl">
                    <a:srgbClr val="000000">
                      <a:alpha val="43137"/>
                    </a:srgbClr>
                  </a:outerShdw>
                </a:effectLst>
                <a:latin typeface="Book Antiqua" pitchFamily="18" charset="0"/>
              </a:rPr>
              <a:t>(a) a good mother			(b) a kind mother who has many children</a:t>
            </a: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t>
            </a:r>
            <a:r>
              <a:rPr lang="en-US" sz="2200" b="1" dirty="0" smtClean="0">
                <a:effectLst>
                  <a:outerShdw blurRad="38100" dist="38100" dir="2700000" algn="tl">
                    <a:srgbClr val="000000">
                      <a:alpha val="43137"/>
                    </a:srgbClr>
                  </a:outerShdw>
                </a:effectLst>
                <a:latin typeface="Book Antiqua" pitchFamily="18" charset="0"/>
              </a:rPr>
              <a:t>(c) a mother who likes humans   (d) a mother figure who serves the poor like her 												own children</a:t>
            </a:r>
            <a:endParaRPr lang="en-US" sz="2200" b="1" dirty="0">
              <a:effectLst>
                <a:outerShdw blurRad="38100" dist="38100" dir="2700000" algn="tl">
                  <a:srgbClr val="000000">
                    <a:alpha val="43137"/>
                  </a:srgbClr>
                </a:outerShdw>
              </a:effectLst>
              <a:latin typeface="Book Antiqua" pitchFamily="18" charset="0"/>
            </a:endParaRPr>
          </a:p>
        </p:txBody>
      </p:sp>
      <p:sp>
        <p:nvSpPr>
          <p:cNvPr id="6" name="L-Shape 5"/>
          <p:cNvSpPr/>
          <p:nvPr/>
        </p:nvSpPr>
        <p:spPr>
          <a:xfrm rot="18210137">
            <a:off x="5230415" y="4258952"/>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9866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7" y="1464974"/>
            <a:ext cx="3798277" cy="4274174"/>
          </a:xfrm>
          <a:prstGeom prst="rect">
            <a:avLst/>
          </a:prstGeom>
        </p:spPr>
      </p:pic>
      <p:sp>
        <p:nvSpPr>
          <p:cNvPr id="3" name="Rectangle 2"/>
          <p:cNvSpPr/>
          <p:nvPr/>
        </p:nvSpPr>
        <p:spPr>
          <a:xfrm>
            <a:off x="4557934" y="2877183"/>
            <a:ext cx="5550331" cy="923330"/>
          </a:xfrm>
          <a:prstGeom prst="rect">
            <a:avLst/>
          </a:prstGeom>
          <a:noFill/>
          <a:ln w="57150">
            <a:solidFill>
              <a:schemeClr val="tx1"/>
            </a:solidFill>
          </a:ln>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Let’s read the text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455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868" y="990600"/>
            <a:ext cx="11173090" cy="5016758"/>
          </a:xfrm>
          <a:prstGeom prst="rect">
            <a:avLst/>
          </a:prstGeom>
          <a:noFill/>
        </p:spPr>
        <p:txBody>
          <a:bodyPr wrap="square" rtlCol="0">
            <a:spAutoFit/>
          </a:bodyPr>
          <a:lstStyle/>
          <a:p>
            <a:pPr algn="just"/>
            <a:r>
              <a:rPr lang="en-US" sz="2000" b="1" dirty="0">
                <a:effectLst>
                  <a:outerShdw blurRad="38100" dist="38100" dir="2700000" algn="tl">
                    <a:srgbClr val="000000">
                      <a:alpha val="43137"/>
                    </a:srgbClr>
                  </a:outerShdw>
                </a:effectLst>
                <a:latin typeface="Book Antiqua" pitchFamily="18" charset="0"/>
              </a:rPr>
              <a:t>A Read the text and choose the best answer.</a:t>
            </a:r>
          </a:p>
          <a:p>
            <a:pPr algn="just"/>
            <a:r>
              <a:rPr lang="en-US" sz="2000" b="1" dirty="0">
                <a:effectLst>
                  <a:outerShdw blurRad="38100" dist="38100" dir="2700000" algn="tl">
                    <a:srgbClr val="000000">
                      <a:alpha val="43137"/>
                    </a:srgbClr>
                  </a:outerShdw>
                </a:effectLst>
                <a:latin typeface="Book Antiqua" pitchFamily="18" charset="0"/>
              </a:rPr>
              <a:t>It was Autumn. August 26, 1910. A little girl was born to an Albanian descent, </a:t>
            </a:r>
            <a:r>
              <a:rPr lang="en-US" sz="2000" b="1" dirty="0" smtClean="0">
                <a:effectLst>
                  <a:outerShdw blurRad="38100" dist="38100" dir="2700000" algn="tl">
                    <a:srgbClr val="000000">
                      <a:alpha val="43137"/>
                    </a:srgbClr>
                  </a:outerShdw>
                </a:effectLst>
                <a:latin typeface="Book Antiqua" pitchFamily="18" charset="0"/>
              </a:rPr>
              <a:t>rich Catholic </a:t>
            </a:r>
            <a:r>
              <a:rPr lang="en-US" sz="2000" b="1" dirty="0">
                <a:effectLst>
                  <a:outerShdw blurRad="38100" dist="38100" dir="2700000" algn="tl">
                    <a:srgbClr val="000000">
                      <a:alpha val="43137"/>
                    </a:srgbClr>
                  </a:outerShdw>
                </a:effectLst>
                <a:latin typeface="Book Antiqua" pitchFamily="18" charset="0"/>
              </a:rPr>
              <a:t>merchant’s family in a small town called Skopje, Macedonia. She was </a:t>
            </a:r>
            <a:r>
              <a:rPr lang="en-US" sz="2000" b="1" dirty="0" smtClean="0">
                <a:effectLst>
                  <a:outerShdw blurRad="38100" dist="38100" dir="2700000" algn="tl">
                    <a:srgbClr val="000000">
                      <a:alpha val="43137"/>
                    </a:srgbClr>
                  </a:outerShdw>
                </a:effectLst>
                <a:latin typeface="Book Antiqua" pitchFamily="18" charset="0"/>
              </a:rPr>
              <a:t>the youngest </a:t>
            </a:r>
            <a:r>
              <a:rPr lang="en-US" sz="2000" b="1" dirty="0">
                <a:effectLst>
                  <a:outerShdw blurRad="38100" dist="38100" dir="2700000" algn="tl">
                    <a:srgbClr val="000000">
                      <a:alpha val="43137"/>
                    </a:srgbClr>
                  </a:outerShdw>
                </a:effectLst>
                <a:latin typeface="Book Antiqua" pitchFamily="18" charset="0"/>
              </a:rPr>
              <a:t>of the three siblings and was named Agnes </a:t>
            </a:r>
            <a:r>
              <a:rPr lang="en-US" sz="2000" b="1" dirty="0" err="1">
                <a:effectLst>
                  <a:outerShdw blurRad="38100" dist="38100" dir="2700000" algn="tl">
                    <a:srgbClr val="000000">
                      <a:alpha val="43137"/>
                    </a:srgbClr>
                  </a:outerShdw>
                </a:effectLst>
                <a:latin typeface="Book Antiqua" pitchFamily="18" charset="0"/>
              </a:rPr>
              <a:t>Gonxha</a:t>
            </a:r>
            <a:r>
              <a:rPr lang="en-US" sz="2000" b="1" dirty="0">
                <a:effectLst>
                  <a:outerShdw blurRad="38100" dist="38100" dir="2700000" algn="tl">
                    <a:srgbClr val="000000">
                      <a:alpha val="43137"/>
                    </a:srgbClr>
                  </a:outerShdw>
                </a:effectLst>
                <a:latin typeface="Book Antiqua" pitchFamily="18" charset="0"/>
              </a:rPr>
              <a:t> </a:t>
            </a:r>
            <a:r>
              <a:rPr lang="en-US" sz="2000" b="1" dirty="0" err="1">
                <a:effectLst>
                  <a:outerShdw blurRad="38100" dist="38100" dir="2700000" algn="tl">
                    <a:srgbClr val="000000">
                      <a:alpha val="43137"/>
                    </a:srgbClr>
                  </a:outerShdw>
                </a:effectLst>
                <a:latin typeface="Book Antiqua" pitchFamily="18" charset="0"/>
              </a:rPr>
              <a:t>Bojaxhiu</a:t>
            </a:r>
            <a:r>
              <a:rPr lang="en-US" sz="2000" b="1" dirty="0">
                <a:effectLst>
                  <a:outerShdw blurRad="38100" dist="38100" dir="2700000" algn="tl">
                    <a:srgbClr val="000000">
                      <a:alpha val="43137"/>
                    </a:srgbClr>
                  </a:outerShdw>
                </a:effectLst>
                <a:latin typeface="Book Antiqua" pitchFamily="18" charset="0"/>
              </a:rPr>
              <a:t>. Who </a:t>
            </a:r>
            <a:r>
              <a:rPr lang="en-US" sz="2000" b="1" dirty="0" smtClean="0">
                <a:effectLst>
                  <a:outerShdw blurRad="38100" dist="38100" dir="2700000" algn="tl">
                    <a:srgbClr val="000000">
                      <a:alpha val="43137"/>
                    </a:srgbClr>
                  </a:outerShdw>
                </a:effectLst>
                <a:latin typeface="Book Antiqua" pitchFamily="18" charset="0"/>
              </a:rPr>
              <a:t>had known </a:t>
            </a:r>
            <a:r>
              <a:rPr lang="en-US" sz="2000" b="1" dirty="0">
                <a:effectLst>
                  <a:outerShdw blurRad="38100" dist="38100" dir="2700000" algn="tl">
                    <a:srgbClr val="000000">
                      <a:alpha val="43137"/>
                    </a:srgbClr>
                  </a:outerShdw>
                </a:effectLst>
                <a:latin typeface="Book Antiqua" pitchFamily="18" charset="0"/>
              </a:rPr>
              <a:t>that this tiny, little girl would one day become the servant of </a:t>
            </a:r>
            <a:r>
              <a:rPr lang="en-US" sz="2000" b="1" dirty="0" smtClean="0">
                <a:effectLst>
                  <a:outerShdw blurRad="38100" dist="38100" dir="2700000" algn="tl">
                    <a:srgbClr val="000000">
                      <a:alpha val="43137"/>
                    </a:srgbClr>
                  </a:outerShdw>
                </a:effectLst>
                <a:latin typeface="Book Antiqua" pitchFamily="18" charset="0"/>
              </a:rPr>
              <a:t>humanity– loving and serving </a:t>
            </a:r>
            <a:r>
              <a:rPr lang="en-US" sz="2000" b="1" dirty="0">
                <a:effectLst>
                  <a:outerShdw blurRad="38100" dist="38100" dir="2700000" algn="tl">
                    <a:srgbClr val="000000">
                      <a:alpha val="43137"/>
                    </a:srgbClr>
                  </a:outerShdw>
                </a:effectLst>
                <a:latin typeface="Book Antiqua" pitchFamily="18" charset="0"/>
              </a:rPr>
              <a:t>the poorest of the poor and become the mother of humanity. Yes, we </a:t>
            </a:r>
            <a:r>
              <a:rPr lang="en-US" sz="2000" b="1" dirty="0" smtClean="0">
                <a:effectLst>
                  <a:outerShdw blurRad="38100" dist="38100" dir="2700000" algn="tl">
                    <a:srgbClr val="000000">
                      <a:alpha val="43137"/>
                    </a:srgbClr>
                  </a:outerShdw>
                </a:effectLst>
                <a:latin typeface="Book Antiqua" pitchFamily="18" charset="0"/>
              </a:rPr>
              <a:t>are talking </a:t>
            </a:r>
            <a:r>
              <a:rPr lang="en-US" sz="2000" b="1" dirty="0">
                <a:effectLst>
                  <a:outerShdw blurRad="38100" dist="38100" dir="2700000" algn="tl">
                    <a:srgbClr val="000000">
                      <a:alpha val="43137"/>
                    </a:srgbClr>
                  </a:outerShdw>
                </a:effectLst>
                <a:latin typeface="Book Antiqua" pitchFamily="18" charset="0"/>
              </a:rPr>
              <a:t>about none other than Mother </a:t>
            </a:r>
            <a:r>
              <a:rPr lang="en-US" sz="2000" b="1" dirty="0" smtClean="0">
                <a:effectLst>
                  <a:outerShdw blurRad="38100" dist="38100" dir="2700000" algn="tl">
                    <a:srgbClr val="000000">
                      <a:alpha val="43137"/>
                    </a:srgbClr>
                  </a:outerShdw>
                </a:effectLst>
                <a:latin typeface="Book Antiqua" pitchFamily="18" charset="0"/>
              </a:rPr>
              <a:t>Teresa. At </a:t>
            </a:r>
            <a:r>
              <a:rPr lang="en-US" sz="2000" b="1" dirty="0">
                <a:effectLst>
                  <a:outerShdw blurRad="38100" dist="38100" dir="2700000" algn="tl">
                    <a:srgbClr val="000000">
                      <a:alpha val="43137"/>
                    </a:srgbClr>
                  </a:outerShdw>
                </a:effectLst>
                <a:latin typeface="Book Antiqua" pitchFamily="18" charset="0"/>
              </a:rPr>
              <a:t>the age of 12, she heard a voice from within her that urged her to spread the </a:t>
            </a:r>
            <a:r>
              <a:rPr lang="en-US" sz="2000" b="1" dirty="0" smtClean="0">
                <a:effectLst>
                  <a:outerShdw blurRad="38100" dist="38100" dir="2700000" algn="tl">
                    <a:srgbClr val="000000">
                      <a:alpha val="43137"/>
                    </a:srgbClr>
                  </a:outerShdw>
                </a:effectLst>
                <a:latin typeface="Book Antiqua" pitchFamily="18" charset="0"/>
              </a:rPr>
              <a:t>love of </a:t>
            </a:r>
            <a:r>
              <a:rPr lang="en-US" sz="2000" b="1" dirty="0">
                <a:effectLst>
                  <a:outerShdw blurRad="38100" dist="38100" dir="2700000" algn="tl">
                    <a:srgbClr val="000000">
                      <a:alpha val="43137"/>
                    </a:srgbClr>
                  </a:outerShdw>
                </a:effectLst>
                <a:latin typeface="Book Antiqua" pitchFamily="18" charset="0"/>
              </a:rPr>
              <a:t>Christ. She decided that she would be a missionary. At the age of 18 she left </a:t>
            </a:r>
            <a:r>
              <a:rPr lang="en-US" sz="2000" b="1" dirty="0" smtClean="0">
                <a:effectLst>
                  <a:outerShdw blurRad="38100" dist="38100" dir="2700000" algn="tl">
                    <a:srgbClr val="000000">
                      <a:alpha val="43137"/>
                    </a:srgbClr>
                  </a:outerShdw>
                </a:effectLst>
                <a:latin typeface="Book Antiqua" pitchFamily="18" charset="0"/>
              </a:rPr>
              <a:t>her parental </a:t>
            </a:r>
            <a:r>
              <a:rPr lang="en-US" sz="2000" b="1" dirty="0">
                <a:effectLst>
                  <a:outerShdw blurRad="38100" dist="38100" dir="2700000" algn="tl">
                    <a:srgbClr val="000000">
                      <a:alpha val="43137"/>
                    </a:srgbClr>
                  </a:outerShdw>
                </a:effectLst>
                <a:latin typeface="Book Antiqua" pitchFamily="18" charset="0"/>
              </a:rPr>
              <a:t>home. She then joined an Irish community of nuns called the Sisters </a:t>
            </a:r>
            <a:r>
              <a:rPr lang="en-US" sz="2000" b="1" dirty="0" smtClean="0">
                <a:effectLst>
                  <a:outerShdw blurRad="38100" dist="38100" dir="2700000" algn="tl">
                    <a:srgbClr val="000000">
                      <a:alpha val="43137"/>
                    </a:srgbClr>
                  </a:outerShdw>
                </a:effectLst>
                <a:latin typeface="Book Antiqua" pitchFamily="18" charset="0"/>
              </a:rPr>
              <a:t>of Loreto</a:t>
            </a:r>
            <a:r>
              <a:rPr lang="en-US" sz="2000" b="1" dirty="0">
                <a:effectLst>
                  <a:outerShdw blurRad="38100" dist="38100" dir="2700000" algn="tl">
                    <a:srgbClr val="000000">
                      <a:alpha val="43137"/>
                    </a:srgbClr>
                  </a:outerShdw>
                </a:effectLst>
                <a:latin typeface="Book Antiqua" pitchFamily="18" charset="0"/>
              </a:rPr>
              <a:t>, which had missions in India.</a:t>
            </a:r>
          </a:p>
          <a:p>
            <a:pPr algn="just"/>
            <a:r>
              <a:rPr lang="en-US" sz="2000" b="1" dirty="0">
                <a:effectLst>
                  <a:outerShdw blurRad="38100" dist="38100" dir="2700000" algn="tl">
                    <a:srgbClr val="000000">
                      <a:alpha val="43137"/>
                    </a:srgbClr>
                  </a:outerShdw>
                </a:effectLst>
                <a:latin typeface="Book Antiqua" pitchFamily="18" charset="0"/>
              </a:rPr>
              <a:t>After a few months of training at the Institute of the Blessed Virgin Mary in </a:t>
            </a:r>
            <a:r>
              <a:rPr lang="en-US" sz="2000" b="1" dirty="0" smtClean="0">
                <a:effectLst>
                  <a:outerShdw blurRad="38100" dist="38100" dir="2700000" algn="tl">
                    <a:srgbClr val="000000">
                      <a:alpha val="43137"/>
                    </a:srgbClr>
                  </a:outerShdw>
                </a:effectLst>
                <a:latin typeface="Book Antiqua" pitchFamily="18" charset="0"/>
              </a:rPr>
              <a:t>Dublin, Mother </a:t>
            </a:r>
            <a:r>
              <a:rPr lang="en-US" sz="2000" b="1" dirty="0">
                <a:effectLst>
                  <a:outerShdw blurRad="38100" dist="38100" dir="2700000" algn="tl">
                    <a:srgbClr val="000000">
                      <a:alpha val="43137"/>
                    </a:srgbClr>
                  </a:outerShdw>
                </a:effectLst>
                <a:latin typeface="Book Antiqua" pitchFamily="18" charset="0"/>
              </a:rPr>
              <a:t>Teresa came to India. On May 24, 1931, she took her initial vows as a </a:t>
            </a:r>
            <a:r>
              <a:rPr lang="en-US" sz="2000" b="1" dirty="0" smtClean="0">
                <a:effectLst>
                  <a:outerShdw blurRad="38100" dist="38100" dir="2700000" algn="tl">
                    <a:srgbClr val="000000">
                      <a:alpha val="43137"/>
                    </a:srgbClr>
                  </a:outerShdw>
                </a:effectLst>
                <a:latin typeface="Book Antiqua" pitchFamily="18" charset="0"/>
              </a:rPr>
              <a:t>nun. From </a:t>
            </a:r>
            <a:r>
              <a:rPr lang="en-US" sz="2000" b="1" dirty="0">
                <a:effectLst>
                  <a:outerShdw blurRad="38100" dist="38100" dir="2700000" algn="tl">
                    <a:srgbClr val="000000">
                      <a:alpha val="43137"/>
                    </a:srgbClr>
                  </a:outerShdw>
                </a:effectLst>
                <a:latin typeface="Book Antiqua" pitchFamily="18" charset="0"/>
              </a:rPr>
              <a:t>1931 to 1948, Mother Teresa taught geography and </a:t>
            </a:r>
            <a:r>
              <a:rPr lang="en-US" sz="2000" b="1" dirty="0" smtClean="0">
                <a:effectLst>
                  <a:outerShdw blurRad="38100" dist="38100" dir="2700000" algn="tl">
                    <a:srgbClr val="000000">
                      <a:alpha val="43137"/>
                    </a:srgbClr>
                  </a:outerShdw>
                </a:effectLst>
                <a:latin typeface="Book Antiqua" pitchFamily="18" charset="0"/>
              </a:rPr>
              <a:t>theology at </a:t>
            </a:r>
            <a:r>
              <a:rPr lang="en-US" sz="2000" b="1" dirty="0">
                <a:effectLst>
                  <a:outerShdw blurRad="38100" dist="38100" dir="2700000" algn="tl">
                    <a:srgbClr val="000000">
                      <a:alpha val="43137"/>
                    </a:srgbClr>
                  </a:outerShdw>
                </a:effectLst>
                <a:latin typeface="Book Antiqua" pitchFamily="18" charset="0"/>
              </a:rPr>
              <a:t>St. Mary's High School in Kolkata (then Calcutta). However, </a:t>
            </a:r>
            <a:r>
              <a:rPr lang="en-US" sz="2000" b="1" dirty="0" smtClean="0">
                <a:effectLst>
                  <a:outerShdw blurRad="38100" dist="38100" dir="2700000" algn="tl">
                    <a:srgbClr val="000000">
                      <a:alpha val="43137"/>
                    </a:srgbClr>
                  </a:outerShdw>
                </a:effectLst>
                <a:latin typeface="Book Antiqua" pitchFamily="18" charset="0"/>
              </a:rPr>
              <a:t>the widespread </a:t>
            </a:r>
            <a:r>
              <a:rPr lang="en-US" sz="2000" b="1" dirty="0">
                <a:effectLst>
                  <a:outerShdw blurRad="38100" dist="38100" dir="2700000" algn="tl">
                    <a:srgbClr val="000000">
                      <a:alpha val="43137"/>
                    </a:srgbClr>
                  </a:outerShdw>
                </a:effectLst>
                <a:latin typeface="Book Antiqua" pitchFamily="18" charset="0"/>
              </a:rPr>
              <a:t>poverty in Kolkata had a deep impact on Mother </a:t>
            </a:r>
            <a:r>
              <a:rPr lang="en-US" sz="2000" b="1" dirty="0" smtClean="0">
                <a:effectLst>
                  <a:outerShdw blurRad="38100" dist="38100" dir="2700000" algn="tl">
                    <a:srgbClr val="000000">
                      <a:alpha val="43137"/>
                    </a:srgbClr>
                  </a:outerShdw>
                </a:effectLst>
                <a:latin typeface="Book Antiqua" pitchFamily="18" charset="0"/>
              </a:rPr>
              <a:t>Teresa  and in 1948 </a:t>
            </a:r>
            <a:r>
              <a:rPr lang="en-US" sz="2000" b="1" dirty="0">
                <a:effectLst>
                  <a:outerShdw blurRad="38100" dist="38100" dir="2700000" algn="tl">
                    <a:srgbClr val="000000">
                      <a:alpha val="43137"/>
                    </a:srgbClr>
                  </a:outerShdw>
                </a:effectLst>
                <a:latin typeface="Book Antiqua" pitchFamily="18" charset="0"/>
              </a:rPr>
              <a:t>she received permission from her superiors to leave the convent and </a:t>
            </a:r>
            <a:r>
              <a:rPr lang="en-US" sz="2000" b="1" dirty="0" smtClean="0">
                <a:effectLst>
                  <a:outerShdw blurRad="38100" dist="38100" dir="2700000" algn="tl">
                    <a:srgbClr val="000000">
                      <a:alpha val="43137"/>
                    </a:srgbClr>
                  </a:outerShdw>
                </a:effectLst>
                <a:latin typeface="Book Antiqua" pitchFamily="18" charset="0"/>
              </a:rPr>
              <a:t>devote herself </a:t>
            </a:r>
            <a:r>
              <a:rPr lang="en-US" sz="2000" b="1" dirty="0">
                <a:effectLst>
                  <a:outerShdw blurRad="38100" dist="38100" dir="2700000" algn="tl">
                    <a:srgbClr val="000000">
                      <a:alpha val="43137"/>
                    </a:srgbClr>
                  </a:outerShdw>
                </a:effectLst>
                <a:latin typeface="Book Antiqua" pitchFamily="18" charset="0"/>
              </a:rPr>
              <a:t>to </a:t>
            </a:r>
            <a:r>
              <a:rPr lang="en-US" sz="2000" b="1" dirty="0" smtClean="0">
                <a:effectLst>
                  <a:outerShdw blurRad="38100" dist="38100" dir="2700000" algn="tl">
                    <a:srgbClr val="000000">
                      <a:alpha val="43137"/>
                    </a:srgbClr>
                  </a:outerShdw>
                </a:effectLst>
                <a:latin typeface="Book Antiqua" pitchFamily="18" charset="0"/>
              </a:rPr>
              <a:t>caring for the </a:t>
            </a:r>
            <a:r>
              <a:rPr lang="en-US" sz="2000" b="1" dirty="0">
                <a:effectLst>
                  <a:outerShdw blurRad="38100" dist="38100" dir="2700000" algn="tl">
                    <a:srgbClr val="000000">
                      <a:alpha val="43137"/>
                    </a:srgbClr>
                  </a:outerShdw>
                </a:effectLst>
                <a:latin typeface="Book Antiqua" pitchFamily="18" charset="0"/>
              </a:rPr>
              <a:t>poorest of the poor in the slums of Kolkata.</a:t>
            </a:r>
          </a:p>
        </p:txBody>
      </p:sp>
    </p:spTree>
    <p:extLst>
      <p:ext uri="{BB962C8B-B14F-4D97-AF65-F5344CB8AC3E}">
        <p14:creationId xmlns:p14="http://schemas.microsoft.com/office/powerpoint/2010/main" val="399051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010" y="457200"/>
            <a:ext cx="11173090" cy="4524315"/>
          </a:xfrm>
          <a:prstGeom prst="rect">
            <a:avLst/>
          </a:prstGeom>
          <a:noFill/>
        </p:spPr>
        <p:txBody>
          <a:bodyPr wrap="square" rtlCol="0">
            <a:spAutoFit/>
          </a:bodyPr>
          <a:lstStyle/>
          <a:p>
            <a:pPr lvl="1" indent="-457200">
              <a:buAutoNum type="arabicPeriod" startAt="2"/>
              <a:tabLst>
                <a:tab pos="465138" algn="l"/>
              </a:tabLst>
            </a:pPr>
            <a:r>
              <a:rPr lang="en-US" sz="2400" b="1" dirty="0" smtClean="0">
                <a:effectLst>
                  <a:outerShdw blurRad="38100" dist="38100" dir="2700000" algn="tl">
                    <a:srgbClr val="000000">
                      <a:alpha val="43137"/>
                    </a:srgbClr>
                  </a:outerShdw>
                </a:effectLst>
                <a:latin typeface="Book Antiqua" pitchFamily="18" charset="0"/>
              </a:rPr>
              <a:t>Why </a:t>
            </a:r>
            <a:r>
              <a:rPr lang="en-US" sz="2400" b="1" dirty="0">
                <a:effectLst>
                  <a:outerShdw blurRad="38100" dist="38100" dir="2700000" algn="tl">
                    <a:srgbClr val="000000">
                      <a:alpha val="43137"/>
                    </a:srgbClr>
                  </a:outerShdw>
                </a:effectLst>
                <a:latin typeface="Book Antiqua" pitchFamily="18" charset="0"/>
              </a:rPr>
              <a:t>did mother Teresa want be a missionary?  </a:t>
            </a:r>
            <a:endParaRPr lang="en-US" sz="2400" b="1" dirty="0" smtClean="0">
              <a:effectLst>
                <a:outerShdw blurRad="38100" dist="38100" dir="2700000" algn="tl">
                  <a:srgbClr val="000000">
                    <a:alpha val="43137"/>
                  </a:srgbClr>
                </a:outerShdw>
              </a:effectLst>
              <a:latin typeface="Book Antiqua" pitchFamily="18" charset="0"/>
            </a:endParaRP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t>
            </a:r>
            <a:r>
              <a:rPr lang="en-US" sz="2400" b="1" dirty="0" smtClean="0">
                <a:effectLst>
                  <a:outerShdw blurRad="38100" dist="38100" dir="2700000" algn="tl">
                    <a:srgbClr val="000000">
                      <a:alpha val="43137"/>
                    </a:srgbClr>
                  </a:outerShdw>
                </a:effectLst>
                <a:latin typeface="Book Antiqua" pitchFamily="18" charset="0"/>
              </a:rPr>
              <a:t>Because </a:t>
            </a:r>
            <a:r>
              <a:rPr lang="en-US" sz="2400" b="1" dirty="0">
                <a:effectLst>
                  <a:outerShdw blurRad="38100" dist="38100" dir="2700000" algn="tl">
                    <a:srgbClr val="000000">
                      <a:alpha val="43137"/>
                    </a:srgbClr>
                  </a:outerShdw>
                </a:effectLst>
                <a:latin typeface="Book Antiqua" pitchFamily="18" charset="0"/>
              </a:rPr>
              <a:t>she heard</a:t>
            </a: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 the voice of her </a:t>
            </a:r>
            <a:r>
              <a:rPr lang="en-US" sz="2400" b="1" dirty="0" err="1" smtClean="0">
                <a:effectLst>
                  <a:outerShdw blurRad="38100" dist="38100" dir="2700000" algn="tl">
                    <a:srgbClr val="000000">
                      <a:alpha val="43137"/>
                    </a:srgbClr>
                  </a:outerShdw>
                </a:effectLst>
                <a:latin typeface="Book Antiqua" pitchFamily="18" charset="0"/>
              </a:rPr>
              <a:t>neighbours</a:t>
            </a:r>
            <a:r>
              <a:rPr lang="en-US" sz="2400" b="1" dirty="0" smtClean="0">
                <a:effectLst>
                  <a:outerShdw blurRad="38100" dist="38100" dir="2700000" algn="tl">
                    <a:srgbClr val="000000">
                      <a:alpha val="43137"/>
                    </a:srgbClr>
                  </a:outerShdw>
                </a:effectLst>
                <a:latin typeface="Book Antiqua" pitchFamily="18" charset="0"/>
              </a:rPr>
              <a:t> </a:t>
            </a:r>
            <a:r>
              <a:rPr lang="en-US" sz="2400" b="1" dirty="0">
                <a:effectLst>
                  <a:outerShdw blurRad="38100" dist="38100" dir="2700000" algn="tl">
                    <a:srgbClr val="000000">
                      <a:alpha val="43137"/>
                    </a:srgbClr>
                  </a:outerShdw>
                </a:effectLst>
                <a:latin typeface="Book Antiqua" pitchFamily="18" charset="0"/>
              </a:rPr>
              <a:t>discussing it</a:t>
            </a:r>
            <a:r>
              <a:rPr lang="en-US" sz="2400" b="1" dirty="0" smtClean="0">
                <a:effectLst>
                  <a:outerShdw blurRad="38100" dist="38100" dir="2700000" algn="tl">
                    <a:srgbClr val="000000">
                      <a:alpha val="43137"/>
                    </a:srgbClr>
                  </a:outerShdw>
                </a:effectLst>
                <a:latin typeface="Book Antiqua" pitchFamily="18" charset="0"/>
              </a:rPr>
              <a:t>.	(</a:t>
            </a:r>
            <a:r>
              <a:rPr lang="en-US" sz="2400" b="1" dirty="0">
                <a:effectLst>
                  <a:outerShdw blurRad="38100" dist="38100" dir="2700000" algn="tl">
                    <a:srgbClr val="000000">
                      <a:alpha val="43137"/>
                    </a:srgbClr>
                  </a:outerShdw>
                </a:effectLst>
                <a:latin typeface="Book Antiqua" pitchFamily="18" charset="0"/>
              </a:rPr>
              <a:t>b) a voice in her dream.</a:t>
            </a: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(c) a voice within herself</a:t>
            </a:r>
            <a:r>
              <a:rPr lang="en-US" sz="2400" b="1" dirty="0" smtClean="0">
                <a:effectLst>
                  <a:outerShdw blurRad="38100" dist="38100" dir="2700000" algn="tl">
                    <a:srgbClr val="000000">
                      <a:alpha val="43137"/>
                    </a:srgbClr>
                  </a:outerShdw>
                </a:effectLst>
                <a:latin typeface="Book Antiqua" pitchFamily="18" charset="0"/>
              </a:rPr>
              <a:t>.				(</a:t>
            </a:r>
            <a:r>
              <a:rPr lang="en-US" sz="2400" b="1" dirty="0">
                <a:effectLst>
                  <a:outerShdw blurRad="38100" dist="38100" dir="2700000" algn="tl">
                    <a:srgbClr val="000000">
                      <a:alpha val="43137"/>
                    </a:srgbClr>
                  </a:outerShdw>
                </a:effectLst>
                <a:latin typeface="Book Antiqua" pitchFamily="18" charset="0"/>
              </a:rPr>
              <a:t>d) the voice of her parent </a:t>
            </a:r>
            <a:r>
              <a:rPr lang="en-US" sz="2400" b="1" dirty="0" smtClean="0">
                <a:effectLst>
                  <a:outerShdw blurRad="38100" dist="38100" dir="2700000" algn="tl">
                    <a:srgbClr val="000000">
                      <a:alpha val="43137"/>
                    </a:srgbClr>
                  </a:outerShdw>
                </a:effectLst>
                <a:latin typeface="Book Antiqua" pitchFamily="18" charset="0"/>
              </a:rPr>
              <a:t>									about </a:t>
            </a:r>
            <a:r>
              <a:rPr lang="en-US" sz="2400" b="1" dirty="0">
                <a:effectLst>
                  <a:outerShdw blurRad="38100" dist="38100" dir="2700000" algn="tl">
                    <a:srgbClr val="000000">
                      <a:alpha val="43137"/>
                    </a:srgbClr>
                  </a:outerShdw>
                </a:effectLst>
                <a:latin typeface="Book Antiqua" pitchFamily="18" charset="0"/>
              </a:rPr>
              <a:t>talking  it</a:t>
            </a:r>
            <a:r>
              <a:rPr lang="en-US" sz="2400" b="1" dirty="0" smtClean="0">
                <a:effectLst>
                  <a:outerShdw blurRad="38100" dist="38100" dir="2700000" algn="tl">
                    <a:srgbClr val="000000">
                      <a:alpha val="43137"/>
                    </a:srgbClr>
                  </a:outerShdw>
                </a:effectLst>
                <a:latin typeface="Book Antiqua" pitchFamily="18" charset="0"/>
              </a:rPr>
              <a:t>.</a:t>
            </a:r>
          </a:p>
          <a:p>
            <a:pPr marL="0" lvl="1">
              <a:tabLst>
                <a:tab pos="465138" algn="l"/>
              </a:tabLst>
            </a:pPr>
            <a:r>
              <a:rPr lang="en-US" sz="2400" b="1" dirty="0" smtClean="0">
                <a:effectLst>
                  <a:outerShdw blurRad="38100" dist="38100" dir="2700000" algn="tl">
                    <a:srgbClr val="000000">
                      <a:alpha val="43137"/>
                    </a:srgbClr>
                  </a:outerShdw>
                </a:effectLst>
                <a:latin typeface="Book Antiqua" pitchFamily="18" charset="0"/>
              </a:rPr>
              <a:t>3.	Mother Teresa set out to join the missionary of the Sister’s of Loreto in the year.</a:t>
            </a:r>
            <a:endParaRPr lang="en-US" sz="2400" b="1" dirty="0">
              <a:effectLst>
                <a:outerShdw blurRad="38100" dist="38100" dir="2700000" algn="tl">
                  <a:srgbClr val="000000">
                    <a:alpha val="43137"/>
                  </a:srgbClr>
                </a:outerShdw>
              </a:effectLst>
              <a:latin typeface="Book Antiqua" pitchFamily="18" charset="0"/>
            </a:endParaRP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 </a:t>
            </a:r>
            <a:r>
              <a:rPr lang="en-US" sz="2400" b="1" dirty="0" smtClean="0">
                <a:effectLst>
                  <a:outerShdw blurRad="38100" dist="38100" dir="2700000" algn="tl">
                    <a:srgbClr val="000000">
                      <a:alpha val="43137"/>
                    </a:srgbClr>
                  </a:outerShdw>
                </a:effectLst>
                <a:latin typeface="Book Antiqua" pitchFamily="18" charset="0"/>
              </a:rPr>
              <a:t>1927</a:t>
            </a:r>
            <a:r>
              <a:rPr lang="en-US" sz="2400" b="1" dirty="0">
                <a:effectLst>
                  <a:outerShdw blurRad="38100" dist="38100" dir="2700000" algn="tl">
                    <a:srgbClr val="000000">
                      <a:alpha val="43137"/>
                    </a:srgbClr>
                  </a:outerShdw>
                </a:effectLst>
                <a:latin typeface="Book Antiqua" pitchFamily="18" charset="0"/>
              </a:rPr>
              <a:t>	</a:t>
            </a:r>
            <a:r>
              <a:rPr lang="en-US" sz="2400" b="1" dirty="0" smtClean="0">
                <a:effectLst>
                  <a:outerShdw blurRad="38100" dist="38100" dir="2700000" algn="tl">
                    <a:srgbClr val="000000">
                      <a:alpha val="43137"/>
                    </a:srgbClr>
                  </a:outerShdw>
                </a:effectLst>
                <a:latin typeface="Book Antiqua" pitchFamily="18" charset="0"/>
              </a:rPr>
              <a:t>		(</a:t>
            </a:r>
            <a:r>
              <a:rPr lang="en-US" sz="2400" b="1" dirty="0">
                <a:effectLst>
                  <a:outerShdw blurRad="38100" dist="38100" dir="2700000" algn="tl">
                    <a:srgbClr val="000000">
                      <a:alpha val="43137"/>
                    </a:srgbClr>
                  </a:outerShdw>
                </a:effectLst>
                <a:latin typeface="Book Antiqua" pitchFamily="18" charset="0"/>
              </a:rPr>
              <a:t>b) </a:t>
            </a:r>
            <a:r>
              <a:rPr lang="en-US" sz="2400" b="1" dirty="0" smtClean="0">
                <a:effectLst>
                  <a:outerShdw blurRad="38100" dist="38100" dir="2700000" algn="tl">
                    <a:srgbClr val="000000">
                      <a:alpha val="43137"/>
                    </a:srgbClr>
                  </a:outerShdw>
                </a:effectLst>
                <a:latin typeface="Book Antiqua" pitchFamily="18" charset="0"/>
              </a:rPr>
              <a:t>1928</a:t>
            </a:r>
            <a:r>
              <a:rPr lang="en-US" sz="2400" b="1" dirty="0">
                <a:effectLst>
                  <a:outerShdw blurRad="38100" dist="38100" dir="2700000" algn="tl">
                    <a:srgbClr val="000000">
                      <a:alpha val="43137"/>
                    </a:srgbClr>
                  </a:outerShdw>
                </a:effectLst>
                <a:latin typeface="Book Antiqua" pitchFamily="18" charset="0"/>
              </a:rPr>
              <a:t>	</a:t>
            </a:r>
            <a:endParaRPr lang="en-US" sz="2400" b="1" dirty="0" smtClean="0">
              <a:effectLst>
                <a:outerShdw blurRad="38100" dist="38100" dir="2700000" algn="tl">
                  <a:srgbClr val="000000">
                    <a:alpha val="43137"/>
                  </a:srgbClr>
                </a:outerShdw>
              </a:effectLst>
              <a:latin typeface="Book Antiqua" pitchFamily="18" charset="0"/>
            </a:endParaRP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t>
            </a:r>
            <a:r>
              <a:rPr lang="en-US" sz="2400" b="1" dirty="0" smtClean="0">
                <a:effectLst>
                  <a:outerShdw blurRad="38100" dist="38100" dir="2700000" algn="tl">
                    <a:srgbClr val="000000">
                      <a:alpha val="43137"/>
                    </a:srgbClr>
                  </a:outerShdw>
                </a:effectLst>
                <a:latin typeface="Book Antiqua" pitchFamily="18" charset="0"/>
              </a:rPr>
              <a:t>(</a:t>
            </a:r>
            <a:r>
              <a:rPr lang="en-US" sz="2400" b="1" dirty="0">
                <a:effectLst>
                  <a:outerShdw blurRad="38100" dist="38100" dir="2700000" algn="tl">
                    <a:srgbClr val="000000">
                      <a:alpha val="43137"/>
                    </a:srgbClr>
                  </a:outerShdw>
                </a:effectLst>
                <a:latin typeface="Book Antiqua" pitchFamily="18" charset="0"/>
              </a:rPr>
              <a:t>c) </a:t>
            </a:r>
            <a:r>
              <a:rPr lang="en-US" sz="2400" b="1" dirty="0" smtClean="0">
                <a:effectLst>
                  <a:outerShdw blurRad="38100" dist="38100" dir="2700000" algn="tl">
                    <a:srgbClr val="000000">
                      <a:alpha val="43137"/>
                    </a:srgbClr>
                  </a:outerShdw>
                </a:effectLst>
                <a:latin typeface="Book Antiqua" pitchFamily="18" charset="0"/>
              </a:rPr>
              <a:t>1929			(</a:t>
            </a:r>
            <a:r>
              <a:rPr lang="en-US" sz="2400" b="1" dirty="0">
                <a:effectLst>
                  <a:outerShdw blurRad="38100" dist="38100" dir="2700000" algn="tl">
                    <a:srgbClr val="000000">
                      <a:alpha val="43137"/>
                    </a:srgbClr>
                  </a:outerShdw>
                </a:effectLst>
                <a:latin typeface="Book Antiqua" pitchFamily="18" charset="0"/>
              </a:rPr>
              <a:t>d) </a:t>
            </a:r>
            <a:r>
              <a:rPr lang="en-US" sz="2400" b="1" dirty="0" smtClean="0">
                <a:effectLst>
                  <a:outerShdw blurRad="38100" dist="38100" dir="2700000" algn="tl">
                    <a:srgbClr val="000000">
                      <a:alpha val="43137"/>
                    </a:srgbClr>
                  </a:outerShdw>
                </a:effectLst>
                <a:latin typeface="Book Antiqua" pitchFamily="18" charset="0"/>
              </a:rPr>
              <a:t>1930</a:t>
            </a:r>
          </a:p>
          <a:p>
            <a:pPr marL="0" lvl="1">
              <a:tabLst>
                <a:tab pos="465138" algn="l"/>
              </a:tabLst>
            </a:pPr>
            <a:r>
              <a:rPr lang="en-US" sz="2400" b="1" dirty="0" smtClean="0">
                <a:effectLst>
                  <a:outerShdw blurRad="38100" dist="38100" dir="2700000" algn="tl">
                    <a:srgbClr val="000000">
                      <a:alpha val="43137"/>
                    </a:srgbClr>
                  </a:outerShdw>
                </a:effectLst>
                <a:latin typeface="Book Antiqua" pitchFamily="18" charset="0"/>
              </a:rPr>
              <a:t>4.</a:t>
            </a:r>
            <a:r>
              <a:rPr lang="en-US" sz="2400" b="1" dirty="0">
                <a:effectLst>
                  <a:outerShdw blurRad="38100" dist="38100" dir="2700000" algn="tl">
                    <a:srgbClr val="000000">
                      <a:alpha val="43137"/>
                    </a:srgbClr>
                  </a:outerShdw>
                </a:effectLst>
                <a:latin typeface="Book Antiqua" pitchFamily="18" charset="0"/>
              </a:rPr>
              <a:t>	Mother Teresa </a:t>
            </a:r>
            <a:r>
              <a:rPr lang="en-US" sz="2400" b="1" dirty="0" smtClean="0">
                <a:effectLst>
                  <a:outerShdw blurRad="38100" dist="38100" dir="2700000" algn="tl">
                    <a:srgbClr val="000000">
                      <a:alpha val="43137"/>
                    </a:srgbClr>
                  </a:outerShdw>
                </a:effectLst>
                <a:latin typeface="Book Antiqua" pitchFamily="18" charset="0"/>
              </a:rPr>
              <a:t>took her vows at the age of.</a:t>
            </a:r>
            <a:endParaRPr lang="en-US" sz="2400" b="1" dirty="0">
              <a:effectLst>
                <a:outerShdw blurRad="38100" dist="38100" dir="2700000" algn="tl">
                  <a:srgbClr val="000000">
                    <a:alpha val="43137"/>
                  </a:srgbClr>
                </a:outerShdw>
              </a:effectLst>
              <a:latin typeface="Book Antiqua" pitchFamily="18" charset="0"/>
            </a:endParaRP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 </a:t>
            </a:r>
            <a:r>
              <a:rPr lang="en-US" sz="2400" b="1" dirty="0" smtClean="0">
                <a:effectLst>
                  <a:outerShdw blurRad="38100" dist="38100" dir="2700000" algn="tl">
                    <a:srgbClr val="000000">
                      <a:alpha val="43137"/>
                    </a:srgbClr>
                  </a:outerShdw>
                </a:effectLst>
                <a:latin typeface="Book Antiqua" pitchFamily="18" charset="0"/>
              </a:rPr>
              <a:t>18</a:t>
            </a:r>
            <a:r>
              <a:rPr lang="en-US" sz="2400" b="1" dirty="0">
                <a:effectLst>
                  <a:outerShdw blurRad="38100" dist="38100" dir="2700000" algn="tl">
                    <a:srgbClr val="000000">
                      <a:alpha val="43137"/>
                    </a:srgbClr>
                  </a:outerShdw>
                </a:effectLst>
                <a:latin typeface="Book Antiqua" pitchFamily="18" charset="0"/>
              </a:rPr>
              <a:t>	</a:t>
            </a:r>
            <a:r>
              <a:rPr lang="en-US" sz="2400" b="1" dirty="0" smtClean="0">
                <a:effectLst>
                  <a:outerShdw blurRad="38100" dist="38100" dir="2700000" algn="tl">
                    <a:srgbClr val="000000">
                      <a:alpha val="43137"/>
                    </a:srgbClr>
                  </a:outerShdw>
                </a:effectLst>
                <a:latin typeface="Book Antiqua" pitchFamily="18" charset="0"/>
              </a:rPr>
              <a:t>		(</a:t>
            </a:r>
            <a:r>
              <a:rPr lang="en-US" sz="2400" b="1" dirty="0">
                <a:effectLst>
                  <a:outerShdw blurRad="38100" dist="38100" dir="2700000" algn="tl">
                    <a:srgbClr val="000000">
                      <a:alpha val="43137"/>
                    </a:srgbClr>
                  </a:outerShdw>
                </a:effectLst>
                <a:latin typeface="Book Antiqua" pitchFamily="18" charset="0"/>
              </a:rPr>
              <a:t>b) </a:t>
            </a:r>
            <a:r>
              <a:rPr lang="en-US" sz="2400" b="1" dirty="0" smtClean="0">
                <a:effectLst>
                  <a:outerShdw blurRad="38100" dist="38100" dir="2700000" algn="tl">
                    <a:srgbClr val="000000">
                      <a:alpha val="43137"/>
                    </a:srgbClr>
                  </a:outerShdw>
                </a:effectLst>
                <a:latin typeface="Book Antiqua" pitchFamily="18" charset="0"/>
              </a:rPr>
              <a:t>19</a:t>
            </a:r>
            <a:r>
              <a:rPr lang="en-US" sz="2400" b="1" dirty="0">
                <a:effectLst>
                  <a:outerShdw blurRad="38100" dist="38100" dir="2700000" algn="tl">
                    <a:srgbClr val="000000">
                      <a:alpha val="43137"/>
                    </a:srgbClr>
                  </a:outerShdw>
                </a:effectLst>
                <a:latin typeface="Book Antiqua" pitchFamily="18" charset="0"/>
              </a:rPr>
              <a:t>	</a:t>
            </a:r>
            <a:r>
              <a:rPr lang="en-US" sz="2400" b="1" dirty="0" smtClean="0">
                <a:effectLst>
                  <a:outerShdw blurRad="38100" dist="38100" dir="2700000" algn="tl">
                    <a:srgbClr val="000000">
                      <a:alpha val="43137"/>
                    </a:srgbClr>
                  </a:outerShdw>
                </a:effectLst>
                <a:latin typeface="Book Antiqua" pitchFamily="18" charset="0"/>
              </a:rPr>
              <a:t>	</a:t>
            </a:r>
          </a:p>
          <a:p>
            <a:pPr marL="0" lvl="1">
              <a:tabLst>
                <a:tab pos="465138" algn="l"/>
              </a:tabLst>
            </a:pPr>
            <a:r>
              <a:rPr lang="en-US" sz="2400" b="1" dirty="0">
                <a:effectLst>
                  <a:outerShdw blurRad="38100" dist="38100" dir="2700000" algn="tl">
                    <a:srgbClr val="000000">
                      <a:alpha val="43137"/>
                    </a:srgbClr>
                  </a:outerShdw>
                </a:effectLst>
                <a:latin typeface="Book Antiqua" pitchFamily="18" charset="0"/>
              </a:rPr>
              <a:t>	</a:t>
            </a:r>
            <a:r>
              <a:rPr lang="en-US" sz="2400" b="1" dirty="0" smtClean="0">
                <a:effectLst>
                  <a:outerShdw blurRad="38100" dist="38100" dir="2700000" algn="tl">
                    <a:srgbClr val="000000">
                      <a:alpha val="43137"/>
                    </a:srgbClr>
                  </a:outerShdw>
                </a:effectLst>
                <a:latin typeface="Book Antiqua" pitchFamily="18" charset="0"/>
              </a:rPr>
              <a:t>(</a:t>
            </a:r>
            <a:r>
              <a:rPr lang="en-US" sz="2400" b="1" dirty="0">
                <a:effectLst>
                  <a:outerShdw blurRad="38100" dist="38100" dir="2700000" algn="tl">
                    <a:srgbClr val="000000">
                      <a:alpha val="43137"/>
                    </a:srgbClr>
                  </a:outerShdw>
                </a:effectLst>
                <a:latin typeface="Book Antiqua" pitchFamily="18" charset="0"/>
              </a:rPr>
              <a:t>c) </a:t>
            </a:r>
            <a:r>
              <a:rPr lang="en-US" sz="2400" b="1" dirty="0" smtClean="0">
                <a:effectLst>
                  <a:outerShdw blurRad="38100" dist="38100" dir="2700000" algn="tl">
                    <a:srgbClr val="000000">
                      <a:alpha val="43137"/>
                    </a:srgbClr>
                  </a:outerShdw>
                </a:effectLst>
                <a:latin typeface="Book Antiqua" pitchFamily="18" charset="0"/>
              </a:rPr>
              <a:t>20</a:t>
            </a:r>
            <a:r>
              <a:rPr lang="en-US" sz="2400" b="1" dirty="0">
                <a:effectLst>
                  <a:outerShdw blurRad="38100" dist="38100" dir="2700000" algn="tl">
                    <a:srgbClr val="000000">
                      <a:alpha val="43137"/>
                    </a:srgbClr>
                  </a:outerShdw>
                </a:effectLst>
                <a:latin typeface="Book Antiqua" pitchFamily="18" charset="0"/>
              </a:rPr>
              <a:t>	</a:t>
            </a:r>
            <a:r>
              <a:rPr lang="en-US" sz="2400" b="1" dirty="0" smtClean="0">
                <a:effectLst>
                  <a:outerShdw blurRad="38100" dist="38100" dir="2700000" algn="tl">
                    <a:srgbClr val="000000">
                      <a:alpha val="43137"/>
                    </a:srgbClr>
                  </a:outerShdw>
                </a:effectLst>
                <a:latin typeface="Book Antiqua" pitchFamily="18" charset="0"/>
              </a:rPr>
              <a:t>		(</a:t>
            </a:r>
            <a:r>
              <a:rPr lang="en-US" sz="2400" b="1" dirty="0">
                <a:effectLst>
                  <a:outerShdw blurRad="38100" dist="38100" dir="2700000" algn="tl">
                    <a:srgbClr val="000000">
                      <a:alpha val="43137"/>
                    </a:srgbClr>
                  </a:outerShdw>
                </a:effectLst>
                <a:latin typeface="Book Antiqua" pitchFamily="18" charset="0"/>
              </a:rPr>
              <a:t>d) </a:t>
            </a:r>
            <a:r>
              <a:rPr lang="en-US" sz="2400" b="1" dirty="0" smtClean="0">
                <a:effectLst>
                  <a:outerShdw blurRad="38100" dist="38100" dir="2700000" algn="tl">
                    <a:srgbClr val="000000">
                      <a:alpha val="43137"/>
                    </a:srgbClr>
                  </a:outerShdw>
                </a:effectLst>
                <a:latin typeface="Book Antiqua" pitchFamily="18" charset="0"/>
              </a:rPr>
              <a:t>21</a:t>
            </a:r>
            <a:endParaRPr lang="en-US" sz="2400" b="1" dirty="0">
              <a:effectLst>
                <a:outerShdw blurRad="38100" dist="38100" dir="2700000" algn="tl">
                  <a:srgbClr val="000000">
                    <a:alpha val="43137"/>
                  </a:srgbClr>
                </a:outerShdw>
              </a:effectLst>
              <a:latin typeface="Book Antiqua" pitchFamily="18" charset="0"/>
            </a:endParaRPr>
          </a:p>
        </p:txBody>
      </p:sp>
      <p:sp>
        <p:nvSpPr>
          <p:cNvPr id="3" name="L-Shape 2"/>
          <p:cNvSpPr/>
          <p:nvPr/>
        </p:nvSpPr>
        <p:spPr>
          <a:xfrm rot="18210137">
            <a:off x="1039416" y="1609144"/>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p:cNvSpPr/>
          <p:nvPr/>
        </p:nvSpPr>
        <p:spPr>
          <a:xfrm rot="18210137">
            <a:off x="4163615" y="3123406"/>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8210137">
            <a:off x="4164881" y="4642231"/>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9298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294" y="1269862"/>
            <a:ext cx="11376237" cy="3662541"/>
          </a:xfrm>
          <a:prstGeom prst="rect">
            <a:avLst/>
          </a:prstGeom>
          <a:noFill/>
        </p:spPr>
        <p:txBody>
          <a:bodyPr wrap="square" rtlCol="0">
            <a:spAutoFit/>
          </a:bodyPr>
          <a:lstStyle/>
          <a:p>
            <a:pPr>
              <a:tabLst>
                <a:tab pos="347663" algn="l"/>
                <a:tab pos="682625" algn="l"/>
              </a:tabLst>
            </a:pPr>
            <a:r>
              <a:rPr lang="en-US" sz="2800" b="1" dirty="0" smtClean="0">
                <a:effectLst>
                  <a:outerShdw blurRad="38100" dist="38100" dir="2700000" algn="tl">
                    <a:srgbClr val="000000">
                      <a:alpha val="43137"/>
                    </a:srgbClr>
                  </a:outerShdw>
                </a:effectLst>
                <a:latin typeface="Book Antiqua" pitchFamily="18" charset="0"/>
              </a:rPr>
              <a:t>B 	Read the text in A again and answer the questions.</a:t>
            </a:r>
          </a:p>
          <a:p>
            <a:pPr>
              <a:tabLst>
                <a:tab pos="347663" algn="l"/>
                <a:tab pos="682625" algn="l"/>
              </a:tabLst>
            </a:pPr>
            <a:endParaRPr lang="en-US" sz="800" b="1" dirty="0" smtClean="0">
              <a:effectLst>
                <a:outerShdw blurRad="38100" dist="38100" dir="2700000" algn="tl">
                  <a:srgbClr val="000000">
                    <a:alpha val="43137"/>
                  </a:srgbClr>
                </a:outerShdw>
              </a:effectLst>
              <a:latin typeface="Book Antiqua" pitchFamily="18" charset="0"/>
            </a:endParaRPr>
          </a:p>
          <a:p>
            <a:pPr>
              <a:tabLst>
                <a:tab pos="58738" algn="l"/>
                <a:tab pos="406400"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1	Where did mother Teresa’s ancestors come from?</a:t>
            </a:r>
          </a:p>
          <a:p>
            <a:pPr>
              <a:tabLst>
                <a:tab pos="58738" algn="l"/>
                <a:tab pos="406400"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2	Where was her father’s home?</a:t>
            </a:r>
          </a:p>
          <a:p>
            <a:pPr>
              <a:tabLst>
                <a:tab pos="58738" algn="l"/>
                <a:tab pos="406400"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3	Why did she want to become a missionary?</a:t>
            </a:r>
          </a:p>
          <a:p>
            <a:pPr>
              <a:tabLst>
                <a:tab pos="58738" algn="l"/>
                <a:tab pos="406400"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4	What made her different from other girls at such an early age? 			What words and expressions are used in the text to describe this 			difference?</a:t>
            </a:r>
          </a:p>
          <a:p>
            <a:pPr>
              <a:tabLst>
                <a:tab pos="58738" algn="l"/>
                <a:tab pos="406400"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5	What did Mother Teresa do in the first seventeen years in India?</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914622533"/>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812" y="304800"/>
            <a:ext cx="10768145"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Check your answers</a:t>
            </a:r>
            <a:endParaRPr lang="en-US" sz="2800" b="1" dirty="0">
              <a:effectLst>
                <a:outerShdw blurRad="38100" dist="38100" dir="2700000" algn="tl">
                  <a:srgbClr val="000000">
                    <a:alpha val="43137"/>
                  </a:srgbClr>
                </a:outerShdw>
              </a:effectLst>
              <a:latin typeface="Book Antiqua" pitchFamily="18" charset="0"/>
            </a:endParaRPr>
          </a:p>
        </p:txBody>
      </p:sp>
      <p:sp>
        <p:nvSpPr>
          <p:cNvPr id="3" name="TextBox 2"/>
          <p:cNvSpPr txBox="1"/>
          <p:nvPr/>
        </p:nvSpPr>
        <p:spPr>
          <a:xfrm>
            <a:off x="912814" y="1066800"/>
            <a:ext cx="10731298"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1. ------ Albania</a:t>
            </a:r>
            <a:endParaRPr lang="en-US" sz="2800" b="1" dirty="0">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912813" y="1590020"/>
            <a:ext cx="10731298"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2. --------- at Skopje in Macedonia.</a:t>
            </a:r>
            <a:endParaRPr lang="en-US" sz="2800" b="1" dirty="0">
              <a:effectLst>
                <a:outerShdw blurRad="38100" dist="38100" dir="2700000" algn="tl">
                  <a:srgbClr val="000000">
                    <a:alpha val="43137"/>
                  </a:srgbClr>
                </a:outerShdw>
              </a:effectLst>
              <a:latin typeface="Book Antiqua" pitchFamily="18" charset="0"/>
            </a:endParaRPr>
          </a:p>
        </p:txBody>
      </p:sp>
      <p:sp>
        <p:nvSpPr>
          <p:cNvPr id="5" name="TextBox 4"/>
          <p:cNvSpPr txBox="1"/>
          <p:nvPr/>
        </p:nvSpPr>
        <p:spPr>
          <a:xfrm>
            <a:off x="912812" y="2113240"/>
            <a:ext cx="10731298"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3. --------- to spread the love of Christ. </a:t>
            </a:r>
            <a:endParaRPr lang="en-US" sz="2800" b="1" dirty="0">
              <a:effectLst>
                <a:outerShdw blurRad="38100" dist="38100" dir="2700000" algn="tl">
                  <a:srgbClr val="000000">
                    <a:alpha val="43137"/>
                  </a:srgbClr>
                </a:outerShdw>
              </a:effectLst>
              <a:latin typeface="Book Antiqua" pitchFamily="18" charset="0"/>
            </a:endParaRPr>
          </a:p>
        </p:txBody>
      </p:sp>
      <p:sp>
        <p:nvSpPr>
          <p:cNvPr id="6" name="TextBox 5"/>
          <p:cNvSpPr txBox="1"/>
          <p:nvPr/>
        </p:nvSpPr>
        <p:spPr>
          <a:xfrm>
            <a:off x="912812" y="2636460"/>
            <a:ext cx="10731298" cy="2246769"/>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4. In her early age, Mother Teresa heard a voice from inside. It urged her to spread the love of Christ. So, she decided to be a missionary. All these made her different from other girls. </a:t>
            </a:r>
          </a:p>
          <a:p>
            <a:pPr algn="just"/>
            <a:r>
              <a:rPr lang="en-US" sz="2800" b="1" dirty="0" smtClean="0">
                <a:effectLst>
                  <a:outerShdw blurRad="38100" dist="38100" dir="2700000" algn="tl">
                    <a:srgbClr val="000000">
                      <a:alpha val="43137"/>
                    </a:srgbClr>
                  </a:outerShdw>
                </a:effectLst>
                <a:latin typeface="Book Antiqua" pitchFamily="18" charset="0"/>
              </a:rPr>
              <a:t>A voice from within, urged, love of Christ, missionary, mother of humanity </a:t>
            </a:r>
            <a:r>
              <a:rPr lang="en-US" sz="2800" b="1" dirty="0" err="1" smtClean="0">
                <a:effectLst>
                  <a:outerShdw blurRad="38100" dist="38100" dir="2700000" algn="tl">
                    <a:srgbClr val="000000">
                      <a:alpha val="43137"/>
                    </a:srgbClr>
                  </a:outerShdw>
                </a:effectLst>
                <a:latin typeface="Book Antiqua" pitchFamily="18" charset="0"/>
              </a:rPr>
              <a:t>etc</a:t>
            </a:r>
            <a:r>
              <a:rPr lang="en-US" sz="2800" b="1" dirty="0" smtClean="0">
                <a:effectLst>
                  <a:outerShdw blurRad="38100" dist="38100" dir="2700000" algn="tl">
                    <a:srgbClr val="000000">
                      <a:alpha val="43137"/>
                    </a:srgbClr>
                  </a:outerShdw>
                </a:effectLst>
                <a:latin typeface="Book Antiqua" pitchFamily="18" charset="0"/>
              </a:rPr>
              <a:t> are used in the text to describe this difference. </a:t>
            </a:r>
            <a:endParaRPr lang="en-US" sz="2800" b="1" dirty="0">
              <a:effectLst>
                <a:outerShdw blurRad="38100" dist="38100" dir="2700000" algn="tl">
                  <a:srgbClr val="000000">
                    <a:alpha val="43137"/>
                  </a:srgbClr>
                </a:outerShdw>
              </a:effectLst>
              <a:latin typeface="Book Antiqua" pitchFamily="18" charset="0"/>
            </a:endParaRPr>
          </a:p>
        </p:txBody>
      </p:sp>
      <p:sp>
        <p:nvSpPr>
          <p:cNvPr id="7" name="TextBox 6"/>
          <p:cNvSpPr txBox="1"/>
          <p:nvPr/>
        </p:nvSpPr>
        <p:spPr>
          <a:xfrm>
            <a:off x="912812" y="4897016"/>
            <a:ext cx="10731298" cy="954107"/>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5. ----------- Mother Teresa taught geography and theology at St. Mary’s High School in Kolkata.</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05888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9150" y="3283282"/>
            <a:ext cx="10055781"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What is the video about?</a:t>
            </a:r>
            <a:endParaRPr lang="en-US" sz="3200" b="1" dirty="0">
              <a:effectLst>
                <a:outerShdw blurRad="38100" dist="38100" dir="2700000" algn="tl">
                  <a:srgbClr val="000000">
                    <a:alpha val="43137"/>
                  </a:srgbClr>
                </a:outerShdw>
              </a:effectLst>
              <a:latin typeface="Book Antiqua" pitchFamily="18"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195131925"/>
              </p:ext>
            </p:extLst>
          </p:nvPr>
        </p:nvGraphicFramePr>
        <p:xfrm>
          <a:off x="7008812" y="1219200"/>
          <a:ext cx="3009900" cy="685800"/>
        </p:xfrm>
        <a:graphic>
          <a:graphicData uri="http://schemas.openxmlformats.org/presentationml/2006/ole">
            <mc:AlternateContent xmlns:mc="http://schemas.openxmlformats.org/markup-compatibility/2006">
              <mc:Choice xmlns:v="urn:schemas-microsoft-com:vml" Requires="v">
                <p:oleObj spid="_x0000_s1103" name="Packager Shell Object" showAsIcon="1" r:id="rId4" imgW="3010680" imgH="685800" progId="Package">
                  <p:embed/>
                </p:oleObj>
              </mc:Choice>
              <mc:Fallback>
                <p:oleObj name="Packager Shell Object" showAsIcon="1" r:id="rId4" imgW="3010680" imgH="685800" progId="Package">
                  <p:embed/>
                  <p:pic>
                    <p:nvPicPr>
                      <p:cNvPr id="0" name=""/>
                      <p:cNvPicPr/>
                      <p:nvPr/>
                    </p:nvPicPr>
                    <p:blipFill>
                      <a:blip r:embed="rId5"/>
                      <a:stretch>
                        <a:fillRect/>
                      </a:stretch>
                    </p:blipFill>
                    <p:spPr>
                      <a:xfrm>
                        <a:off x="7008812" y="1219200"/>
                        <a:ext cx="3009900" cy="685800"/>
                      </a:xfrm>
                      <a:prstGeom prst="rect">
                        <a:avLst/>
                      </a:prstGeom>
                      <a:ln w="57150">
                        <a:solidFill>
                          <a:schemeClr val="tx1"/>
                        </a:solidFill>
                      </a:ln>
                    </p:spPr>
                  </p:pic>
                </p:oleObj>
              </mc:Fallback>
            </mc:AlternateContent>
          </a:graphicData>
        </a:graphic>
      </p:graphicFrame>
      <p:sp>
        <p:nvSpPr>
          <p:cNvPr id="2" name="Oval 1"/>
          <p:cNvSpPr/>
          <p:nvPr/>
        </p:nvSpPr>
        <p:spPr>
          <a:xfrm>
            <a:off x="4418012" y="381000"/>
            <a:ext cx="6602280" cy="22860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Let us watch and guess</a:t>
            </a:r>
            <a:endParaRPr lang="en-US" sz="32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2225546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012" y="762000"/>
            <a:ext cx="10666651" cy="3939540"/>
          </a:xfrm>
          <a:prstGeom prst="rect">
            <a:avLst/>
          </a:prstGeom>
          <a:noFill/>
        </p:spPr>
        <p:txBody>
          <a:bodyPr wrap="square" rtlCol="0">
            <a:spAutoFit/>
          </a:bodyPr>
          <a:lstStyle/>
          <a:p>
            <a:pPr>
              <a:lnSpc>
                <a:spcPts val="6000"/>
              </a:lnSpc>
              <a:tabLst>
                <a:tab pos="465138" algn="l"/>
              </a:tabLst>
            </a:pPr>
            <a:r>
              <a:rPr lang="en-US" sz="2800" b="1" dirty="0" smtClean="0">
                <a:effectLst>
                  <a:outerShdw blurRad="38100" dist="38100" dir="2700000" algn="tl">
                    <a:srgbClr val="000000">
                      <a:alpha val="43137"/>
                    </a:srgbClr>
                  </a:outerShdw>
                </a:effectLst>
                <a:latin typeface="Book Antiqua" pitchFamily="18" charset="0"/>
              </a:rPr>
              <a:t>C	Look at the picture and talk about her in pairs. Take the help of the question given below.</a:t>
            </a:r>
          </a:p>
          <a:p>
            <a:pPr>
              <a:lnSpc>
                <a:spcPts val="6000"/>
              </a:lnSpc>
              <a:tabLst>
                <a:tab pos="465138"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1. How old is she? Why do you think so?</a:t>
            </a:r>
          </a:p>
          <a:p>
            <a:pPr>
              <a:lnSpc>
                <a:spcPts val="6000"/>
              </a:lnSpc>
              <a:tabLst>
                <a:tab pos="465138"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2. What is she wearing?</a:t>
            </a:r>
          </a:p>
          <a:p>
            <a:pPr>
              <a:lnSpc>
                <a:spcPts val="6000"/>
              </a:lnSpc>
              <a:tabLst>
                <a:tab pos="465138" algn="l"/>
              </a:tabLst>
            </a:pPr>
            <a:r>
              <a:rPr lang="en-US" sz="2800" b="1" dirty="0">
                <a:effectLst>
                  <a:outerShdw blurRad="38100" dist="38100" dir="2700000" algn="tl">
                    <a:srgbClr val="000000">
                      <a:alpha val="43137"/>
                    </a:srgbClr>
                  </a:outerShdw>
                </a:effectLst>
                <a:latin typeface="Book Antiqua" pitchFamily="18" charset="0"/>
              </a:rPr>
              <a:t>	</a:t>
            </a:r>
            <a:r>
              <a:rPr lang="en-US" sz="2800" b="1" dirty="0" smtClean="0">
                <a:effectLst>
                  <a:outerShdw blurRad="38100" dist="38100" dir="2700000" algn="tl">
                    <a:srgbClr val="000000">
                      <a:alpha val="43137"/>
                    </a:srgbClr>
                  </a:outerShdw>
                </a:effectLst>
                <a:latin typeface="Book Antiqua" pitchFamily="18" charset="0"/>
              </a:rPr>
              <a:t>3. How has she worn it? </a:t>
            </a:r>
            <a:endParaRPr lang="en-US" sz="2800" b="1" dirty="0">
              <a:effectLst>
                <a:outerShdw blurRad="38100" dist="38100" dir="2700000" algn="tl">
                  <a:srgbClr val="000000">
                    <a:alpha val="43137"/>
                  </a:srgbClr>
                </a:outerShdw>
              </a:effectLst>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91" y="3278290"/>
            <a:ext cx="5383398" cy="2657475"/>
          </a:xfrm>
          <a:prstGeom prst="rect">
            <a:avLst/>
          </a:prstGeom>
        </p:spPr>
      </p:pic>
    </p:spTree>
    <p:extLst>
      <p:ext uri="{BB962C8B-B14F-4D97-AF65-F5344CB8AC3E}">
        <p14:creationId xmlns:p14="http://schemas.microsoft.com/office/powerpoint/2010/main" val="24633057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303"/>
          <a:stretch/>
        </p:blipFill>
        <p:spPr>
          <a:xfrm>
            <a:off x="764275" y="2562226"/>
            <a:ext cx="2587652" cy="2619375"/>
          </a:xfrm>
          <a:prstGeom prst="rect">
            <a:avLst/>
          </a:prstGeom>
        </p:spPr>
      </p:pic>
      <p:sp>
        <p:nvSpPr>
          <p:cNvPr id="5" name="Rounded Rectangular Callout 4"/>
          <p:cNvSpPr/>
          <p:nvPr/>
        </p:nvSpPr>
        <p:spPr>
          <a:xfrm>
            <a:off x="3143942" y="1828800"/>
            <a:ext cx="5388234" cy="795338"/>
          </a:xfrm>
          <a:prstGeom prst="wedgeRoundRectCallout">
            <a:avLst>
              <a:gd name="adj1" fmla="val -69977"/>
              <a:gd name="adj2" fmla="val 83615"/>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ndalus" pitchFamily="18" charset="-78"/>
                <a:cs typeface="Andalus" pitchFamily="18" charset="-78"/>
              </a:rPr>
              <a:t>Hi friend, How are you?</a:t>
            </a:r>
            <a:endParaRPr lang="en-US" sz="2800" b="1" dirty="0">
              <a:latin typeface="Andalus" pitchFamily="18" charset="-78"/>
              <a:cs typeface="Andalus" pitchFamily="18" charset="-78"/>
            </a:endParaRPr>
          </a:p>
        </p:txBody>
      </p:sp>
      <p:sp>
        <p:nvSpPr>
          <p:cNvPr id="7" name="Rounded Rectangular Callout 6"/>
          <p:cNvSpPr/>
          <p:nvPr/>
        </p:nvSpPr>
        <p:spPr>
          <a:xfrm>
            <a:off x="3143942" y="3785281"/>
            <a:ext cx="5388235" cy="761999"/>
          </a:xfrm>
          <a:prstGeom prst="wedgeRoundRectCallout">
            <a:avLst>
              <a:gd name="adj1" fmla="val 66139"/>
              <a:gd name="adj2" fmla="val -16226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ndalus" pitchFamily="18" charset="-78"/>
                <a:cs typeface="Andalus" pitchFamily="18" charset="-78"/>
              </a:rPr>
              <a:t>I am fine and you?</a:t>
            </a:r>
            <a:endParaRPr lang="en-US" sz="2800" b="1"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7688"/>
          <a:stretch/>
        </p:blipFill>
        <p:spPr>
          <a:xfrm flipH="1">
            <a:off x="9547911" y="2043567"/>
            <a:ext cx="1929896" cy="2909433"/>
          </a:xfrm>
          <a:prstGeom prst="rect">
            <a:avLst/>
          </a:prstGeom>
        </p:spPr>
      </p:pic>
      <p:sp>
        <p:nvSpPr>
          <p:cNvPr id="8" name="TextBox 7"/>
          <p:cNvSpPr txBox="1"/>
          <p:nvPr/>
        </p:nvSpPr>
        <p:spPr>
          <a:xfrm>
            <a:off x="912812" y="304800"/>
            <a:ext cx="10768145"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A discussion is given below</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7627533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303"/>
          <a:stretch/>
        </p:blipFill>
        <p:spPr>
          <a:xfrm>
            <a:off x="764275" y="2562226"/>
            <a:ext cx="2587652" cy="2619375"/>
          </a:xfrm>
          <a:prstGeom prst="rect">
            <a:avLst/>
          </a:prstGeom>
        </p:spPr>
      </p:pic>
      <p:sp>
        <p:nvSpPr>
          <p:cNvPr id="7" name="Rounded Rectangular Callout 6"/>
          <p:cNvSpPr/>
          <p:nvPr/>
        </p:nvSpPr>
        <p:spPr>
          <a:xfrm>
            <a:off x="3143942" y="3785281"/>
            <a:ext cx="5388235" cy="761999"/>
          </a:xfrm>
          <a:prstGeom prst="wedgeRoundRectCallout">
            <a:avLst>
              <a:gd name="adj1" fmla="val 66139"/>
              <a:gd name="adj2" fmla="val -16226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ndalus" pitchFamily="18" charset="-78"/>
                <a:cs typeface="Andalus" pitchFamily="18" charset="-78"/>
              </a:rPr>
              <a:t>Yes, she is Mother Teresa. </a:t>
            </a:r>
            <a:endParaRPr lang="en-US" sz="2800" b="1"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7688"/>
          <a:stretch/>
        </p:blipFill>
        <p:spPr>
          <a:xfrm flipH="1">
            <a:off x="9547911" y="2043567"/>
            <a:ext cx="1929896" cy="29094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900" y="0"/>
            <a:ext cx="5383398" cy="2657475"/>
          </a:xfrm>
          <a:prstGeom prst="rect">
            <a:avLst/>
          </a:prstGeom>
        </p:spPr>
      </p:pic>
      <p:sp>
        <p:nvSpPr>
          <p:cNvPr id="5" name="Rounded Rectangular Callout 4"/>
          <p:cNvSpPr/>
          <p:nvPr/>
        </p:nvSpPr>
        <p:spPr>
          <a:xfrm>
            <a:off x="3143942" y="1828800"/>
            <a:ext cx="5388234" cy="795338"/>
          </a:xfrm>
          <a:prstGeom prst="wedgeRoundRectCallout">
            <a:avLst>
              <a:gd name="adj1" fmla="val -69977"/>
              <a:gd name="adj2" fmla="val 83615"/>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ndalus" pitchFamily="18" charset="-78"/>
                <a:cs typeface="Andalus" pitchFamily="18" charset="-78"/>
              </a:rPr>
              <a:t>Fine. Do you know who she is?</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499591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303"/>
          <a:stretch/>
        </p:blipFill>
        <p:spPr>
          <a:xfrm>
            <a:off x="764275" y="2562226"/>
            <a:ext cx="2587652" cy="2619375"/>
          </a:xfrm>
          <a:prstGeom prst="rect">
            <a:avLst/>
          </a:prstGeom>
        </p:spPr>
      </p:pic>
      <p:sp>
        <p:nvSpPr>
          <p:cNvPr id="7" name="Rounded Rectangular Callout 6"/>
          <p:cNvSpPr/>
          <p:nvPr/>
        </p:nvSpPr>
        <p:spPr>
          <a:xfrm>
            <a:off x="3143942" y="3785281"/>
            <a:ext cx="5388235" cy="1396320"/>
          </a:xfrm>
          <a:prstGeom prst="wedgeRoundRectCallout">
            <a:avLst>
              <a:gd name="adj1" fmla="val 70951"/>
              <a:gd name="adj2" fmla="val -128664"/>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Andalus" pitchFamily="18" charset="-78"/>
                <a:cs typeface="Andalus" pitchFamily="18" charset="-78"/>
              </a:rPr>
              <a:t>I have read about her in the newspaper. Now can you tell me how old she is?</a:t>
            </a:r>
            <a:endParaRPr lang="en-US" sz="2800" b="1"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7688"/>
          <a:stretch/>
        </p:blipFill>
        <p:spPr>
          <a:xfrm flipH="1">
            <a:off x="9547911" y="2043567"/>
            <a:ext cx="1929896" cy="2909433"/>
          </a:xfrm>
          <a:prstGeom prst="rect">
            <a:avLst/>
          </a:prstGeom>
        </p:spPr>
      </p:pic>
      <p:sp>
        <p:nvSpPr>
          <p:cNvPr id="5" name="Rounded Rectangular Callout 4"/>
          <p:cNvSpPr/>
          <p:nvPr/>
        </p:nvSpPr>
        <p:spPr>
          <a:xfrm>
            <a:off x="3143942" y="1828800"/>
            <a:ext cx="5388234" cy="795338"/>
          </a:xfrm>
          <a:prstGeom prst="wedgeRoundRectCallout">
            <a:avLst>
              <a:gd name="adj1" fmla="val -69977"/>
              <a:gd name="adj2" fmla="val 83615"/>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ndalus" pitchFamily="18" charset="-78"/>
                <a:cs typeface="Andalus" pitchFamily="18" charset="-78"/>
              </a:rPr>
              <a:t>How have you come to know her?</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9465630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303"/>
          <a:stretch/>
        </p:blipFill>
        <p:spPr>
          <a:xfrm>
            <a:off x="764275" y="2562226"/>
            <a:ext cx="2587652" cy="2619375"/>
          </a:xfrm>
          <a:prstGeom prst="rect">
            <a:avLst/>
          </a:prstGeom>
        </p:spPr>
      </p:pic>
      <p:sp>
        <p:nvSpPr>
          <p:cNvPr id="7" name="Rounded Rectangular Callout 6"/>
          <p:cNvSpPr/>
          <p:nvPr/>
        </p:nvSpPr>
        <p:spPr>
          <a:xfrm>
            <a:off x="3143942" y="3785281"/>
            <a:ext cx="5388235" cy="761999"/>
          </a:xfrm>
          <a:prstGeom prst="wedgeRoundRectCallout">
            <a:avLst>
              <a:gd name="adj1" fmla="val 66139"/>
              <a:gd name="adj2" fmla="val -16226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ndalus" pitchFamily="18" charset="-78"/>
                <a:cs typeface="Andalus" pitchFamily="18" charset="-78"/>
              </a:rPr>
              <a:t>Why do you think so?</a:t>
            </a:r>
            <a:endParaRPr lang="en-US" sz="2800" b="1"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7688"/>
          <a:stretch/>
        </p:blipFill>
        <p:spPr>
          <a:xfrm flipH="1">
            <a:off x="9547911" y="2043567"/>
            <a:ext cx="1929896" cy="2909433"/>
          </a:xfrm>
          <a:prstGeom prst="rect">
            <a:avLst/>
          </a:prstGeom>
        </p:spPr>
      </p:pic>
      <p:sp>
        <p:nvSpPr>
          <p:cNvPr id="5" name="Rounded Rectangular Callout 4"/>
          <p:cNvSpPr/>
          <p:nvPr/>
        </p:nvSpPr>
        <p:spPr>
          <a:xfrm>
            <a:off x="3143942" y="1828800"/>
            <a:ext cx="5388234" cy="795338"/>
          </a:xfrm>
          <a:prstGeom prst="wedgeRoundRectCallout">
            <a:avLst>
              <a:gd name="adj1" fmla="val -69977"/>
              <a:gd name="adj2" fmla="val 83615"/>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ndalus" pitchFamily="18" charset="-78"/>
                <a:cs typeface="Andalus" pitchFamily="18" charset="-78"/>
              </a:rPr>
              <a:t>Yes, she is over 80. </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29472502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303"/>
          <a:stretch/>
        </p:blipFill>
        <p:spPr>
          <a:xfrm>
            <a:off x="764275" y="2562226"/>
            <a:ext cx="2587652" cy="2619375"/>
          </a:xfrm>
          <a:prstGeom prst="rect">
            <a:avLst/>
          </a:prstGeom>
        </p:spPr>
      </p:pic>
      <p:sp>
        <p:nvSpPr>
          <p:cNvPr id="7" name="Rounded Rectangular Callout 6"/>
          <p:cNvSpPr/>
          <p:nvPr/>
        </p:nvSpPr>
        <p:spPr>
          <a:xfrm>
            <a:off x="3143942" y="3785281"/>
            <a:ext cx="5388235" cy="761999"/>
          </a:xfrm>
          <a:prstGeom prst="wedgeRoundRectCallout">
            <a:avLst>
              <a:gd name="adj1" fmla="val 66139"/>
              <a:gd name="adj2" fmla="val -16226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Andalus" pitchFamily="18" charset="-78"/>
                <a:cs typeface="Andalus" pitchFamily="18" charset="-78"/>
              </a:rPr>
              <a:t>Yes, it is a </a:t>
            </a:r>
            <a:r>
              <a:rPr lang="en-US" sz="2800" b="1" dirty="0" err="1" smtClean="0">
                <a:latin typeface="Andalus" pitchFamily="18" charset="-78"/>
                <a:cs typeface="Andalus" pitchFamily="18" charset="-78"/>
              </a:rPr>
              <a:t>sharee</a:t>
            </a:r>
            <a:r>
              <a:rPr lang="en-US" sz="2800" b="1" dirty="0" smtClean="0">
                <a:latin typeface="Andalus" pitchFamily="18" charset="-78"/>
                <a:cs typeface="Andalus" pitchFamily="18" charset="-78"/>
              </a:rPr>
              <a:t> that is the uniform of a nun.</a:t>
            </a:r>
            <a:endParaRPr lang="en-US" sz="2800" b="1"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7688"/>
          <a:stretch/>
        </p:blipFill>
        <p:spPr>
          <a:xfrm flipH="1">
            <a:off x="9547911" y="2043567"/>
            <a:ext cx="1929896" cy="2909433"/>
          </a:xfrm>
          <a:prstGeom prst="rect">
            <a:avLst/>
          </a:prstGeom>
        </p:spPr>
      </p:pic>
      <p:sp>
        <p:nvSpPr>
          <p:cNvPr id="5" name="Rounded Rectangular Callout 4"/>
          <p:cNvSpPr/>
          <p:nvPr/>
        </p:nvSpPr>
        <p:spPr>
          <a:xfrm>
            <a:off x="3143942" y="1828800"/>
            <a:ext cx="5388234" cy="1066800"/>
          </a:xfrm>
          <a:prstGeom prst="wedgeRoundRectCallout">
            <a:avLst>
              <a:gd name="adj1" fmla="val -70737"/>
              <a:gd name="adj2" fmla="val 5035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Andalus" pitchFamily="18" charset="-78"/>
                <a:cs typeface="Andalus" pitchFamily="18" charset="-78"/>
              </a:rPr>
              <a:t>In her face, there are a lot of wrinkles. Can you tell what she is wearing?</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32229202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303"/>
          <a:stretch/>
        </p:blipFill>
        <p:spPr>
          <a:xfrm>
            <a:off x="764275" y="2562226"/>
            <a:ext cx="2587652" cy="2619375"/>
          </a:xfrm>
          <a:prstGeom prst="rect">
            <a:avLst/>
          </a:prstGeom>
        </p:spPr>
      </p:pic>
      <p:sp>
        <p:nvSpPr>
          <p:cNvPr id="7" name="Rounded Rectangular Callout 6"/>
          <p:cNvSpPr/>
          <p:nvPr/>
        </p:nvSpPr>
        <p:spPr>
          <a:xfrm>
            <a:off x="3143942" y="3785281"/>
            <a:ext cx="5388235" cy="761999"/>
          </a:xfrm>
          <a:prstGeom prst="wedgeRoundRectCallout">
            <a:avLst>
              <a:gd name="adj1" fmla="val 66139"/>
              <a:gd name="adj2" fmla="val -16226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Andalus" pitchFamily="18" charset="-78"/>
                <a:cs typeface="Andalus" pitchFamily="18" charset="-78"/>
              </a:rPr>
              <a:t>Yes, she has worn it by hiding her hair as a nun does.</a:t>
            </a:r>
            <a:endParaRPr lang="en-US" sz="2800" b="1"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7688"/>
          <a:stretch/>
        </p:blipFill>
        <p:spPr>
          <a:xfrm flipH="1">
            <a:off x="9547911" y="2043567"/>
            <a:ext cx="1929896" cy="2909433"/>
          </a:xfrm>
          <a:prstGeom prst="rect">
            <a:avLst/>
          </a:prstGeom>
        </p:spPr>
      </p:pic>
      <p:sp>
        <p:nvSpPr>
          <p:cNvPr id="5" name="Rounded Rectangular Callout 4"/>
          <p:cNvSpPr/>
          <p:nvPr/>
        </p:nvSpPr>
        <p:spPr>
          <a:xfrm>
            <a:off x="3143942" y="1828800"/>
            <a:ext cx="5388234" cy="1066800"/>
          </a:xfrm>
          <a:prstGeom prst="wedgeRoundRectCallout">
            <a:avLst>
              <a:gd name="adj1" fmla="val -70737"/>
              <a:gd name="adj2" fmla="val 5035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Andalus" pitchFamily="18" charset="-78"/>
                <a:cs typeface="Andalus" pitchFamily="18" charset="-78"/>
              </a:rPr>
              <a:t>Ok. Can you tell how she has worn it?</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11170367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303"/>
          <a:stretch/>
        </p:blipFill>
        <p:spPr>
          <a:xfrm>
            <a:off x="764275" y="2562226"/>
            <a:ext cx="2587652" cy="2619375"/>
          </a:xfrm>
          <a:prstGeom prst="rect">
            <a:avLst/>
          </a:prstGeom>
        </p:spPr>
      </p:pic>
      <p:sp>
        <p:nvSpPr>
          <p:cNvPr id="7" name="Rounded Rectangular Callout 6"/>
          <p:cNvSpPr/>
          <p:nvPr/>
        </p:nvSpPr>
        <p:spPr>
          <a:xfrm>
            <a:off x="3143942" y="3785281"/>
            <a:ext cx="5388235" cy="761999"/>
          </a:xfrm>
          <a:prstGeom prst="wedgeRoundRectCallout">
            <a:avLst>
              <a:gd name="adj1" fmla="val 66139"/>
              <a:gd name="adj2" fmla="val -16226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Andalus" pitchFamily="18" charset="-78"/>
                <a:cs typeface="Andalus" pitchFamily="18" charset="-78"/>
              </a:rPr>
              <a:t>Welcome.</a:t>
            </a:r>
            <a:endParaRPr lang="en-US" sz="2800" b="1"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7688"/>
          <a:stretch/>
        </p:blipFill>
        <p:spPr>
          <a:xfrm flipH="1">
            <a:off x="9547911" y="2043567"/>
            <a:ext cx="1929896" cy="2909433"/>
          </a:xfrm>
          <a:prstGeom prst="rect">
            <a:avLst/>
          </a:prstGeom>
        </p:spPr>
      </p:pic>
      <p:sp>
        <p:nvSpPr>
          <p:cNvPr id="5" name="Rounded Rectangular Callout 4"/>
          <p:cNvSpPr/>
          <p:nvPr/>
        </p:nvSpPr>
        <p:spPr>
          <a:xfrm>
            <a:off x="3143942" y="1828800"/>
            <a:ext cx="5388234" cy="1066800"/>
          </a:xfrm>
          <a:prstGeom prst="wedgeRoundRectCallout">
            <a:avLst>
              <a:gd name="adj1" fmla="val -70737"/>
              <a:gd name="adj2" fmla="val 50353"/>
              <a:gd name="adj3" fmla="val 16667"/>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smtClean="0">
                <a:latin typeface="Andalus" pitchFamily="18" charset="-78"/>
                <a:cs typeface="Andalus" pitchFamily="18" charset="-78"/>
              </a:rPr>
              <a:t>Thank you. </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11945305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2" y="1210162"/>
            <a:ext cx="10495128" cy="5170646"/>
          </a:xfrm>
          <a:prstGeom prst="rect">
            <a:avLst/>
          </a:prstGeom>
          <a:ln w="57150">
            <a:solidFill>
              <a:schemeClr val="tx1"/>
            </a:solidFill>
          </a:ln>
        </p:spPr>
        <p:txBody>
          <a:bodyPr wrap="square">
            <a:spAutoFit/>
          </a:bodyPr>
          <a:lstStyle/>
          <a:p>
            <a:pPr algn="just"/>
            <a:r>
              <a:rPr lang="en-US" sz="3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Fill in each gap with a suitable word of your own based on the information from the text</a:t>
            </a:r>
            <a:r>
              <a:rPr lang="en-US" sz="3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Agnes </a:t>
            </a:r>
            <a:r>
              <a:rPr lang="en-US" sz="3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Gonxha</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Bojaxhiu</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was born on 26 August 1910, in Skopje in Macedonia. She was born to (a</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heritage. She was the youngest of the three siblings. At 18, she decided to be an (b</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She joined the Loreto Sisters of Dublin (c</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had missions in India. In 1931, she made her first vows as nun, choosing the name of Teresa. She began a career (</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theology and geography at St Mary’s High School in Kolkata. She could not but (</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a:t>
            </a: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pity for the impoverished people of Kolkata.</a:t>
            </a:r>
            <a:endPar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8304212" y="2514600"/>
            <a:ext cx="1750298" cy="553998"/>
          </a:xfrm>
          <a:prstGeom prst="rect">
            <a:avLst/>
          </a:prstGeom>
          <a:noFill/>
          <a:ln w="57150">
            <a:noFill/>
          </a:ln>
        </p:spPr>
        <p:txBody>
          <a:bodyPr wrap="square" rtlCol="0">
            <a:spAutoFit/>
          </a:bodyPr>
          <a:lstStyle/>
          <a:p>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Albanian</a:t>
            </a:r>
            <a:endPar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2817812" y="3408402"/>
            <a:ext cx="1371600" cy="553998"/>
          </a:xfrm>
          <a:prstGeom prst="rect">
            <a:avLst/>
          </a:prstGeom>
          <a:noFill/>
          <a:ln w="57150">
            <a:noFill/>
          </a:ln>
        </p:spPr>
        <p:txBody>
          <a:bodyPr wrap="square" rtlCol="0">
            <a:spAutoFit/>
          </a:bodyPr>
          <a:lstStyle/>
          <a:p>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abbess</a:t>
            </a:r>
            <a:endPar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072722" y="3941802"/>
            <a:ext cx="2202290" cy="553998"/>
          </a:xfrm>
          <a:prstGeom prst="rect">
            <a:avLst/>
          </a:prstGeom>
          <a:noFill/>
          <a:ln w="57150">
            <a:noFill/>
          </a:ln>
        </p:spPr>
        <p:txBody>
          <a:bodyPr wrap="square" rtlCol="0">
            <a:spAutoFit/>
          </a:bodyPr>
          <a:lstStyle/>
          <a:p>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hat/which</a:t>
            </a:r>
            <a:endPar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1753314" y="4800600"/>
            <a:ext cx="1750298" cy="553998"/>
          </a:xfrm>
          <a:prstGeom prst="rect">
            <a:avLst/>
          </a:prstGeom>
          <a:noFill/>
          <a:ln w="57150">
            <a:noFill/>
          </a:ln>
        </p:spPr>
        <p:txBody>
          <a:bodyPr wrap="square" rtlCol="0">
            <a:spAutoFit/>
          </a:bodyPr>
          <a:lstStyle/>
          <a:p>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teaching</a:t>
            </a:r>
            <a:endPar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7657663" y="5237202"/>
            <a:ext cx="875149" cy="553998"/>
          </a:xfrm>
          <a:prstGeom prst="rect">
            <a:avLst/>
          </a:prstGeom>
          <a:noFill/>
          <a:ln w="57150">
            <a:noFill/>
          </a:ln>
        </p:spPr>
        <p:txBody>
          <a:bodyPr wrap="square" rtlCol="0">
            <a:spAutoFit/>
          </a:bodyPr>
          <a:lstStyle/>
          <a:p>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feel</a:t>
            </a:r>
            <a:endPar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Oval Callout 7"/>
          <p:cNvSpPr/>
          <p:nvPr/>
        </p:nvSpPr>
        <p:spPr>
          <a:xfrm>
            <a:off x="6617353" y="152400"/>
            <a:ext cx="5259541" cy="1143000"/>
          </a:xfrm>
          <a:prstGeom prst="wedgeEllipseCallout">
            <a:avLst>
              <a:gd name="adj1" fmla="val -57640"/>
              <a:gd name="adj2" fmla="val 54098"/>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36" tIns="45718" rIns="91436" bIns="45718" rtlCol="0" anchor="ctr"/>
          <a:lstStyle/>
          <a:p>
            <a:pPr algn="ctr"/>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Evaluation</a:t>
            </a:r>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035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117309" y="1257300"/>
            <a:ext cx="10360501" cy="4343400"/>
          </a:xfrm>
          <a:prstGeom prst="snip2SameRect">
            <a:avLst>
              <a:gd name="adj1" fmla="val 50000"/>
              <a:gd name="adj2" fmla="val 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u="sng" dirty="0">
              <a:effectLst>
                <a:outerShdw blurRad="38100" dist="38100" dir="2700000" algn="tl">
                  <a:srgbClr val="000000">
                    <a:alpha val="43137"/>
                  </a:srgbClr>
                </a:outerShdw>
              </a:effectLst>
            </a:endParaRPr>
          </a:p>
        </p:txBody>
      </p:sp>
      <p:cxnSp>
        <p:nvCxnSpPr>
          <p:cNvPr id="4" name="Straight Connector 3"/>
          <p:cNvCxnSpPr>
            <a:stCxn id="2" idx="2"/>
            <a:endCxn id="2" idx="0"/>
          </p:cNvCxnSpPr>
          <p:nvPr/>
        </p:nvCxnSpPr>
        <p:spPr>
          <a:xfrm>
            <a:off x="1117309" y="3429000"/>
            <a:ext cx="10360501" cy="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758221" y="2063056"/>
            <a:ext cx="4367662"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Home Work</a:t>
            </a:r>
            <a:endParaRPr lang="en-US" sz="3200" b="1" dirty="0">
              <a:effectLst>
                <a:outerShdw blurRad="38100" dist="38100" dir="2700000" algn="tl">
                  <a:srgbClr val="000000">
                    <a:alpha val="43137"/>
                  </a:srgbClr>
                </a:outerShdw>
              </a:effectLst>
              <a:latin typeface="Book Antiqua" pitchFamily="18" charset="0"/>
            </a:endParaRPr>
          </a:p>
        </p:txBody>
      </p:sp>
      <p:sp>
        <p:nvSpPr>
          <p:cNvPr id="11" name="TextBox 10"/>
          <p:cNvSpPr txBox="1"/>
          <p:nvPr/>
        </p:nvSpPr>
        <p:spPr>
          <a:xfrm>
            <a:off x="1625177" y="3822919"/>
            <a:ext cx="9141619" cy="954107"/>
          </a:xfrm>
          <a:prstGeom prst="rect">
            <a:avLst/>
          </a:prstGeom>
          <a:noFill/>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Write a summary of the passage in your own words in 150 words. .</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686382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9571" y="954314"/>
            <a:ext cx="8532178" cy="1143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Our today’s topic is-</a:t>
            </a:r>
            <a:endParaRPr lang="en-US" sz="3200" b="1" dirty="0">
              <a:effectLst>
                <a:outerShdw blurRad="38100" dist="38100" dir="2700000" algn="tl">
                  <a:srgbClr val="000000">
                    <a:alpha val="43137"/>
                  </a:srgbClr>
                </a:outerShdw>
              </a:effectLst>
              <a:latin typeface="Book Antiqua" pitchFamily="18" charset="0"/>
            </a:endParaRPr>
          </a:p>
        </p:txBody>
      </p:sp>
      <p:sp>
        <p:nvSpPr>
          <p:cNvPr id="3" name="Bevel 2"/>
          <p:cNvSpPr/>
          <p:nvPr/>
        </p:nvSpPr>
        <p:spPr>
          <a:xfrm>
            <a:off x="1929897" y="2438400"/>
            <a:ext cx="8532178" cy="3200400"/>
          </a:xfrm>
          <a:prstGeom prst="bevel">
            <a:avLst>
              <a:gd name="adj" fmla="val 211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Mother Teresa </a:t>
            </a:r>
          </a:p>
          <a:p>
            <a:pPr algn="ctr"/>
            <a:r>
              <a:rPr lang="en-US" sz="3200" b="1" dirty="0" smtClean="0">
                <a:effectLst>
                  <a:outerShdw blurRad="38100" dist="38100" dir="2700000" algn="tl">
                    <a:srgbClr val="000000">
                      <a:alpha val="43137"/>
                    </a:srgbClr>
                  </a:outerShdw>
                </a:effectLst>
                <a:latin typeface="Book Antiqua" pitchFamily="18" charset="0"/>
              </a:rPr>
              <a:t>(The beginning)</a:t>
            </a:r>
          </a:p>
          <a:p>
            <a:pPr algn="ctr"/>
            <a:r>
              <a:rPr lang="en-US" sz="3200" b="1" dirty="0" smtClean="0">
                <a:effectLst>
                  <a:outerShdw blurRad="38100" dist="38100" dir="2700000" algn="tl">
                    <a:srgbClr val="000000">
                      <a:alpha val="43137"/>
                    </a:srgbClr>
                  </a:outerShdw>
                </a:effectLst>
                <a:latin typeface="Book Antiqua" pitchFamily="18" charset="0"/>
              </a:rPr>
              <a:t>Unit-7, Lesson-4</a:t>
            </a:r>
            <a:endParaRPr lang="en-US" sz="32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241685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6750" y="2946585"/>
            <a:ext cx="8938472" cy="1200329"/>
          </a:xfrm>
          <a:prstGeom prst="rect">
            <a:avLst/>
          </a:prstGeom>
          <a:noFill/>
        </p:spPr>
        <p:txBody>
          <a:bodyPr wrap="square" rtlCol="0">
            <a:spAutoFit/>
          </a:bodyPr>
          <a:lstStyle/>
          <a:p>
            <a:pPr algn="ctr"/>
            <a:r>
              <a:rPr lang="en-US" sz="7200" b="1" dirty="0" smtClean="0">
                <a:effectLst>
                  <a:outerShdw blurRad="38100" dist="38100" dir="2700000" algn="tl">
                    <a:srgbClr val="000000">
                      <a:alpha val="43137"/>
                    </a:srgbClr>
                  </a:outerShdw>
                </a:effectLst>
                <a:latin typeface="Book Antiqua" pitchFamily="18" charset="0"/>
              </a:rPr>
              <a:t>Thank you so much.</a:t>
            </a:r>
            <a:endParaRPr lang="en-US" sz="72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18298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86978" y="1447800"/>
            <a:ext cx="7313295" cy="1066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Learning outcomes</a:t>
            </a:r>
            <a:endParaRPr lang="en-US" sz="3200" b="1" dirty="0">
              <a:effectLst>
                <a:outerShdw blurRad="38100" dist="38100" dir="2700000" algn="tl">
                  <a:srgbClr val="000000">
                    <a:alpha val="43137"/>
                  </a:srgbClr>
                </a:outerShdw>
              </a:effectLst>
              <a:latin typeface="Book Antiqua" pitchFamily="18" charset="0"/>
            </a:endParaRPr>
          </a:p>
        </p:txBody>
      </p:sp>
      <p:sp>
        <p:nvSpPr>
          <p:cNvPr id="3" name="TextBox 2"/>
          <p:cNvSpPr txBox="1"/>
          <p:nvPr/>
        </p:nvSpPr>
        <p:spPr>
          <a:xfrm>
            <a:off x="836612" y="3048000"/>
            <a:ext cx="11149066" cy="1815882"/>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Book Antiqua" pitchFamily="18" charset="0"/>
              </a:rPr>
              <a:t>After the </a:t>
            </a:r>
            <a:r>
              <a:rPr lang="en-US" sz="2800" b="1" dirty="0" err="1" smtClean="0">
                <a:effectLst>
                  <a:outerShdw blurRad="38100" dist="38100" dir="2700000" algn="tl">
                    <a:srgbClr val="000000">
                      <a:alpha val="43137"/>
                    </a:srgbClr>
                  </a:outerShdw>
                </a:effectLst>
                <a:latin typeface="Book Antiqua" pitchFamily="18" charset="0"/>
              </a:rPr>
              <a:t>ss</a:t>
            </a:r>
            <a:r>
              <a:rPr lang="en-US" sz="2800" b="1" dirty="0" smtClean="0">
                <a:effectLst>
                  <a:outerShdw blurRad="38100" dist="38100" dir="2700000" algn="tl">
                    <a:srgbClr val="000000">
                      <a:alpha val="43137"/>
                    </a:srgbClr>
                  </a:outerShdw>
                </a:effectLst>
                <a:latin typeface="Book Antiqua" pitchFamily="18" charset="0"/>
              </a:rPr>
              <a:t> have studied this lesson, they will be able to-</a:t>
            </a:r>
          </a:p>
          <a:p>
            <a:r>
              <a:rPr lang="en-US" sz="2800" b="1" dirty="0" smtClean="0">
                <a:effectLst>
                  <a:outerShdw blurRad="38100" dist="38100" dir="2700000" algn="tl">
                    <a:srgbClr val="000000">
                      <a:alpha val="43137"/>
                    </a:srgbClr>
                  </a:outerShdw>
                </a:effectLst>
                <a:latin typeface="Book Antiqua" pitchFamily="18" charset="0"/>
              </a:rPr>
              <a:t>a) ask and answer question</a:t>
            </a:r>
          </a:p>
          <a:p>
            <a:r>
              <a:rPr lang="en-US" sz="2800" b="1" dirty="0" smtClean="0">
                <a:effectLst>
                  <a:outerShdw blurRad="38100" dist="38100" dir="2700000" algn="tl">
                    <a:srgbClr val="000000">
                      <a:alpha val="43137"/>
                    </a:srgbClr>
                  </a:outerShdw>
                </a:effectLst>
                <a:latin typeface="Book Antiqua" pitchFamily="18" charset="0"/>
              </a:rPr>
              <a:t>b) read and understand text </a:t>
            </a:r>
          </a:p>
          <a:p>
            <a:r>
              <a:rPr lang="en-US" sz="2800" b="1" dirty="0" smtClean="0">
                <a:effectLst>
                  <a:outerShdw blurRad="38100" dist="38100" dir="2700000" algn="tl">
                    <a:srgbClr val="000000">
                      <a:alpha val="43137"/>
                    </a:srgbClr>
                  </a:outerShdw>
                </a:effectLst>
                <a:latin typeface="Book Antiqua" pitchFamily="18" charset="0"/>
              </a:rPr>
              <a:t>c) write a summary</a:t>
            </a:r>
          </a:p>
        </p:txBody>
      </p:sp>
    </p:spTree>
    <p:extLst>
      <p:ext uri="{BB962C8B-B14F-4D97-AF65-F5344CB8AC3E}">
        <p14:creationId xmlns:p14="http://schemas.microsoft.com/office/powerpoint/2010/main" val="3259088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6297" y="304800"/>
            <a:ext cx="11477809"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Let us know something about Mother Teresa </a:t>
            </a:r>
            <a:endParaRPr lang="en-US" sz="2800" b="1" dirty="0">
              <a:effectLst>
                <a:outerShdw blurRad="38100" dist="38100" dir="2700000" algn="tl">
                  <a:srgbClr val="000000">
                    <a:alpha val="43137"/>
                  </a:srgbClr>
                </a:outerShdw>
              </a:effectLst>
              <a:latin typeface="Book Antiqua" pitchFamily="18" charset="0"/>
            </a:endParaRPr>
          </a:p>
        </p:txBody>
      </p:sp>
      <p:sp>
        <p:nvSpPr>
          <p:cNvPr id="7" name="Rectangle 6"/>
          <p:cNvSpPr/>
          <p:nvPr/>
        </p:nvSpPr>
        <p:spPr>
          <a:xfrm>
            <a:off x="2513012" y="990600"/>
            <a:ext cx="7467600" cy="4343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7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21" y="224968"/>
            <a:ext cx="11579384" cy="4245429"/>
          </a:xfrm>
          <a:prstGeom prst="rect">
            <a:avLst/>
          </a:prstGeom>
        </p:spPr>
      </p:pic>
      <p:sp>
        <p:nvSpPr>
          <p:cNvPr id="4" name="TextBox 3"/>
          <p:cNvSpPr txBox="1"/>
          <p:nvPr/>
        </p:nvSpPr>
        <p:spPr>
          <a:xfrm>
            <a:off x="0" y="4734580"/>
            <a:ext cx="12188825"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Which country belongs to this flag?</a:t>
            </a:r>
            <a:endParaRPr lang="en-US" sz="2800" b="1" dirty="0">
              <a:effectLst>
                <a:outerShdw blurRad="38100" dist="38100" dir="2700000" algn="tl">
                  <a:srgbClr val="000000">
                    <a:alpha val="43137"/>
                  </a:srgbClr>
                </a:outerShdw>
              </a:effectLst>
              <a:latin typeface="Book Antiqua" pitchFamily="18" charset="0"/>
            </a:endParaRPr>
          </a:p>
        </p:txBody>
      </p:sp>
      <p:sp>
        <p:nvSpPr>
          <p:cNvPr id="11" name="Oval 10"/>
          <p:cNvSpPr/>
          <p:nvPr/>
        </p:nvSpPr>
        <p:spPr>
          <a:xfrm>
            <a:off x="1218882" y="5410200"/>
            <a:ext cx="10258928" cy="12954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b="1" dirty="0" smtClean="0">
                <a:solidFill>
                  <a:schemeClr val="tx1"/>
                </a:solidFill>
                <a:effectLst>
                  <a:outerShdw blurRad="38100" dist="38100" dir="2700000" algn="tl">
                    <a:srgbClr val="000000">
                      <a:alpha val="43137"/>
                    </a:srgbClr>
                  </a:outerShdw>
                </a:effectLst>
                <a:latin typeface="Book Antiqua" pitchFamily="18" charset="0"/>
              </a:rPr>
              <a:t>Macedonia</a:t>
            </a:r>
            <a:endParaRPr lang="en-US" sz="4400" b="1" dirty="0">
              <a:solidFill>
                <a:schemeClr val="tx1"/>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1579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76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Up Arrow 8"/>
          <p:cNvSpPr/>
          <p:nvPr/>
        </p:nvSpPr>
        <p:spPr>
          <a:xfrm>
            <a:off x="7719589" y="1447800"/>
            <a:ext cx="3351927" cy="1828800"/>
          </a:xfrm>
          <a:prstGeom prst="upArrow">
            <a:avLst>
              <a:gd name="adj1" fmla="val 65008"/>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effectLst>
                <a:outerShdw blurRad="38100" dist="38100" dir="2700000" algn="tl">
                  <a:srgbClr val="000000">
                    <a:alpha val="43137"/>
                  </a:srgbClr>
                </a:outerShdw>
              </a:effectLst>
              <a:latin typeface="Book Antiqua" pitchFamily="18" charset="0"/>
            </a:endParaRPr>
          </a:p>
          <a:p>
            <a:pPr algn="ctr"/>
            <a:endParaRPr lang="en-US" sz="2800" b="1" dirty="0">
              <a:solidFill>
                <a:schemeClr val="tx1"/>
              </a:solidFill>
              <a:effectLst>
                <a:outerShdw blurRad="38100" dist="38100" dir="2700000" algn="tl">
                  <a:srgbClr val="000000">
                    <a:alpha val="43137"/>
                  </a:srgbClr>
                </a:outerShdw>
              </a:effectLst>
              <a:latin typeface="Book Antiqua" pitchFamily="18" charset="0"/>
            </a:endParaRPr>
          </a:p>
          <a:p>
            <a:pPr algn="ctr"/>
            <a:r>
              <a:rPr lang="en-US" sz="2800" b="1" dirty="0" smtClean="0">
                <a:solidFill>
                  <a:schemeClr val="tx1"/>
                </a:solidFill>
                <a:effectLst>
                  <a:outerShdw blurRad="38100" dist="38100" dir="2700000" algn="tl">
                    <a:srgbClr val="000000">
                      <a:alpha val="43137"/>
                    </a:srgbClr>
                  </a:outerShdw>
                </a:effectLst>
                <a:latin typeface="Book Antiqua" pitchFamily="18" charset="0"/>
              </a:rPr>
              <a:t>Capital city of</a:t>
            </a:r>
          </a:p>
          <a:p>
            <a:pPr algn="ctr"/>
            <a:endParaRPr lang="en-US" sz="2800" b="1" dirty="0">
              <a:solidFill>
                <a:schemeClr val="tx1"/>
              </a:solidFill>
              <a:effectLst>
                <a:outerShdw blurRad="38100" dist="38100" dir="2700000" algn="tl">
                  <a:srgbClr val="000000">
                    <a:alpha val="43137"/>
                  </a:srgbClr>
                </a:outerShdw>
              </a:effectLst>
              <a:latin typeface="Book Antiqua" pitchFamily="18" charset="0"/>
            </a:endParaRPr>
          </a:p>
          <a:p>
            <a:pPr algn="ctr"/>
            <a:endParaRPr lang="en-US" sz="2800" b="1" dirty="0" smtClean="0">
              <a:solidFill>
                <a:schemeClr val="tx1"/>
              </a:solidFill>
              <a:effectLst>
                <a:outerShdw blurRad="38100" dist="38100" dir="2700000" algn="tl">
                  <a:srgbClr val="000000">
                    <a:alpha val="43137"/>
                  </a:srgbClr>
                </a:outerShdw>
              </a:effectLst>
              <a:latin typeface="Book Antiqua" pitchFamily="18" charset="0"/>
            </a:endParaRPr>
          </a:p>
          <a:p>
            <a:pPr algn="ctr"/>
            <a:endParaRPr lang="en-US" sz="2800" b="1" dirty="0">
              <a:solidFill>
                <a:schemeClr val="tx1"/>
              </a:solidFill>
              <a:effectLst>
                <a:outerShdw blurRad="38100" dist="38100" dir="2700000" algn="tl">
                  <a:srgbClr val="000000">
                    <a:alpha val="43137"/>
                  </a:srgbClr>
                </a:outerShdw>
              </a:effectLst>
              <a:latin typeface="Book Antiqua" pitchFamily="18" charset="0"/>
            </a:endParaRPr>
          </a:p>
          <a:p>
            <a:pPr algn="ctr"/>
            <a:endParaRPr lang="en-US" sz="28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3" name="TextBox 2"/>
          <p:cNvSpPr txBox="1"/>
          <p:nvPr/>
        </p:nvSpPr>
        <p:spPr>
          <a:xfrm>
            <a:off x="7516442" y="762000"/>
            <a:ext cx="4062942"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Book Antiqua" pitchFamily="18" charset="0"/>
              </a:rPr>
              <a:t>Macedonia</a:t>
            </a:r>
            <a:endParaRPr lang="en-US" sz="44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13194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1598</Words>
  <Application>Microsoft Office PowerPoint</Application>
  <PresentationFormat>Custom</PresentationFormat>
  <Paragraphs>224</Paragraphs>
  <Slides>40</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Hirendra sir</dc:creator>
  <cp:lastModifiedBy>Hirendra Debnath</cp:lastModifiedBy>
  <cp:revision>105</cp:revision>
  <dcterms:created xsi:type="dcterms:W3CDTF">2015-06-27T12:38:39Z</dcterms:created>
  <dcterms:modified xsi:type="dcterms:W3CDTF">2020-08-04T04:33:19Z</dcterms:modified>
</cp:coreProperties>
</file>